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23"/>
  </p:notesMasterIdLst>
  <p:sldIdLst>
    <p:sldId id="693" r:id="rId2"/>
    <p:sldId id="644" r:id="rId3"/>
    <p:sldId id="641" r:id="rId4"/>
    <p:sldId id="1603" r:id="rId5"/>
    <p:sldId id="1604" r:id="rId6"/>
    <p:sldId id="264" r:id="rId7"/>
    <p:sldId id="682" r:id="rId8"/>
    <p:sldId id="287" r:id="rId9"/>
    <p:sldId id="1723" r:id="rId10"/>
    <p:sldId id="694" r:id="rId11"/>
    <p:sldId id="695" r:id="rId12"/>
    <p:sldId id="696" r:id="rId13"/>
    <p:sldId id="684" r:id="rId14"/>
    <p:sldId id="1601" r:id="rId15"/>
    <p:sldId id="1600" r:id="rId16"/>
    <p:sldId id="320" r:id="rId17"/>
    <p:sldId id="1650" r:id="rId18"/>
    <p:sldId id="1592" r:id="rId19"/>
    <p:sldId id="1602" r:id="rId20"/>
    <p:sldId id="1597"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D1"/>
    <a:srgbClr val="90C226"/>
    <a:srgbClr val="FF9966"/>
    <a:srgbClr val="F8D2CC"/>
    <a:srgbClr val="D5EDA2"/>
    <a:srgbClr val="DBF4CA"/>
    <a:srgbClr val="F2A499"/>
    <a:srgbClr val="000000"/>
    <a:srgbClr val="C7F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869C9-F06C-44D1-A97E-F590FD4E65AA}" v="24" dt="2022-09-02T06:16:11.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0" autoAdjust="0"/>
    <p:restoredTop sz="94660"/>
  </p:normalViewPr>
  <p:slideViewPr>
    <p:cSldViewPr snapToGrid="0">
      <p:cViewPr varScale="1">
        <p:scale>
          <a:sx n="64" d="100"/>
          <a:sy n="64"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149143121815657"/>
          <c:y val="4.9146121079127407E-2"/>
          <c:w val="0.73594623282383953"/>
          <c:h val="0.53612667269050496"/>
        </c:manualLayout>
      </c:layout>
      <c:barChart>
        <c:barDir val="col"/>
        <c:grouping val="clustered"/>
        <c:varyColors val="0"/>
        <c:ser>
          <c:idx val="0"/>
          <c:order val="0"/>
          <c:tx>
            <c:strRef>
              <c:f>Sheet1!$B$1</c:f>
              <c:strCache>
                <c:ptCount val="1"/>
                <c:pt idx="0">
                  <c:v>March 2021</c:v>
                </c:pt>
              </c:strCache>
            </c:strRef>
          </c:tx>
          <c:invertIfNegative val="0"/>
          <c:dLbls>
            <c:dLbl>
              <c:idx val="0"/>
              <c:layout>
                <c:manualLayout>
                  <c:x val="-1.2254901960784315E-2"/>
                  <c:y val="-5.46448087431693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FD-40AF-8279-A8D7C1C09F78}"/>
                </c:ext>
              </c:extLst>
            </c:dLbl>
            <c:dLbl>
              <c:idx val="2"/>
              <c:layout>
                <c:manualLayout>
                  <c:x val="-1.4705882352941178E-2"/>
                  <c:y val="-2.15137042346033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FD-40AF-8279-A8D7C1C09F78}"/>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Non-PACS - applied </c:v>
                </c:pt>
                <c:pt idx="1">
                  <c:v>Non-PACS - sanctioned </c:v>
                </c:pt>
                <c:pt idx="2">
                  <c:v>PACS - applied </c:v>
                </c:pt>
                <c:pt idx="3">
                  <c:v>PACS - sanctioned </c:v>
                </c:pt>
              </c:strCache>
            </c:strRef>
          </c:cat>
          <c:val>
            <c:numRef>
              <c:f>Sheet1!$B$2:$B$5</c:f>
              <c:numCache>
                <c:formatCode>General</c:formatCode>
                <c:ptCount val="4"/>
                <c:pt idx="0">
                  <c:v>161</c:v>
                </c:pt>
                <c:pt idx="1">
                  <c:v>18</c:v>
                </c:pt>
                <c:pt idx="2">
                  <c:v>177</c:v>
                </c:pt>
                <c:pt idx="3">
                  <c:v>72</c:v>
                </c:pt>
              </c:numCache>
            </c:numRef>
          </c:val>
          <c:extLst>
            <c:ext xmlns:c16="http://schemas.microsoft.com/office/drawing/2014/chart" uri="{C3380CC4-5D6E-409C-BE32-E72D297353CC}">
              <c16:uniqueId val="{00000002-25FD-40AF-8279-A8D7C1C09F78}"/>
            </c:ext>
          </c:extLst>
        </c:ser>
        <c:ser>
          <c:idx val="1"/>
          <c:order val="1"/>
          <c:tx>
            <c:strRef>
              <c:f>Sheet1!$C$1</c:f>
              <c:strCache>
                <c:ptCount val="1"/>
                <c:pt idx="0">
                  <c:v>Till August 22</c:v>
                </c:pt>
              </c:strCache>
            </c:strRef>
          </c:tx>
          <c:invertIfNegative val="0"/>
          <c:dLbls>
            <c:dLbl>
              <c:idx val="0"/>
              <c:tx>
                <c:rich>
                  <a:bodyPr/>
                  <a:lstStyle/>
                  <a:p>
                    <a:r>
                      <a:rPr lang="en-US" dirty="0"/>
                      <a:t>857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5FD-40AF-8279-A8D7C1C09F78}"/>
                </c:ext>
              </c:extLst>
            </c:dLbl>
            <c:dLbl>
              <c:idx val="1"/>
              <c:tx>
                <c:rich>
                  <a:bodyPr/>
                  <a:lstStyle/>
                  <a:p>
                    <a:r>
                      <a:rPr lang="en-US" dirty="0"/>
                      <a:t>433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FD-40AF-8279-A8D7C1C09F78}"/>
                </c:ext>
              </c:extLst>
            </c:dLbl>
            <c:dLbl>
              <c:idx val="2"/>
              <c:tx>
                <c:rich>
                  <a:bodyPr/>
                  <a:lstStyle/>
                  <a:p>
                    <a:r>
                      <a:rPr lang="en-US" dirty="0"/>
                      <a:t>1249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5FD-40AF-8279-A8D7C1C09F78}"/>
                </c:ext>
              </c:extLst>
            </c:dLbl>
            <c:dLbl>
              <c:idx val="3"/>
              <c:tx>
                <c:rich>
                  <a:bodyPr/>
                  <a:lstStyle/>
                  <a:p>
                    <a:r>
                      <a:rPr lang="en-US" dirty="0"/>
                      <a:t>707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5FD-40AF-8279-A8D7C1C09F78}"/>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Non-PACS - applied </c:v>
                </c:pt>
                <c:pt idx="1">
                  <c:v>Non-PACS - sanctioned </c:v>
                </c:pt>
                <c:pt idx="2">
                  <c:v>PACS - applied </c:v>
                </c:pt>
                <c:pt idx="3">
                  <c:v>PACS - sanctioned </c:v>
                </c:pt>
              </c:strCache>
            </c:strRef>
          </c:cat>
          <c:val>
            <c:numRef>
              <c:f>Sheet1!$C$2:$C$5</c:f>
              <c:numCache>
                <c:formatCode>General</c:formatCode>
                <c:ptCount val="4"/>
                <c:pt idx="0">
                  <c:v>857</c:v>
                </c:pt>
                <c:pt idx="1">
                  <c:v>433</c:v>
                </c:pt>
                <c:pt idx="2">
                  <c:v>1249</c:v>
                </c:pt>
                <c:pt idx="3">
                  <c:v>707</c:v>
                </c:pt>
              </c:numCache>
            </c:numRef>
          </c:val>
          <c:extLst>
            <c:ext xmlns:c16="http://schemas.microsoft.com/office/drawing/2014/chart" uri="{C3380CC4-5D6E-409C-BE32-E72D297353CC}">
              <c16:uniqueId val="{00000007-25FD-40AF-8279-A8D7C1C09F78}"/>
            </c:ext>
          </c:extLst>
        </c:ser>
        <c:dLbls>
          <c:showLegendKey val="0"/>
          <c:showVal val="0"/>
          <c:showCatName val="0"/>
          <c:showSerName val="0"/>
          <c:showPercent val="0"/>
          <c:showBubbleSize val="0"/>
        </c:dLbls>
        <c:gapWidth val="150"/>
        <c:axId val="-4293296"/>
        <c:axId val="-4287856"/>
      </c:barChart>
      <c:catAx>
        <c:axId val="-4293296"/>
        <c:scaling>
          <c:orientation val="minMax"/>
        </c:scaling>
        <c:delete val="0"/>
        <c:axPos val="b"/>
        <c:numFmt formatCode="General" sourceLinked="0"/>
        <c:majorTickMark val="out"/>
        <c:minorTickMark val="none"/>
        <c:tickLblPos val="nextTo"/>
        <c:txPr>
          <a:bodyPr/>
          <a:lstStyle/>
          <a:p>
            <a:pPr>
              <a:defRPr sz="1400"/>
            </a:pPr>
            <a:endParaRPr lang="en-US"/>
          </a:p>
        </c:txPr>
        <c:crossAx val="-4287856"/>
        <c:crosses val="autoZero"/>
        <c:auto val="1"/>
        <c:lblAlgn val="ctr"/>
        <c:lblOffset val="100"/>
        <c:noMultiLvlLbl val="0"/>
      </c:catAx>
      <c:valAx>
        <c:axId val="-428785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4293296"/>
        <c:crosses val="autoZero"/>
        <c:crossBetween val="between"/>
      </c:valAx>
    </c:plotArea>
    <c:legend>
      <c:legendPos val="r"/>
      <c:layout>
        <c:manualLayout>
          <c:xMode val="edge"/>
          <c:yMode val="edge"/>
          <c:x val="0.19161147136019765"/>
          <c:y val="0.85106449808528029"/>
          <c:w val="0.60146441253666827"/>
          <c:h val="0.14893550191471969"/>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0.27259</cdr:x>
      <cdr:y>0.78975</cdr:y>
    </cdr:from>
    <cdr:to>
      <cdr:x>0.84169</cdr:x>
      <cdr:y>0.85568</cdr:y>
    </cdr:to>
    <cdr:sp macro="" textlink="">
      <cdr:nvSpPr>
        <cdr:cNvPr id="2" name="TextBox 2"/>
        <cdr:cNvSpPr txBox="1"/>
      </cdr:nvSpPr>
      <cdr:spPr>
        <a:xfrm xmlns:a="http://schemas.openxmlformats.org/drawingml/2006/main">
          <a:off x="1540267" y="4424487"/>
          <a:ext cx="321560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Percentage growth 80%</a:t>
          </a:r>
          <a:endParaRPr lang="en-IN"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E5F08-346D-4FE7-B5FD-4F65646AC4C4}" type="datetimeFigureOut">
              <a:rPr lang="en-IN" smtClean="0"/>
              <a:t>06-09-2022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9825B-569B-44A3-859B-5C4BBDE15966}" type="slidenum">
              <a:rPr lang="en-IN" smtClean="0"/>
              <a:t>‹#›</a:t>
            </a:fld>
            <a:endParaRPr lang="en-IN"/>
          </a:p>
        </p:txBody>
      </p:sp>
    </p:spTree>
    <p:extLst>
      <p:ext uri="{BB962C8B-B14F-4D97-AF65-F5344CB8AC3E}">
        <p14:creationId xmlns:p14="http://schemas.microsoft.com/office/powerpoint/2010/main" val="168687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FCB1E74-70B0-4A23-AFB7-D9A2BC05C3E7}"/>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F23A07F-BA39-4F7E-BA9B-2EC1B86DC4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7172" name="Slide Number Placeholder 3">
            <a:extLst>
              <a:ext uri="{FF2B5EF4-FFF2-40B4-BE49-F238E27FC236}">
                <a16:creationId xmlns:a16="http://schemas.microsoft.com/office/drawing/2014/main" id="{B8FC67A3-2F18-4390-ACF4-0C9B96E2E1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4B0EE7-2F39-47A5-B3FA-B8DC4BD50B2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0462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AD9825B-569B-44A3-859B-5C4BBDE15966}" type="slidenum">
              <a:rPr lang="en-IN" smtClean="0"/>
              <a:t>14</a:t>
            </a:fld>
            <a:endParaRPr lang="en-IN"/>
          </a:p>
        </p:txBody>
      </p:sp>
    </p:spTree>
    <p:extLst>
      <p:ext uri="{BB962C8B-B14F-4D97-AF65-F5344CB8AC3E}">
        <p14:creationId xmlns:p14="http://schemas.microsoft.com/office/powerpoint/2010/main" val="277628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01B158D-33A4-AA2F-E591-0C2159B74BED}"/>
              </a:ext>
            </a:extLst>
          </p:cNvPr>
          <p:cNvSpPr>
            <a:spLocks noGrp="1" noRot="1" noChangeAspect="1" noTextEdit="1"/>
          </p:cNvSpPr>
          <p:nvPr>
            <p:ph type="sldImg"/>
          </p:nvPr>
        </p:nvSpPr>
        <p:spPr>
          <a:xfrm>
            <a:off x="685800" y="1143000"/>
            <a:ext cx="5486400" cy="3086100"/>
          </a:xfrm>
          <a:ln>
            <a:headEnd/>
            <a:tailEnd/>
          </a:ln>
        </p:spPr>
      </p:sp>
      <p:sp>
        <p:nvSpPr>
          <p:cNvPr id="27651" name="Notes Placeholder 2">
            <a:extLst>
              <a:ext uri="{FF2B5EF4-FFF2-40B4-BE49-F238E27FC236}">
                <a16:creationId xmlns:a16="http://schemas.microsoft.com/office/drawing/2014/main" id="{AA0E4309-3D38-CE37-5384-2E82FBE836B0}"/>
              </a:ext>
            </a:extLst>
          </p:cNvPr>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01B158D-33A4-AA2F-E591-0C2159B74BED}"/>
              </a:ext>
            </a:extLst>
          </p:cNvPr>
          <p:cNvSpPr>
            <a:spLocks noGrp="1" noRot="1" noChangeAspect="1" noTextEdit="1"/>
          </p:cNvSpPr>
          <p:nvPr>
            <p:ph type="sldImg"/>
          </p:nvPr>
        </p:nvSpPr>
        <p:spPr>
          <a:xfrm>
            <a:off x="685800" y="1143000"/>
            <a:ext cx="5486400" cy="3086100"/>
          </a:xfrm>
          <a:ln>
            <a:headEnd/>
            <a:tailEnd/>
          </a:ln>
        </p:spPr>
      </p:sp>
      <p:sp>
        <p:nvSpPr>
          <p:cNvPr id="27651" name="Notes Placeholder 2">
            <a:extLst>
              <a:ext uri="{FF2B5EF4-FFF2-40B4-BE49-F238E27FC236}">
                <a16:creationId xmlns:a16="http://schemas.microsoft.com/office/drawing/2014/main" id="{AA0E4309-3D38-CE37-5384-2E82FBE836B0}"/>
              </a:ext>
            </a:extLst>
          </p:cNvPr>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64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01B158D-33A4-AA2F-E591-0C2159B74BED}"/>
              </a:ext>
            </a:extLst>
          </p:cNvPr>
          <p:cNvSpPr>
            <a:spLocks noGrp="1" noRot="1" noChangeAspect="1" noTextEdit="1"/>
          </p:cNvSpPr>
          <p:nvPr>
            <p:ph type="sldImg"/>
          </p:nvPr>
        </p:nvSpPr>
        <p:spPr>
          <a:xfrm>
            <a:off x="685800" y="1143000"/>
            <a:ext cx="5486400" cy="3086100"/>
          </a:xfrm>
          <a:ln>
            <a:headEnd/>
            <a:tailEnd/>
          </a:ln>
        </p:spPr>
      </p:sp>
      <p:sp>
        <p:nvSpPr>
          <p:cNvPr id="27651" name="Notes Placeholder 2">
            <a:extLst>
              <a:ext uri="{FF2B5EF4-FFF2-40B4-BE49-F238E27FC236}">
                <a16:creationId xmlns:a16="http://schemas.microsoft.com/office/drawing/2014/main" id="{AA0E4309-3D38-CE37-5384-2E82FBE836B0}"/>
              </a:ext>
            </a:extLst>
          </p:cNvPr>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63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641168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118760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1882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158996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412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92298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139327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56458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78252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72F1-A5D6-4092-9DB7-69C10CD92C40}"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29687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72F1-A5D6-4092-9DB7-69C10CD92C40}"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176673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72F1-A5D6-4092-9DB7-69C10CD92C40}" type="datetimeFigureOut">
              <a:rPr lang="en-IN" smtClean="0"/>
              <a:t>06-09-2022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141774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72F1-A5D6-4092-9DB7-69C10CD92C40}" type="datetimeFigureOut">
              <a:rPr lang="en-IN" smtClean="0"/>
              <a:t>06-09-2022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60509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72F1-A5D6-4092-9DB7-69C10CD92C40}" type="datetimeFigureOut">
              <a:rPr lang="en-IN" smtClean="0"/>
              <a:t>06-09-2022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2135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5672F1-A5D6-4092-9DB7-69C10CD92C40}"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979245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672F1-A5D6-4092-9DB7-69C10CD92C40}"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2B7AB-D440-40DA-81E2-467B3D084C25}" type="slidenum">
              <a:rPr lang="en-IN" smtClean="0"/>
              <a:t>‹#›</a:t>
            </a:fld>
            <a:endParaRPr lang="en-IN"/>
          </a:p>
        </p:txBody>
      </p:sp>
    </p:spTree>
    <p:extLst>
      <p:ext uri="{BB962C8B-B14F-4D97-AF65-F5344CB8AC3E}">
        <p14:creationId xmlns:p14="http://schemas.microsoft.com/office/powerpoint/2010/main" val="30122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5672F1-A5D6-4092-9DB7-69C10CD92C40}" type="datetimeFigureOut">
              <a:rPr lang="en-IN" smtClean="0"/>
              <a:t>06-09-2022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52B7AB-D440-40DA-81E2-467B3D084C25}" type="slidenum">
              <a:rPr lang="en-IN" smtClean="0"/>
              <a:t>‹#›</a:t>
            </a:fld>
            <a:endParaRPr lang="en-IN"/>
          </a:p>
        </p:txBody>
      </p:sp>
    </p:spTree>
    <p:extLst>
      <p:ext uri="{BB962C8B-B14F-4D97-AF65-F5344CB8AC3E}">
        <p14:creationId xmlns:p14="http://schemas.microsoft.com/office/powerpoint/2010/main" val="1647538401"/>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757C8-FBD0-CD01-6A0B-D17446608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 y="35560"/>
            <a:ext cx="11887201" cy="5211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Rounded Corners 2">
            <a:extLst>
              <a:ext uri="{FF2B5EF4-FFF2-40B4-BE49-F238E27FC236}">
                <a16:creationId xmlns:a16="http://schemas.microsoft.com/office/drawing/2014/main" id="{9963A6FF-C40B-E189-68AF-3032FC5D13E8}"/>
              </a:ext>
            </a:extLst>
          </p:cNvPr>
          <p:cNvSpPr/>
          <p:nvPr/>
        </p:nvSpPr>
        <p:spPr>
          <a:xfrm>
            <a:off x="139147" y="5377070"/>
            <a:ext cx="11887201" cy="1445370"/>
          </a:xfrm>
          <a:prstGeom prst="roundRect">
            <a:avLst/>
          </a:prstGeom>
          <a:solidFill>
            <a:srgbClr val="90C22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sz="2000" b="1" dirty="0">
                <a:solidFill>
                  <a:sysClr val="windowText" lastClr="000000"/>
                </a:solidFill>
              </a:rPr>
              <a:t>State Cooperation Secretaries and RCSs Conference, Ministry of Cooperation, Govt. of India</a:t>
            </a:r>
          </a:p>
          <a:p>
            <a:pPr algn="ctr">
              <a:lnSpc>
                <a:spcPct val="150000"/>
              </a:lnSpc>
            </a:pPr>
            <a:r>
              <a:rPr lang="en-IN" sz="2000" b="1" dirty="0">
                <a:solidFill>
                  <a:sysClr val="windowText" lastClr="000000"/>
                </a:solidFill>
              </a:rPr>
              <a:t>Under the chairmanship of Secretary, Department of Cooperation, Govt. of India</a:t>
            </a:r>
          </a:p>
          <a:p>
            <a:pPr algn="ctr">
              <a:lnSpc>
                <a:spcPct val="150000"/>
              </a:lnSpc>
            </a:pPr>
            <a:r>
              <a:rPr lang="en-IN" sz="1600" b="1" dirty="0">
                <a:solidFill>
                  <a:sysClr val="windowText" lastClr="000000"/>
                </a:solidFill>
              </a:rPr>
              <a:t>Hall no 2 and 3, Vigyan Bhawan, New Delhi, Date- 9</a:t>
            </a:r>
            <a:r>
              <a:rPr lang="en-IN" sz="1600" b="1" baseline="30000" dirty="0">
                <a:solidFill>
                  <a:sysClr val="windowText" lastClr="000000"/>
                </a:solidFill>
              </a:rPr>
              <a:t>th</a:t>
            </a:r>
            <a:r>
              <a:rPr lang="en-IN" sz="1600" b="1" dirty="0">
                <a:solidFill>
                  <a:sysClr val="windowText" lastClr="000000"/>
                </a:solidFill>
              </a:rPr>
              <a:t> Sept 2022</a:t>
            </a:r>
          </a:p>
        </p:txBody>
      </p:sp>
    </p:spTree>
    <p:extLst>
      <p:ext uri="{BB962C8B-B14F-4D97-AF65-F5344CB8AC3E}">
        <p14:creationId xmlns:p14="http://schemas.microsoft.com/office/powerpoint/2010/main" val="28988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689" y="1149922"/>
            <a:ext cx="7913398" cy="5310043"/>
          </a:xfrm>
          <a:prstGeom prst="rect">
            <a:avLst/>
          </a:prstGeom>
          <a:solidFill>
            <a:schemeClr val="accent3">
              <a:lumMod val="20000"/>
              <a:lumOff val="80000"/>
            </a:schemeClr>
          </a:solidFill>
        </p:spPr>
        <p:txBody>
          <a:bodyPr wrap="square" lIns="91440" tIns="45720" rIns="91440" bIns="45720" rtlCol="0">
            <a:spAutoFit/>
          </a:bodyPr>
          <a:lstStyle/>
          <a:p>
            <a:pPr marL="342900" lvl="0" indent="-342900">
              <a:lnSpc>
                <a:spcPct val="150000"/>
              </a:lnSpc>
              <a:buFont typeface="Wingdings" panose="05000000000000000000" pitchFamily="2" charset="2"/>
              <a:buChar char="v"/>
            </a:pPr>
            <a:r>
              <a:rPr lang="en-GB" sz="1900" dirty="0">
                <a:ln w="18000">
                  <a:noFill/>
                  <a:prstDash val="solid"/>
                  <a:miter lim="800000"/>
                </a:ln>
                <a:latin typeface="inherit"/>
              </a:rPr>
              <a:t>Awarding of WDRA Certification to State Warehouse Corporation- 40 lakh MT.</a:t>
            </a:r>
          </a:p>
          <a:p>
            <a:pPr marL="342900" lvl="0" indent="-342900">
              <a:lnSpc>
                <a:spcPct val="150000"/>
              </a:lnSpc>
              <a:buFont typeface="Wingdings" panose="05000000000000000000" pitchFamily="2" charset="2"/>
              <a:buChar char="v"/>
            </a:pPr>
            <a:r>
              <a:rPr lang="en-GB" sz="1900" dirty="0">
                <a:ln w="18000">
                  <a:noFill/>
                  <a:prstDash val="solid"/>
                  <a:miter lim="800000"/>
                </a:ln>
                <a:latin typeface="inherit"/>
              </a:rPr>
              <a:t> 1</a:t>
            </a:r>
            <a:r>
              <a:rPr lang="en-GB" sz="1900" baseline="50000" dirty="0">
                <a:ln w="18000">
                  <a:noFill/>
                  <a:prstDash val="solid"/>
                  <a:miter lim="800000"/>
                </a:ln>
                <a:latin typeface="inherit"/>
              </a:rPr>
              <a:t>st </a:t>
            </a:r>
            <a:r>
              <a:rPr lang="en-GB" sz="1900" dirty="0">
                <a:ln w="18000">
                  <a:noFill/>
                  <a:prstDash val="solid"/>
                  <a:miter lim="800000"/>
                </a:ln>
                <a:latin typeface="inherit"/>
              </a:rPr>
              <a:t>in </a:t>
            </a:r>
            <a:r>
              <a:rPr lang="en-IN" sz="1900" dirty="0">
                <a:ln w="18000">
                  <a:noFill/>
                  <a:prstDash val="solid"/>
                  <a:miter lim="800000"/>
                </a:ln>
                <a:latin typeface="inherit"/>
              </a:rPr>
              <a:t>logistics under PM </a:t>
            </a:r>
            <a:r>
              <a:rPr lang="en-IN" sz="1900" dirty="0" err="1">
                <a:ln w="18000">
                  <a:noFill/>
                  <a:prstDash val="solid"/>
                  <a:miter lim="800000"/>
                </a:ln>
                <a:latin typeface="inherit"/>
              </a:rPr>
              <a:t>Gati</a:t>
            </a:r>
            <a:r>
              <a:rPr lang="en-IN" sz="1900" dirty="0">
                <a:ln w="18000">
                  <a:noFill/>
                  <a:prstDash val="solid"/>
                  <a:miter lim="800000"/>
                </a:ln>
                <a:latin typeface="inherit"/>
              </a:rPr>
              <a:t> Shakti Scheme with geo-mapping of 140 warehouses </a:t>
            </a:r>
          </a:p>
          <a:p>
            <a:pPr marL="342900" lvl="0" indent="-342900">
              <a:lnSpc>
                <a:spcPct val="150000"/>
              </a:lnSpc>
              <a:buFont typeface="Wingdings" panose="05000000000000000000" pitchFamily="2" charset="2"/>
              <a:buChar char="v"/>
            </a:pPr>
            <a:r>
              <a:rPr lang="en-IN" sz="1900" dirty="0">
                <a:ln w="18000">
                  <a:noFill/>
                  <a:prstDash val="solid"/>
                  <a:miter lim="800000"/>
                </a:ln>
                <a:latin typeface="inherit"/>
              </a:rPr>
              <a:t>Additional WDRA certification of PACS warehouses capacity 250 MT or above </a:t>
            </a:r>
          </a:p>
          <a:p>
            <a:pPr marL="342900" indent="-342900">
              <a:lnSpc>
                <a:spcPct val="150000"/>
              </a:lnSpc>
              <a:buFont typeface="Wingdings" panose="05000000000000000000" pitchFamily="2" charset="2"/>
              <a:buChar char="v"/>
            </a:pPr>
            <a:r>
              <a:rPr lang="en-IN" sz="1900" dirty="0">
                <a:latin typeface="inherit"/>
              </a:rPr>
              <a:t>Steel Silos of 50,000 MT each constructed under PPP mode at 10 locations: 7 locations (FCI) and 3 locations (UPSWC)- Rampur and </a:t>
            </a:r>
            <a:r>
              <a:rPr lang="en-IN" sz="1900" dirty="0" err="1">
                <a:latin typeface="inherit"/>
              </a:rPr>
              <a:t>Kannauj</a:t>
            </a:r>
            <a:r>
              <a:rPr lang="en-IN" sz="1900" dirty="0">
                <a:latin typeface="inherit"/>
              </a:rPr>
              <a:t> functional </a:t>
            </a:r>
          </a:p>
          <a:p>
            <a:pPr marL="342900" indent="-342900">
              <a:lnSpc>
                <a:spcPct val="150000"/>
              </a:lnSpc>
              <a:buFont typeface="Wingdings" panose="05000000000000000000" pitchFamily="2" charset="2"/>
              <a:buChar char="v"/>
            </a:pPr>
            <a:r>
              <a:rPr lang="en-IN" sz="1900" dirty="0">
                <a:latin typeface="inherit"/>
              </a:rPr>
              <a:t>A total of 6.85 lakh MT capacity enhancement and modernization under Private Entrepreneurs Guarantee Program.</a:t>
            </a:r>
          </a:p>
          <a:p>
            <a:pPr marL="342900" indent="-342900">
              <a:lnSpc>
                <a:spcPct val="150000"/>
              </a:lnSpc>
              <a:buFont typeface="Wingdings" panose="05000000000000000000" pitchFamily="2" charset="2"/>
              <a:buChar char="v"/>
            </a:pPr>
            <a:r>
              <a:rPr lang="en-IN" sz="1900" dirty="0">
                <a:ln w="18000">
                  <a:noFill/>
                  <a:prstDash val="solid"/>
                  <a:miter lim="800000"/>
                </a:ln>
                <a:latin typeface="inherit"/>
              </a:rPr>
              <a:t>State Warehousing capacity in 2017 was 70 lakh MT which grew to 110 lakh MT in 2022</a:t>
            </a:r>
          </a:p>
        </p:txBody>
      </p:sp>
      <p:sp>
        <p:nvSpPr>
          <p:cNvPr id="7" name="Rectangle: Rounded Corners 6">
            <a:extLst>
              <a:ext uri="{FF2B5EF4-FFF2-40B4-BE49-F238E27FC236}">
                <a16:creationId xmlns:a16="http://schemas.microsoft.com/office/drawing/2014/main" id="{2E06A494-4668-46A9-A573-87A4CCF54E4D}"/>
              </a:ext>
            </a:extLst>
          </p:cNvPr>
          <p:cNvSpPr/>
          <p:nvPr/>
        </p:nvSpPr>
        <p:spPr>
          <a:xfrm>
            <a:off x="182424" y="201362"/>
            <a:ext cx="11827151" cy="86212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0810" marR="177161" algn="ctr">
              <a:lnSpc>
                <a:spcPct val="102000"/>
              </a:lnSpc>
            </a:pPr>
            <a:r>
              <a:rPr lang="en-GB" sz="3600" b="1" dirty="0">
                <a:solidFill>
                  <a:schemeClr val="tx1"/>
                </a:solidFill>
                <a:latin typeface="Bookman Old Style" panose="02050604050505020204" pitchFamily="18" charset="0"/>
                <a:cs typeface="Nirmala UI"/>
              </a:rPr>
              <a:t>  Innovations in Warehousing </a:t>
            </a:r>
          </a:p>
        </p:txBody>
      </p:sp>
      <p:pic>
        <p:nvPicPr>
          <p:cNvPr id="5" name="Picture 4">
            <a:extLst>
              <a:ext uri="{FF2B5EF4-FFF2-40B4-BE49-F238E27FC236}">
                <a16:creationId xmlns:a16="http://schemas.microsoft.com/office/drawing/2014/main" id="{7B174961-5E36-E61C-8F66-9CD5E924A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66" t="6032" r="34732" b="42062"/>
          <a:stretch>
            <a:fillRect/>
          </a:stretch>
        </p:blipFill>
        <p:spPr bwMode="auto">
          <a:xfrm>
            <a:off x="8450317" y="1149922"/>
            <a:ext cx="3484922" cy="32183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10" descr="mandi.png">
            <a:extLst>
              <a:ext uri="{FF2B5EF4-FFF2-40B4-BE49-F238E27FC236}">
                <a16:creationId xmlns:a16="http://schemas.microsoft.com/office/drawing/2014/main" id="{37E8CEA2-FBC7-D59D-921F-832930AAB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318" y="4536519"/>
            <a:ext cx="3484921" cy="21201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F340CF65-2763-ACE9-E9F9-CEEEC58D72D5}"/>
              </a:ext>
            </a:extLst>
          </p:cNvPr>
          <p:cNvSpPr/>
          <p:nvPr/>
        </p:nvSpPr>
        <p:spPr>
          <a:xfrm>
            <a:off x="8618483" y="1390727"/>
            <a:ext cx="2091558"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M/s Adani Group</a:t>
            </a:r>
          </a:p>
          <a:p>
            <a:pPr algn="ctr"/>
            <a:r>
              <a:rPr lang="en-IN" sz="1200" dirty="0">
                <a:solidFill>
                  <a:schemeClr val="tx1"/>
                </a:solidFill>
              </a:rPr>
              <a:t>50000 MT </a:t>
            </a:r>
            <a:r>
              <a:rPr lang="en-IN" sz="1200" dirty="0" err="1">
                <a:solidFill>
                  <a:schemeClr val="tx1"/>
                </a:solidFill>
              </a:rPr>
              <a:t>Kannauj</a:t>
            </a:r>
            <a:endParaRPr lang="en-IN" sz="1200" dirty="0">
              <a:solidFill>
                <a:schemeClr val="tx1"/>
              </a:solidFill>
            </a:endParaRPr>
          </a:p>
        </p:txBody>
      </p:sp>
      <p:sp>
        <p:nvSpPr>
          <p:cNvPr id="8" name="Oval 7">
            <a:extLst>
              <a:ext uri="{FF2B5EF4-FFF2-40B4-BE49-F238E27FC236}">
                <a16:creationId xmlns:a16="http://schemas.microsoft.com/office/drawing/2014/main" id="{13F7B280-0CB2-625E-C3F5-E79804355FB5}"/>
              </a:ext>
            </a:extLst>
          </p:cNvPr>
          <p:cNvSpPr/>
          <p:nvPr/>
        </p:nvSpPr>
        <p:spPr>
          <a:xfrm>
            <a:off x="9890234" y="4737915"/>
            <a:ext cx="1897860" cy="49808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SWC</a:t>
            </a:r>
          </a:p>
          <a:p>
            <a:pPr algn="ctr"/>
            <a:r>
              <a:rPr lang="en-IN" sz="1200" dirty="0">
                <a:solidFill>
                  <a:schemeClr val="tx1"/>
                </a:solidFill>
              </a:rPr>
              <a:t>5000 MT </a:t>
            </a:r>
            <a:r>
              <a:rPr lang="en-IN" sz="1200" dirty="0" err="1">
                <a:solidFill>
                  <a:schemeClr val="tx1"/>
                </a:solidFill>
              </a:rPr>
              <a:t>Amroha</a:t>
            </a:r>
            <a:endParaRPr lang="en-IN" sz="1200" dirty="0">
              <a:solidFill>
                <a:schemeClr val="tx1"/>
              </a:solidFill>
            </a:endParaRPr>
          </a:p>
        </p:txBody>
      </p:sp>
    </p:spTree>
    <p:extLst>
      <p:ext uri="{BB962C8B-B14F-4D97-AF65-F5344CB8AC3E}">
        <p14:creationId xmlns:p14="http://schemas.microsoft.com/office/powerpoint/2010/main" val="2225404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745" y="1190487"/>
            <a:ext cx="5728256" cy="5170646"/>
          </a:xfrm>
          <a:prstGeom prst="rect">
            <a:avLst/>
          </a:prstGeom>
          <a:solidFill>
            <a:schemeClr val="accent3">
              <a:lumMod val="20000"/>
              <a:lumOff val="80000"/>
            </a:schemeClr>
          </a:solidFill>
        </p:spPr>
        <p:txBody>
          <a:bodyPr wrap="square" lIns="91440" tIns="45720" rIns="91440" bIns="45720" rtlCol="0">
            <a:spAutoFit/>
          </a:bodyPr>
          <a:lstStyle/>
          <a:p>
            <a:pPr marL="380990" indent="-380990" algn="just">
              <a:buFont typeface="Wingdings" panose="05000000000000000000" pitchFamily="2" charset="2"/>
              <a:buChar char="v"/>
            </a:pPr>
            <a:r>
              <a:rPr lang="en-IN" sz="2200" dirty="0" err="1">
                <a:latin typeface="inherit"/>
              </a:rPr>
              <a:t>MoUs</a:t>
            </a:r>
            <a:r>
              <a:rPr lang="en-IN" sz="2200" dirty="0">
                <a:latin typeface="inherit"/>
              </a:rPr>
              <a:t> to enhance profit and to provide pan-India outlook:</a:t>
            </a:r>
          </a:p>
          <a:p>
            <a:pPr marL="1371600" lvl="2" indent="-457200" algn="just">
              <a:buAutoNum type="arabicPeriod"/>
            </a:pPr>
            <a:r>
              <a:rPr lang="en-IN" sz="2200" dirty="0">
                <a:latin typeface="inherit"/>
              </a:rPr>
              <a:t>UPSGVB (Sahkari Gram Vikas Bank) and LIC- Expected business Rs 100 Cr</a:t>
            </a:r>
          </a:p>
          <a:p>
            <a:pPr marL="1371600" lvl="2" indent="-457200" algn="just">
              <a:buAutoNum type="arabicPeriod"/>
            </a:pPr>
            <a:r>
              <a:rPr lang="en-IN" sz="2200" dirty="0">
                <a:latin typeface="inherit"/>
              </a:rPr>
              <a:t>UPSGVB MoU with IFFCO </a:t>
            </a:r>
            <a:r>
              <a:rPr lang="en-IN" sz="2200" dirty="0" err="1">
                <a:latin typeface="inherit"/>
              </a:rPr>
              <a:t>Tokio</a:t>
            </a:r>
            <a:r>
              <a:rPr lang="en-IN" sz="2200" dirty="0">
                <a:latin typeface="inherit"/>
              </a:rPr>
              <a:t> and ICCI Lombard- Business Rs 22 Cr  </a:t>
            </a:r>
          </a:p>
          <a:p>
            <a:pPr marL="1371600" lvl="2" indent="-457200" algn="just">
              <a:buAutoNum type="arabicPeriod"/>
            </a:pPr>
            <a:r>
              <a:rPr lang="en-IN" sz="2200" dirty="0">
                <a:latin typeface="inherit"/>
              </a:rPr>
              <a:t>UPSS and Sikkim State Cooperative Supply and Marketing Federation Limited (SIMFED)- Business Rs 10 Cr </a:t>
            </a:r>
          </a:p>
          <a:p>
            <a:pPr marL="1371600" lvl="2" indent="-457200" algn="just">
              <a:buAutoNum type="arabicPeriod"/>
            </a:pPr>
            <a:r>
              <a:rPr lang="en-IN" sz="2200" dirty="0">
                <a:latin typeface="inherit"/>
              </a:rPr>
              <a:t>UPSS and Tribal Cooperative Supply and Marketing Federation Limited (TRIFED)- Business Rs 20 Cr </a:t>
            </a:r>
          </a:p>
          <a:p>
            <a:pPr marL="1371600" lvl="2" indent="-457200" algn="just">
              <a:buAutoNum type="arabicPeriod"/>
            </a:pPr>
            <a:r>
              <a:rPr lang="en-IN" sz="2200" dirty="0">
                <a:latin typeface="inherit"/>
              </a:rPr>
              <a:t>UPSS and Nagaland Cooperative Federation Limited</a:t>
            </a:r>
          </a:p>
          <a:p>
            <a:pPr marL="380990" indent="-380990" algn="just">
              <a:buFont typeface="Wingdings" panose="05000000000000000000" pitchFamily="2" charset="2"/>
              <a:buChar char="v"/>
            </a:pPr>
            <a:r>
              <a:rPr lang="en-IN" sz="2200" dirty="0">
                <a:latin typeface="inherit"/>
              </a:rPr>
              <a:t>Sale of Patanjali products through PACS</a:t>
            </a:r>
          </a:p>
        </p:txBody>
      </p:sp>
      <p:sp>
        <p:nvSpPr>
          <p:cNvPr id="7" name="Rectangle: Rounded Corners 6">
            <a:extLst>
              <a:ext uri="{FF2B5EF4-FFF2-40B4-BE49-F238E27FC236}">
                <a16:creationId xmlns:a16="http://schemas.microsoft.com/office/drawing/2014/main" id="{2E06A494-4668-46A9-A573-87A4CCF54E4D}"/>
              </a:ext>
            </a:extLst>
          </p:cNvPr>
          <p:cNvSpPr/>
          <p:nvPr/>
        </p:nvSpPr>
        <p:spPr>
          <a:xfrm>
            <a:off x="515008" y="158313"/>
            <a:ext cx="11441770" cy="7560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0810" marR="177161" algn="ctr">
              <a:lnSpc>
                <a:spcPct val="102000"/>
              </a:lnSpc>
            </a:pPr>
            <a:r>
              <a:rPr lang="en-GB" sz="3600" b="1" dirty="0">
                <a:solidFill>
                  <a:schemeClr val="tx1"/>
                </a:solidFill>
                <a:latin typeface="Bookman Old Style" pitchFamily="18" charset="0"/>
                <a:cs typeface="Nirmala UI"/>
              </a:rPr>
              <a:t>Business Diversification </a:t>
            </a:r>
          </a:p>
        </p:txBody>
      </p:sp>
      <p:pic>
        <p:nvPicPr>
          <p:cNvPr id="4" name="Picture 3">
            <a:extLst>
              <a:ext uri="{FF2B5EF4-FFF2-40B4-BE49-F238E27FC236}">
                <a16:creationId xmlns:a16="http://schemas.microsoft.com/office/drawing/2014/main" id="{33B20B99-B807-B842-D2DB-B791C699B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739" y="1190487"/>
            <a:ext cx="5546039" cy="28972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3" descr="WhatsApp Image 2022-03-30 at 10.29.12 AM">
            <a:extLst>
              <a:ext uri="{FF2B5EF4-FFF2-40B4-BE49-F238E27FC236}">
                <a16:creationId xmlns:a16="http://schemas.microsoft.com/office/drawing/2014/main" id="{F084B8A2-DCE1-2CB6-DA42-91F50F37E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739" y="4241064"/>
            <a:ext cx="5546039" cy="24722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6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6568" y="1172870"/>
            <a:ext cx="5862223" cy="5584606"/>
          </a:xfrm>
          <a:prstGeom prst="rect">
            <a:avLst/>
          </a:prstGeom>
          <a:solidFill>
            <a:schemeClr val="accent3">
              <a:lumMod val="20000"/>
              <a:lumOff val="80000"/>
            </a:schemeClr>
          </a:solidFill>
        </p:spPr>
        <p:txBody>
          <a:bodyPr wrap="square" lIns="91440" tIns="45720" rIns="91440" bIns="45720" rtlCol="0">
            <a:spAutoFit/>
          </a:bodyPr>
          <a:lstStyle/>
          <a:p>
            <a:pPr marL="380990" indent="-380990" algn="just">
              <a:lnSpc>
                <a:spcPct val="150000"/>
              </a:lnSpc>
              <a:buFont typeface="Wingdings" panose="05000000000000000000" pitchFamily="2" charset="2"/>
              <a:buChar char="v"/>
            </a:pPr>
            <a:r>
              <a:rPr lang="en-IN" sz="2000" dirty="0">
                <a:ln w="18000">
                  <a:noFill/>
                  <a:prstDash val="solid"/>
                  <a:miter lim="800000"/>
                </a:ln>
                <a:latin typeface="inherit"/>
              </a:rPr>
              <a:t>4 Cr. man</a:t>
            </a:r>
            <a:r>
              <a:rPr lang="hi-IN" sz="2000" dirty="0">
                <a:ln w="18000">
                  <a:noFill/>
                  <a:prstDash val="solid"/>
                  <a:miter lim="800000"/>
                </a:ln>
                <a:latin typeface="inherit"/>
              </a:rPr>
              <a:t>-</a:t>
            </a:r>
            <a:r>
              <a:rPr lang="en-IN" sz="2000" dirty="0">
                <a:ln w="18000">
                  <a:noFill/>
                  <a:prstDash val="solid"/>
                  <a:miter lim="800000"/>
                </a:ln>
                <a:latin typeface="inherit"/>
              </a:rPr>
              <a:t> days created through cooperative societies during a year. </a:t>
            </a:r>
          </a:p>
          <a:p>
            <a:pPr marL="380990" indent="-380990" algn="just">
              <a:lnSpc>
                <a:spcPct val="150000"/>
              </a:lnSpc>
              <a:buFont typeface="Wingdings" panose="05000000000000000000" pitchFamily="2" charset="2"/>
              <a:buChar char="v"/>
            </a:pPr>
            <a:r>
              <a:rPr lang="en-IN" sz="2000" dirty="0">
                <a:ln w="18000">
                  <a:noFill/>
                  <a:prstDash val="solid"/>
                  <a:miter lim="800000"/>
                </a:ln>
                <a:latin typeface="inherit"/>
              </a:rPr>
              <a:t>Target of Rs 3500 Cr. Investment and employment to 1 Lakh individuals under AIF in a year.</a:t>
            </a:r>
          </a:p>
          <a:p>
            <a:pPr marL="380990" indent="-380990" algn="just">
              <a:lnSpc>
                <a:spcPct val="150000"/>
              </a:lnSpc>
              <a:buFont typeface="Wingdings" panose="05000000000000000000" pitchFamily="2" charset="2"/>
              <a:buChar char="v"/>
            </a:pPr>
            <a:r>
              <a:rPr lang="en-IN" sz="2000" dirty="0">
                <a:ln w="18000">
                  <a:noFill/>
                  <a:prstDash val="solid"/>
                  <a:miter lim="800000"/>
                </a:ln>
                <a:latin typeface="inherit"/>
              </a:rPr>
              <a:t>Long term Credit by Uttar Pradesh Sahkari Gram Vikas Bank Ltd. of Rs 588 Cr to 38000 farmers (80% Growth), providing employment to </a:t>
            </a:r>
            <a:r>
              <a:rPr lang="hi-IN" sz="2000" dirty="0" err="1">
                <a:ln w="18000">
                  <a:noFill/>
                  <a:prstDash val="solid"/>
                  <a:miter lim="800000"/>
                </a:ln>
                <a:latin typeface="inherit"/>
              </a:rPr>
              <a:t>One</a:t>
            </a:r>
            <a:r>
              <a:rPr lang="en-IN" sz="2000" dirty="0">
                <a:ln w="18000">
                  <a:noFill/>
                  <a:prstDash val="solid"/>
                  <a:miter lim="800000"/>
                </a:ln>
                <a:latin typeface="inherit"/>
              </a:rPr>
              <a:t> Lakh individuals</a:t>
            </a:r>
            <a:endParaRPr lang="hi-IN" sz="2000" dirty="0">
              <a:ln w="18000">
                <a:noFill/>
                <a:prstDash val="solid"/>
                <a:miter lim="800000"/>
              </a:ln>
              <a:latin typeface="inherit"/>
            </a:endParaRPr>
          </a:p>
          <a:p>
            <a:pPr marL="380990" indent="-380990" algn="just">
              <a:lnSpc>
                <a:spcPct val="150000"/>
              </a:lnSpc>
              <a:buFont typeface="Wingdings" panose="05000000000000000000" pitchFamily="2" charset="2"/>
              <a:buChar char="v"/>
            </a:pPr>
            <a:r>
              <a:rPr lang="hi-IN" sz="2000" dirty="0" err="1">
                <a:ln w="18000">
                  <a:noFill/>
                  <a:prstDash val="solid"/>
                  <a:miter lim="800000"/>
                </a:ln>
                <a:latin typeface="inherit"/>
              </a:rPr>
              <a:t>Creation</a:t>
            </a:r>
            <a:r>
              <a:rPr lang="en-IN" sz="2000" dirty="0">
                <a:ln w="18000">
                  <a:noFill/>
                  <a:prstDash val="solid"/>
                  <a:miter lim="800000"/>
                </a:ln>
                <a:latin typeface="inherit"/>
              </a:rPr>
              <a:t> </a:t>
            </a:r>
            <a:r>
              <a:rPr lang="hi-IN" sz="2000" dirty="0" err="1">
                <a:ln w="18000">
                  <a:noFill/>
                  <a:prstDash val="solid"/>
                  <a:miter lim="800000"/>
                </a:ln>
                <a:latin typeface="inherit"/>
              </a:rPr>
              <a:t>of</a:t>
            </a:r>
            <a:r>
              <a:rPr lang="en-IN" sz="2000" dirty="0">
                <a:ln w="18000">
                  <a:noFill/>
                  <a:prstDash val="solid"/>
                  <a:miter lim="800000"/>
                </a:ln>
                <a:latin typeface="inherit"/>
              </a:rPr>
              <a:t> </a:t>
            </a:r>
            <a:r>
              <a:rPr lang="hi-IN" sz="2000" dirty="0">
                <a:ln w="18000">
                  <a:noFill/>
                  <a:prstDash val="solid"/>
                  <a:miter lim="800000"/>
                </a:ln>
                <a:latin typeface="inherit"/>
              </a:rPr>
              <a:t>163 </a:t>
            </a:r>
            <a:r>
              <a:rPr lang="en-IN" sz="2000" dirty="0">
                <a:ln w="18000">
                  <a:noFill/>
                  <a:prstDash val="solid"/>
                  <a:miter lim="800000"/>
                </a:ln>
                <a:latin typeface="inherit"/>
              </a:rPr>
              <a:t>l</a:t>
            </a:r>
            <a:r>
              <a:rPr lang="hi-IN" sz="2000" dirty="0" err="1">
                <a:ln w="18000">
                  <a:noFill/>
                  <a:prstDash val="solid"/>
                  <a:miter lim="800000"/>
                </a:ln>
                <a:latin typeface="inherit"/>
              </a:rPr>
              <a:t>akh</a:t>
            </a:r>
            <a:r>
              <a:rPr lang="hi-IN" sz="2000" dirty="0">
                <a:ln w="18000">
                  <a:noFill/>
                  <a:prstDash val="solid"/>
                  <a:miter lim="800000"/>
                </a:ln>
                <a:latin typeface="inherit"/>
              </a:rPr>
              <a:t> </a:t>
            </a:r>
            <a:r>
              <a:rPr lang="hi-IN" sz="2000" dirty="0" err="1">
                <a:ln w="18000">
                  <a:noFill/>
                  <a:prstDash val="solid"/>
                  <a:miter lim="800000"/>
                </a:ln>
                <a:latin typeface="inherit"/>
              </a:rPr>
              <a:t>man-days</a:t>
            </a:r>
            <a:r>
              <a:rPr lang="hi-IN" sz="2000" dirty="0">
                <a:ln w="18000">
                  <a:noFill/>
                  <a:prstDash val="solid"/>
                  <a:miter lim="800000"/>
                </a:ln>
                <a:latin typeface="inherit"/>
              </a:rPr>
              <a:t> </a:t>
            </a:r>
            <a:r>
              <a:rPr lang="hi-IN" sz="2000" dirty="0" err="1">
                <a:ln w="18000">
                  <a:noFill/>
                  <a:prstDash val="solid"/>
                  <a:miter lim="800000"/>
                </a:ln>
                <a:latin typeface="inherit"/>
              </a:rPr>
              <a:t>by</a:t>
            </a:r>
            <a:r>
              <a:rPr lang="en-IN" sz="2000" dirty="0">
                <a:ln w="18000">
                  <a:noFill/>
                  <a:prstDash val="solid"/>
                  <a:miter lim="800000"/>
                </a:ln>
                <a:latin typeface="inherit"/>
              </a:rPr>
              <a:t> </a:t>
            </a:r>
            <a:r>
              <a:rPr lang="hi-IN" sz="2000" dirty="0">
                <a:ln w="18000">
                  <a:noFill/>
                  <a:prstDash val="solid"/>
                  <a:miter lim="800000"/>
                </a:ln>
                <a:latin typeface="inherit"/>
              </a:rPr>
              <a:t>PCF</a:t>
            </a:r>
            <a:r>
              <a:rPr lang="en-IN" sz="2000" dirty="0">
                <a:ln w="18000">
                  <a:noFill/>
                  <a:prstDash val="solid"/>
                  <a:miter lim="800000"/>
                </a:ln>
                <a:latin typeface="inherit"/>
              </a:rPr>
              <a:t> through business in fertiliser distribution, transportation and procurement under MSP.  </a:t>
            </a:r>
          </a:p>
          <a:p>
            <a:pPr marL="380990" indent="-380990" algn="just">
              <a:lnSpc>
                <a:spcPct val="150000"/>
              </a:lnSpc>
              <a:buFont typeface="Wingdings" panose="05000000000000000000" pitchFamily="2" charset="2"/>
              <a:buChar char="v"/>
            </a:pPr>
            <a:r>
              <a:rPr lang="en-IN" sz="2000" dirty="0">
                <a:ln w="18000">
                  <a:noFill/>
                  <a:prstDash val="solid"/>
                  <a:miter lim="800000"/>
                </a:ln>
                <a:latin typeface="inherit"/>
              </a:rPr>
              <a:t>UPRNSS and UPCLDF generating 50 lakh man-days </a:t>
            </a:r>
          </a:p>
        </p:txBody>
      </p:sp>
      <p:sp>
        <p:nvSpPr>
          <p:cNvPr id="7" name="Rectangle: Rounded Corners 6">
            <a:extLst>
              <a:ext uri="{FF2B5EF4-FFF2-40B4-BE49-F238E27FC236}">
                <a16:creationId xmlns:a16="http://schemas.microsoft.com/office/drawing/2014/main" id="{2E06A494-4668-46A9-A573-87A4CCF54E4D}"/>
              </a:ext>
            </a:extLst>
          </p:cNvPr>
          <p:cNvSpPr/>
          <p:nvPr/>
        </p:nvSpPr>
        <p:spPr>
          <a:xfrm>
            <a:off x="172720" y="248478"/>
            <a:ext cx="11846560" cy="78897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70810" marR="177161" algn="ctr">
              <a:lnSpc>
                <a:spcPct val="102000"/>
              </a:lnSpc>
            </a:pPr>
            <a:r>
              <a:rPr lang="en-IN" sz="3600" b="1" dirty="0">
                <a:solidFill>
                  <a:schemeClr val="tx1"/>
                </a:solidFill>
                <a:latin typeface="Bookman Old Style" pitchFamily="18" charset="0"/>
                <a:cs typeface="Nirmala UI"/>
              </a:rPr>
              <a:t>Employment Generation </a:t>
            </a:r>
            <a:endParaRPr lang="en-GB" sz="3600" b="1" dirty="0">
              <a:solidFill>
                <a:schemeClr val="tx1"/>
              </a:solidFill>
              <a:latin typeface="Bookman Old Style" pitchFamily="18" charset="0"/>
              <a:cs typeface="Nirmala UI"/>
            </a:endParaRPr>
          </a:p>
        </p:txBody>
      </p:sp>
      <p:pic>
        <p:nvPicPr>
          <p:cNvPr id="6" name="Picture 6" descr="WhatsApp Image 2022-03-29 at 5.22.21 AM">
            <a:extLst>
              <a:ext uri="{FF2B5EF4-FFF2-40B4-BE49-F238E27FC236}">
                <a16:creationId xmlns:a16="http://schemas.microsoft.com/office/drawing/2014/main" id="{58B3031D-971C-2A91-752E-2029AFAAE9C2}"/>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087" y="4080180"/>
            <a:ext cx="5012194" cy="2656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11126024-DFFE-F063-C04C-1FD001B65158}"/>
              </a:ext>
            </a:extLst>
          </p:cNvPr>
          <p:cNvSpPr/>
          <p:nvPr/>
        </p:nvSpPr>
        <p:spPr>
          <a:xfrm>
            <a:off x="7174712" y="4232199"/>
            <a:ext cx="2091558"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Fertiliser Distribution through PACS</a:t>
            </a:r>
          </a:p>
        </p:txBody>
      </p:sp>
      <p:pic>
        <p:nvPicPr>
          <p:cNvPr id="8" name="Picture 7">
            <a:extLst>
              <a:ext uri="{FF2B5EF4-FFF2-40B4-BE49-F238E27FC236}">
                <a16:creationId xmlns:a16="http://schemas.microsoft.com/office/drawing/2014/main" id="{652CE262-57B5-E368-928A-FAA05BDE1E67}"/>
              </a:ext>
            </a:extLst>
          </p:cNvPr>
          <p:cNvPicPr>
            <a:picLocks noChangeAspect="1"/>
          </p:cNvPicPr>
          <p:nvPr/>
        </p:nvPicPr>
        <p:blipFill rotWithShape="1">
          <a:blip r:embed="rId3">
            <a:extLst>
              <a:ext uri="{28A0092B-C50C-407E-A947-70E740481C1C}">
                <a14:useLocalDpi xmlns:a14="http://schemas.microsoft.com/office/drawing/2010/main" val="0"/>
              </a:ext>
            </a:extLst>
          </a:blip>
          <a:srcRect t="3911" b="9156"/>
          <a:stretch/>
        </p:blipFill>
        <p:spPr>
          <a:xfrm>
            <a:off x="6984459" y="1172870"/>
            <a:ext cx="5034821" cy="2656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Oval 9">
            <a:extLst>
              <a:ext uri="{FF2B5EF4-FFF2-40B4-BE49-F238E27FC236}">
                <a16:creationId xmlns:a16="http://schemas.microsoft.com/office/drawing/2014/main" id="{BFC44F38-B211-D676-C544-F5E11DE97589}"/>
              </a:ext>
            </a:extLst>
          </p:cNvPr>
          <p:cNvSpPr/>
          <p:nvPr/>
        </p:nvSpPr>
        <p:spPr>
          <a:xfrm>
            <a:off x="9694392" y="1313184"/>
            <a:ext cx="2091558"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RO Water Plant, </a:t>
            </a:r>
            <a:r>
              <a:rPr lang="en-IN" sz="1200" dirty="0" err="1">
                <a:solidFill>
                  <a:schemeClr val="tx1"/>
                </a:solidFill>
              </a:rPr>
              <a:t>Sahakari</a:t>
            </a:r>
            <a:r>
              <a:rPr lang="en-IN" sz="1200" dirty="0">
                <a:solidFill>
                  <a:schemeClr val="tx1"/>
                </a:solidFill>
              </a:rPr>
              <a:t> </a:t>
            </a:r>
            <a:r>
              <a:rPr lang="en-IN" sz="1200" dirty="0" err="1">
                <a:solidFill>
                  <a:schemeClr val="tx1"/>
                </a:solidFill>
              </a:rPr>
              <a:t>Snagh</a:t>
            </a:r>
            <a:r>
              <a:rPr lang="en-IN" sz="1200" dirty="0">
                <a:solidFill>
                  <a:schemeClr val="tx1"/>
                </a:solidFill>
              </a:rPr>
              <a:t>, </a:t>
            </a:r>
            <a:r>
              <a:rPr lang="en-IN" sz="1200" dirty="0" err="1">
                <a:solidFill>
                  <a:schemeClr val="tx1"/>
                </a:solidFill>
              </a:rPr>
              <a:t>Pilibhit</a:t>
            </a:r>
            <a:endParaRPr lang="en-IN" sz="1200" dirty="0">
              <a:solidFill>
                <a:schemeClr val="tx1"/>
              </a:solidFill>
            </a:endParaRPr>
          </a:p>
        </p:txBody>
      </p:sp>
    </p:spTree>
    <p:extLst>
      <p:ext uri="{BB962C8B-B14F-4D97-AF65-F5344CB8AC3E}">
        <p14:creationId xmlns:p14="http://schemas.microsoft.com/office/powerpoint/2010/main" val="397477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extBox 1"/>
          <p:cNvSpPr txBox="1">
            <a:spLocks noChangeArrowheads="1"/>
          </p:cNvSpPr>
          <p:nvPr/>
        </p:nvSpPr>
        <p:spPr bwMode="auto">
          <a:xfrm>
            <a:off x="4612218" y="7368117"/>
            <a:ext cx="184731" cy="46166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400"/>
          </a:p>
        </p:txBody>
      </p:sp>
      <p:sp>
        <p:nvSpPr>
          <p:cNvPr id="2" name="TextBox 1">
            <a:extLst>
              <a:ext uri="{FF2B5EF4-FFF2-40B4-BE49-F238E27FC236}">
                <a16:creationId xmlns:a16="http://schemas.microsoft.com/office/drawing/2014/main" id="{F9C2A1FB-1B2E-700B-9408-BBB385AC3BEA}"/>
              </a:ext>
            </a:extLst>
          </p:cNvPr>
          <p:cNvSpPr txBox="1"/>
          <p:nvPr/>
        </p:nvSpPr>
        <p:spPr>
          <a:xfrm>
            <a:off x="475483" y="935498"/>
            <a:ext cx="6402395" cy="5579861"/>
          </a:xfrm>
          <a:prstGeom prst="rect">
            <a:avLst/>
          </a:prstGeom>
          <a:solidFill>
            <a:schemeClr val="accent3">
              <a:lumMod val="20000"/>
              <a:lumOff val="80000"/>
            </a:schemeClr>
          </a:solidFill>
        </p:spPr>
        <p:txBody>
          <a:bodyPr wrap="square" rtlCol="0">
            <a:spAutoFit/>
          </a:bodyPr>
          <a:lstStyle/>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Micro ATMs (7600) - Micro ATMs in PACS for facilitating banking activities in Rural India</a:t>
            </a:r>
          </a:p>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Mobile ATM Vans operational in 75 Districts</a:t>
            </a:r>
          </a:p>
          <a:p>
            <a:pPr marL="800100" lvl="2" indent="-342900" algn="just">
              <a:lnSpc>
                <a:spcPct val="150000"/>
              </a:lnSpc>
              <a:buFont typeface="Arial" panose="020B0604020202020204" pitchFamily="34" charset="0"/>
              <a:buChar char="•"/>
            </a:pPr>
            <a:r>
              <a:rPr lang="en-IN" sz="2000" dirty="0">
                <a:ln w="18000">
                  <a:noFill/>
                  <a:prstDash val="solid"/>
                  <a:miter lim="800000"/>
                </a:ln>
                <a:latin typeface="inherit"/>
              </a:rPr>
              <a:t>Total transactions 19.85 lakh of amount 928.17 Cr</a:t>
            </a:r>
          </a:p>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Details of 13000 immovable properties computerised and GPS enabled</a:t>
            </a:r>
          </a:p>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Monetization of 385 Hectares of land </a:t>
            </a:r>
          </a:p>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MoU of DCCBs and PACS with UPPCL for collection of electricity bills </a:t>
            </a:r>
          </a:p>
          <a:p>
            <a:pPr marL="380990" indent="-380990" algn="just">
              <a:lnSpc>
                <a:spcPct val="150000"/>
              </a:lnSpc>
              <a:buFont typeface="Wingdings" panose="05000000000000000000" pitchFamily="2" charset="2"/>
              <a:buChar char="v"/>
            </a:pPr>
            <a:r>
              <a:rPr lang="en-IN" sz="2200" dirty="0">
                <a:ln w="18000">
                  <a:noFill/>
                  <a:prstDash val="solid"/>
                  <a:miter lim="800000"/>
                </a:ln>
                <a:latin typeface="inherit"/>
              </a:rPr>
              <a:t>Internet Banking active in Uttar Pradesh Cooperative Bank and 08 DCCBs</a:t>
            </a:r>
          </a:p>
        </p:txBody>
      </p:sp>
      <p:sp>
        <p:nvSpPr>
          <p:cNvPr id="3" name="Rectangle: Rounded Corners 2">
            <a:extLst>
              <a:ext uri="{FF2B5EF4-FFF2-40B4-BE49-F238E27FC236}">
                <a16:creationId xmlns:a16="http://schemas.microsoft.com/office/drawing/2014/main" id="{2F236F48-DE68-A67C-9919-511801A45277}"/>
              </a:ext>
            </a:extLst>
          </p:cNvPr>
          <p:cNvSpPr/>
          <p:nvPr/>
        </p:nvSpPr>
        <p:spPr>
          <a:xfrm>
            <a:off x="475483" y="58284"/>
            <a:ext cx="11470387" cy="697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latin typeface="Bookman Old Style" panose="02050604050505020204" pitchFamily="18" charset="0"/>
              </a:rPr>
              <a:t>Digitalization for Transparency and Efficiency</a:t>
            </a:r>
          </a:p>
        </p:txBody>
      </p:sp>
      <p:pic>
        <p:nvPicPr>
          <p:cNvPr id="5" name="Picture 1">
            <a:extLst>
              <a:ext uri="{FF2B5EF4-FFF2-40B4-BE49-F238E27FC236}">
                <a16:creationId xmlns:a16="http://schemas.microsoft.com/office/drawing/2014/main" id="{5CA5FD30-D376-500C-A079-A89B62E5AC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52" t="16850" r="50789" b="30057"/>
          <a:stretch>
            <a:fillRect/>
          </a:stretch>
        </p:blipFill>
        <p:spPr bwMode="auto">
          <a:xfrm>
            <a:off x="6976517" y="4143177"/>
            <a:ext cx="4969352" cy="23721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4" descr="WhatsApp Image 2022-03-28 at 4.21.30 PM">
            <a:extLst>
              <a:ext uri="{FF2B5EF4-FFF2-40B4-BE49-F238E27FC236}">
                <a16:creationId xmlns:a16="http://schemas.microsoft.com/office/drawing/2014/main" id="{5F40C79E-A66D-0C97-74B7-3E9EEFE9F9C2}"/>
              </a:ext>
            </a:extLst>
          </p:cNvPr>
          <p:cNvPicPr>
            <a:picLocks noGrp="1" noChangeAspect="1" noChangeArrowheads="1"/>
          </p:cNvPicPr>
          <p:nvPr/>
        </p:nvPicPr>
        <p:blipFill rotWithShape="1">
          <a:blip r:embed="rId3">
            <a:extLst>
              <a:ext uri="{28A0092B-C50C-407E-A947-70E740481C1C}">
                <a14:useLocalDpi xmlns:a14="http://schemas.microsoft.com/office/drawing/2010/main" val="0"/>
              </a:ext>
            </a:extLst>
          </a:blip>
          <a:srcRect l="6192" t="8849" r="15441" b="11854"/>
          <a:stretch/>
        </p:blipFill>
        <p:spPr bwMode="auto">
          <a:xfrm>
            <a:off x="6976516" y="935498"/>
            <a:ext cx="4969353" cy="3050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9E597D6-A2BF-43A5-ED3F-0F443E62279C}"/>
              </a:ext>
            </a:extLst>
          </p:cNvPr>
          <p:cNvSpPr/>
          <p:nvPr/>
        </p:nvSpPr>
        <p:spPr>
          <a:xfrm>
            <a:off x="9526321" y="5657232"/>
            <a:ext cx="2091558"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Inauguration of Mobile ATM van</a:t>
            </a:r>
          </a:p>
        </p:txBody>
      </p:sp>
      <p:sp>
        <p:nvSpPr>
          <p:cNvPr id="9" name="Oval 8">
            <a:extLst>
              <a:ext uri="{FF2B5EF4-FFF2-40B4-BE49-F238E27FC236}">
                <a16:creationId xmlns:a16="http://schemas.microsoft.com/office/drawing/2014/main" id="{BA667592-FD30-A567-D22D-55418B133B33}"/>
              </a:ext>
            </a:extLst>
          </p:cNvPr>
          <p:cNvSpPr/>
          <p:nvPr/>
        </p:nvSpPr>
        <p:spPr>
          <a:xfrm>
            <a:off x="7376160" y="3120205"/>
            <a:ext cx="3271520"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Inauguration of Micro ATM by Hon CM Yogi ji at Gorakhpur </a:t>
            </a:r>
          </a:p>
        </p:txBody>
      </p:sp>
    </p:spTree>
    <p:extLst>
      <p:ext uri="{BB962C8B-B14F-4D97-AF65-F5344CB8AC3E}">
        <p14:creationId xmlns:p14="http://schemas.microsoft.com/office/powerpoint/2010/main" val="259195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4C06198-9F86-C875-31C0-1AC5F18DCC04}"/>
              </a:ext>
            </a:extLst>
          </p:cNvPr>
          <p:cNvSpPr/>
          <p:nvPr/>
        </p:nvSpPr>
        <p:spPr>
          <a:xfrm>
            <a:off x="536716" y="140485"/>
            <a:ext cx="11459813" cy="92392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IN" sz="3600" b="1" dirty="0">
                <a:solidFill>
                  <a:schemeClr val="tx1"/>
                </a:solidFill>
                <a:latin typeface="Bookman Old Style" panose="02050604050505020204" pitchFamily="18" charset="0"/>
              </a:rPr>
              <a:t>Business Growth of Cooperative Banks</a:t>
            </a:r>
            <a:endParaRPr lang="hi-IN" sz="3600" b="1" dirty="0">
              <a:solidFill>
                <a:schemeClr val="tx1"/>
              </a:solidFill>
              <a:latin typeface="Bookman Old Style" panose="02050604050505020204" pitchFamily="18" charset="0"/>
            </a:endParaRPr>
          </a:p>
        </p:txBody>
      </p:sp>
      <p:sp>
        <p:nvSpPr>
          <p:cNvPr id="2" name="Rectangle: Rounded Corners 1">
            <a:extLst>
              <a:ext uri="{FF2B5EF4-FFF2-40B4-BE49-F238E27FC236}">
                <a16:creationId xmlns:a16="http://schemas.microsoft.com/office/drawing/2014/main" id="{29A59F87-C6C7-23C8-8016-FE44A39F91D7}"/>
              </a:ext>
            </a:extLst>
          </p:cNvPr>
          <p:cNvSpPr/>
          <p:nvPr/>
        </p:nvSpPr>
        <p:spPr>
          <a:xfrm>
            <a:off x="536716" y="1162878"/>
            <a:ext cx="5913780" cy="5426097"/>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marL="742921" lvl="1" indent="-285744" algn="just">
              <a:buFont typeface="Wingdings" panose="05000000000000000000" pitchFamily="2" charset="2"/>
              <a:buChar char="v"/>
            </a:pPr>
            <a:r>
              <a:rPr lang="en-IN" sz="2200" dirty="0">
                <a:latin typeface="inherit"/>
              </a:rPr>
              <a:t>License for 13 new branches of UP Cooperative Bank (UPCB) by RBI- Branches functional</a:t>
            </a:r>
          </a:p>
          <a:p>
            <a:pPr marL="742921" lvl="1" indent="-285744" algn="just">
              <a:buFont typeface="Wingdings" panose="05000000000000000000" pitchFamily="2" charset="2"/>
              <a:buChar char="v"/>
            </a:pPr>
            <a:r>
              <a:rPr lang="en-IN" sz="2200" dirty="0">
                <a:solidFill>
                  <a:srgbClr val="202124"/>
                </a:solidFill>
                <a:latin typeface="inherit"/>
                <a:cs typeface="Mangal" panose="02040503050203030202" pitchFamily="18" charset="0"/>
              </a:rPr>
              <a:t>Disbursement of short term crop loan amounting to 20,000 crores to 18 lakh farmers </a:t>
            </a:r>
          </a:p>
          <a:p>
            <a:pPr marL="742921" lvl="1" indent="-285744" algn="just">
              <a:buFont typeface="Wingdings" panose="05000000000000000000" pitchFamily="2" charset="2"/>
              <a:buChar char="v"/>
            </a:pPr>
            <a:r>
              <a:rPr lang="en-IN" sz="2200" dirty="0">
                <a:solidFill>
                  <a:srgbClr val="202124"/>
                </a:solidFill>
                <a:latin typeface="inherit"/>
                <a:cs typeface="Mangal" panose="02040503050203030202" pitchFamily="18" charset="0"/>
              </a:rPr>
              <a:t>Financing of Ethanol and Sugar sector of Rs. 7000 Cr through Cooperative Banks- Ethanol policy of UP worth imitating by other states</a:t>
            </a:r>
          </a:p>
          <a:p>
            <a:pPr marL="742921" lvl="1" indent="-285744" algn="just">
              <a:buFont typeface="Wingdings" panose="05000000000000000000" pitchFamily="2" charset="2"/>
              <a:buChar char="v"/>
            </a:pPr>
            <a:r>
              <a:rPr lang="en-IN" sz="2200" dirty="0">
                <a:solidFill>
                  <a:srgbClr val="202124"/>
                </a:solidFill>
                <a:latin typeface="inherit"/>
                <a:cs typeface="Mangal" panose="02040503050203030202" pitchFamily="18" charset="0"/>
              </a:rPr>
              <a:t>Financing of Rs 320 Cr to 7 sugar mills by UPCB and Rs. 110 Cr to 6 sugar mills by DCBs for  ethanol sector</a:t>
            </a:r>
          </a:p>
          <a:p>
            <a:pPr marL="742921" lvl="1" indent="-285744" algn="just">
              <a:buFont typeface="Wingdings" panose="05000000000000000000" pitchFamily="2" charset="2"/>
              <a:buChar char="v"/>
            </a:pPr>
            <a:r>
              <a:rPr lang="en-IN" sz="2200" dirty="0">
                <a:solidFill>
                  <a:srgbClr val="202124"/>
                </a:solidFill>
                <a:latin typeface="inherit"/>
                <a:cs typeface="Mangal" panose="02040503050203030202" pitchFamily="18" charset="0"/>
              </a:rPr>
              <a:t>Deposit growth to the tune of 25% in UPCB</a:t>
            </a:r>
            <a:endParaRPr lang="hi-IN" sz="2200" dirty="0">
              <a:solidFill>
                <a:srgbClr val="202124"/>
              </a:solidFill>
              <a:latin typeface="inherit"/>
              <a:cs typeface="Mangal" panose="02040503050203030202" pitchFamily="18" charset="0"/>
            </a:endParaRPr>
          </a:p>
        </p:txBody>
      </p:sp>
      <p:pic>
        <p:nvPicPr>
          <p:cNvPr id="6" name="Picture 4" descr="WhatsApp Image 2022-03-30 at 10.41.20 AM">
            <a:extLst>
              <a:ext uri="{FF2B5EF4-FFF2-40B4-BE49-F238E27FC236}">
                <a16:creationId xmlns:a16="http://schemas.microsoft.com/office/drawing/2014/main" id="{DA440481-A121-24E1-A125-3BA366497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975" y="1249680"/>
            <a:ext cx="5167906" cy="5339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Oval 2">
            <a:extLst>
              <a:ext uri="{FF2B5EF4-FFF2-40B4-BE49-F238E27FC236}">
                <a16:creationId xmlns:a16="http://schemas.microsoft.com/office/drawing/2014/main" id="{39FE605E-36B3-7AC5-9EDC-BFFEBF2ABC36}"/>
              </a:ext>
            </a:extLst>
          </p:cNvPr>
          <p:cNvSpPr/>
          <p:nvPr/>
        </p:nvSpPr>
        <p:spPr>
          <a:xfrm>
            <a:off x="9103360" y="5486400"/>
            <a:ext cx="2453559" cy="9144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Urban Cooperative Bank, Bareilly </a:t>
            </a:r>
          </a:p>
        </p:txBody>
      </p:sp>
    </p:spTree>
    <p:extLst>
      <p:ext uri="{BB962C8B-B14F-4D97-AF65-F5344CB8AC3E}">
        <p14:creationId xmlns:p14="http://schemas.microsoft.com/office/powerpoint/2010/main" val="7368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D7C186-5E31-84FB-B145-4DC7B4550A3D}"/>
              </a:ext>
            </a:extLst>
          </p:cNvPr>
          <p:cNvSpPr/>
          <p:nvPr/>
        </p:nvSpPr>
        <p:spPr>
          <a:xfrm>
            <a:off x="738324" y="1114668"/>
            <a:ext cx="6845233" cy="5624062"/>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IN" sz="2000" dirty="0">
                <a:ln w="12700">
                  <a:solidFill>
                    <a:schemeClr val="tx1"/>
                  </a:solidFill>
                </a:ln>
                <a:solidFill>
                  <a:schemeClr val="tx1"/>
                </a:solidFill>
              </a:rPr>
              <a:t>  </a:t>
            </a:r>
            <a:r>
              <a:rPr lang="en-IN" sz="2000" dirty="0">
                <a:ln w="12700">
                  <a:solidFill>
                    <a:schemeClr val="tx1"/>
                  </a:solidFill>
                </a:ln>
                <a:solidFill>
                  <a:schemeClr val="tx1"/>
                </a:solidFill>
                <a:latin typeface="inherit"/>
              </a:rPr>
              <a:t>MSP</a:t>
            </a:r>
            <a:r>
              <a:rPr lang="hi-IN" sz="2000" dirty="0">
                <a:ln w="12700">
                  <a:solidFill>
                    <a:schemeClr val="tx1"/>
                  </a:solidFill>
                </a:ln>
                <a:solidFill>
                  <a:schemeClr val="tx1"/>
                </a:solidFill>
                <a:latin typeface="inherit"/>
              </a:rPr>
              <a:t>-</a:t>
            </a:r>
          </a:p>
          <a:p>
            <a:pPr marL="1371566" lvl="2" indent="-457189" algn="just">
              <a:buFont typeface="Wingdings" panose="05000000000000000000" pitchFamily="2" charset="2"/>
              <a:buChar char="v"/>
              <a:defRPr/>
            </a:pPr>
            <a:r>
              <a:rPr lang="en-IN" altLang="en-US" sz="2000" dirty="0">
                <a:latin typeface="inherit"/>
              </a:rPr>
              <a:t>70 % </a:t>
            </a:r>
            <a:r>
              <a:rPr lang="en-IN" altLang="en-US" sz="2200" dirty="0">
                <a:ln w="18000">
                  <a:noFill/>
                  <a:prstDash val="solid"/>
                  <a:miter lim="800000"/>
                </a:ln>
                <a:solidFill>
                  <a:schemeClr val="tx1"/>
                </a:solidFill>
                <a:latin typeface="inherit"/>
              </a:rPr>
              <a:t>of</a:t>
            </a:r>
            <a:r>
              <a:rPr lang="en-IN" altLang="en-US" sz="2000" dirty="0">
                <a:latin typeface="inherit"/>
              </a:rPr>
              <a:t> total procurement under MSP through Cooperative Societies</a:t>
            </a:r>
          </a:p>
          <a:p>
            <a:pPr marL="1371566" lvl="2" indent="-457189" algn="just">
              <a:buFont typeface="Wingdings" panose="05000000000000000000" pitchFamily="2" charset="2"/>
              <a:buChar char="v"/>
              <a:defRPr/>
            </a:pPr>
            <a:r>
              <a:rPr lang="en-IN" altLang="en-US" sz="2000" dirty="0">
                <a:latin typeface="inherit"/>
              </a:rPr>
              <a:t>Payment of Rs. 14000 Cr for procurement of 71.43 Lakh MT from 15 Lakh farmers for their produce in year 2021-22</a:t>
            </a:r>
            <a:endParaRPr lang="hi-IN" sz="2000" dirty="0">
              <a:ln w="12700">
                <a:solidFill>
                  <a:schemeClr val="tx1"/>
                </a:solidFill>
              </a:ln>
              <a:solidFill>
                <a:schemeClr val="tx1"/>
              </a:solidFill>
              <a:latin typeface="inherit"/>
              <a:cs typeface="+mj-cs"/>
            </a:endParaRPr>
          </a:p>
          <a:p>
            <a:pPr algn="just"/>
            <a:r>
              <a:rPr lang="en-IN" sz="2000" dirty="0">
                <a:ln w="12700">
                  <a:solidFill>
                    <a:schemeClr val="tx1"/>
                  </a:solidFill>
                </a:ln>
                <a:solidFill>
                  <a:schemeClr val="tx1"/>
                </a:solidFill>
                <a:latin typeface="inherit"/>
                <a:cs typeface="+mj-cs"/>
              </a:rPr>
              <a:t>Nano Urea</a:t>
            </a:r>
            <a:r>
              <a:rPr lang="hi-IN" sz="2000" dirty="0">
                <a:ln w="12700">
                  <a:solidFill>
                    <a:schemeClr val="tx1"/>
                  </a:solidFill>
                </a:ln>
                <a:solidFill>
                  <a:schemeClr val="tx1"/>
                </a:solidFill>
                <a:latin typeface="inherit"/>
                <a:cs typeface="+mj-cs"/>
              </a:rPr>
              <a:t>-</a:t>
            </a:r>
          </a:p>
          <a:p>
            <a:pPr marL="1371566" lvl="2" indent="-457189" algn="just">
              <a:buFont typeface="Wingdings" panose="05000000000000000000" pitchFamily="2" charset="2"/>
              <a:buChar char="v"/>
            </a:pPr>
            <a:r>
              <a:rPr lang="en-IN" altLang="en-US" sz="2000" dirty="0">
                <a:latin typeface="inherit"/>
              </a:rPr>
              <a:t>Organization of Kisan </a:t>
            </a:r>
            <a:r>
              <a:rPr lang="en-IN" altLang="en-US" sz="2000" dirty="0" err="1">
                <a:latin typeface="inherit"/>
              </a:rPr>
              <a:t>Goshthis</a:t>
            </a:r>
            <a:r>
              <a:rPr lang="en-IN" altLang="en-US" sz="2000" dirty="0">
                <a:latin typeface="inherit"/>
              </a:rPr>
              <a:t> in all 823 Development Blocks for promoting use of Nano Urea</a:t>
            </a:r>
          </a:p>
          <a:p>
            <a:pPr marL="1371566" lvl="2" indent="-457189" algn="just">
              <a:buFont typeface="Wingdings" panose="05000000000000000000" pitchFamily="2" charset="2"/>
              <a:buChar char="v"/>
            </a:pPr>
            <a:r>
              <a:rPr lang="en-IN" altLang="en-US" sz="2000" dirty="0">
                <a:latin typeface="inherit"/>
              </a:rPr>
              <a:t>Distribution of 64 Lakh Nano Urea bottles, reduction in consumption of conventional urea by 25 % till 2024</a:t>
            </a:r>
          </a:p>
          <a:p>
            <a:pPr marL="1371566" lvl="2" indent="-457189" algn="just">
              <a:buFont typeface="Wingdings" panose="05000000000000000000" pitchFamily="2" charset="2"/>
              <a:buChar char="v"/>
            </a:pPr>
            <a:r>
              <a:rPr lang="en-IN" sz="2000" dirty="0">
                <a:latin typeface="inherit"/>
              </a:rPr>
              <a:t>Production of Nano Urea to begin from month of October</a:t>
            </a:r>
            <a:r>
              <a:rPr lang="hi-IN" sz="2000" dirty="0">
                <a:latin typeface="inherit"/>
              </a:rPr>
              <a:t> </a:t>
            </a:r>
            <a:r>
              <a:rPr lang="en-IN" sz="2000" dirty="0">
                <a:latin typeface="inherit"/>
              </a:rPr>
              <a:t>from </a:t>
            </a:r>
            <a:r>
              <a:rPr lang="en-IN" sz="2000" dirty="0" err="1">
                <a:latin typeface="inherit"/>
              </a:rPr>
              <a:t>Phulpur</a:t>
            </a:r>
            <a:r>
              <a:rPr lang="en-IN" sz="2000" dirty="0">
                <a:latin typeface="inherit"/>
              </a:rPr>
              <a:t> and </a:t>
            </a:r>
            <a:r>
              <a:rPr lang="en-IN" sz="2000" dirty="0" err="1">
                <a:latin typeface="inherit"/>
              </a:rPr>
              <a:t>Aonla</a:t>
            </a:r>
            <a:r>
              <a:rPr lang="en-IN" sz="2000" dirty="0">
                <a:latin typeface="inherit"/>
              </a:rPr>
              <a:t> plant of IFFCO</a:t>
            </a:r>
            <a:endParaRPr lang="hi-IN" sz="2000" dirty="0">
              <a:latin typeface="inherit"/>
            </a:endParaRPr>
          </a:p>
        </p:txBody>
      </p:sp>
      <p:sp>
        <p:nvSpPr>
          <p:cNvPr id="8" name="Rectangle: Rounded Corners 7">
            <a:extLst>
              <a:ext uri="{FF2B5EF4-FFF2-40B4-BE49-F238E27FC236}">
                <a16:creationId xmlns:a16="http://schemas.microsoft.com/office/drawing/2014/main" id="{58F5F133-8F15-9CE3-DAC8-1B3A9E1ED326}"/>
              </a:ext>
            </a:extLst>
          </p:cNvPr>
          <p:cNvSpPr/>
          <p:nvPr/>
        </p:nvSpPr>
        <p:spPr>
          <a:xfrm>
            <a:off x="738324" y="119270"/>
            <a:ext cx="11312871" cy="82643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defRPr/>
            </a:pPr>
            <a:r>
              <a:rPr lang="en-IN" sz="3600" b="1" dirty="0">
                <a:solidFill>
                  <a:schemeClr val="tx1"/>
                </a:solidFill>
                <a:latin typeface="Bookman Old Style" panose="02050604050505020204" pitchFamily="18" charset="0"/>
              </a:rPr>
              <a:t>Minimum Support Price/ Nano Urea</a:t>
            </a:r>
            <a:endParaRPr lang="en-GB" altLang="en-US" sz="3600" b="1" dirty="0">
              <a:solidFill>
                <a:schemeClr val="tx1"/>
              </a:solidFill>
              <a:latin typeface="Bookman Old Style" panose="02050604050505020204" pitchFamily="18" charset="0"/>
            </a:endParaRPr>
          </a:p>
        </p:txBody>
      </p:sp>
      <p:pic>
        <p:nvPicPr>
          <p:cNvPr id="7" name="Picture 6">
            <a:extLst>
              <a:ext uri="{FF2B5EF4-FFF2-40B4-BE49-F238E27FC236}">
                <a16:creationId xmlns:a16="http://schemas.microsoft.com/office/drawing/2014/main" id="{7EBF22ED-FC01-71D4-CF37-D7FD7AA00F42}"/>
              </a:ext>
            </a:extLst>
          </p:cNvPr>
          <p:cNvPicPr>
            <a:picLocks noChangeAspect="1"/>
          </p:cNvPicPr>
          <p:nvPr/>
        </p:nvPicPr>
        <p:blipFill rotWithShape="1">
          <a:blip r:embed="rId3">
            <a:extLst>
              <a:ext uri="{28A0092B-C50C-407E-A947-70E740481C1C}">
                <a14:useLocalDpi xmlns:a14="http://schemas.microsoft.com/office/drawing/2010/main" val="0"/>
              </a:ext>
            </a:extLst>
          </a:blip>
          <a:srcRect r="14166" b="30843"/>
          <a:stretch/>
        </p:blipFill>
        <p:spPr>
          <a:xfrm>
            <a:off x="7787971" y="3933227"/>
            <a:ext cx="4263224" cy="2725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Oval 9">
            <a:extLst>
              <a:ext uri="{FF2B5EF4-FFF2-40B4-BE49-F238E27FC236}">
                <a16:creationId xmlns:a16="http://schemas.microsoft.com/office/drawing/2014/main" id="{45EE07FB-01E9-B814-8B4E-0C72914C6516}"/>
              </a:ext>
            </a:extLst>
          </p:cNvPr>
          <p:cNvSpPr/>
          <p:nvPr/>
        </p:nvSpPr>
        <p:spPr>
          <a:xfrm>
            <a:off x="7941456" y="4087114"/>
            <a:ext cx="1978127"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Kisan </a:t>
            </a:r>
            <a:r>
              <a:rPr lang="en-IN" sz="1200" dirty="0" err="1">
                <a:solidFill>
                  <a:schemeClr val="tx1"/>
                </a:solidFill>
              </a:rPr>
              <a:t>Goshthi</a:t>
            </a:r>
            <a:r>
              <a:rPr lang="en-IN" sz="1200" dirty="0">
                <a:solidFill>
                  <a:schemeClr val="tx1"/>
                </a:solidFill>
              </a:rPr>
              <a:t> </a:t>
            </a:r>
          </a:p>
          <a:p>
            <a:pPr algn="ctr"/>
            <a:r>
              <a:rPr lang="en-IN" sz="1200" dirty="0">
                <a:solidFill>
                  <a:schemeClr val="tx1"/>
                </a:solidFill>
              </a:rPr>
              <a:t>for encouraging Nano Urea</a:t>
            </a:r>
          </a:p>
        </p:txBody>
      </p:sp>
      <p:pic>
        <p:nvPicPr>
          <p:cNvPr id="3" name="Picture 2">
            <a:extLst>
              <a:ext uri="{FF2B5EF4-FFF2-40B4-BE49-F238E27FC236}">
                <a16:creationId xmlns:a16="http://schemas.microsoft.com/office/drawing/2014/main" id="{E86A4592-8B80-F5B8-9160-99B7D47D0886}"/>
              </a:ext>
            </a:extLst>
          </p:cNvPr>
          <p:cNvPicPr>
            <a:picLocks noChangeAspect="1"/>
          </p:cNvPicPr>
          <p:nvPr/>
        </p:nvPicPr>
        <p:blipFill>
          <a:blip r:embed="rId4"/>
          <a:stretch>
            <a:fillRect/>
          </a:stretch>
        </p:blipFill>
        <p:spPr>
          <a:xfrm>
            <a:off x="7583557" y="850330"/>
            <a:ext cx="4699883" cy="3162870"/>
          </a:xfrm>
          <a:prstGeom prst="rect">
            <a:avLst/>
          </a:prstGeom>
        </p:spPr>
      </p:pic>
      <p:sp>
        <p:nvSpPr>
          <p:cNvPr id="4" name="Oval 3">
            <a:extLst>
              <a:ext uri="{FF2B5EF4-FFF2-40B4-BE49-F238E27FC236}">
                <a16:creationId xmlns:a16="http://schemas.microsoft.com/office/drawing/2014/main" id="{4CC79A2C-BBB8-8B3C-A335-74AE875CFFA8}"/>
              </a:ext>
            </a:extLst>
          </p:cNvPr>
          <p:cNvSpPr/>
          <p:nvPr/>
        </p:nvSpPr>
        <p:spPr>
          <a:xfrm>
            <a:off x="7941456" y="2978618"/>
            <a:ext cx="2091558" cy="6472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Wheat purchase under MSP in Shahjahanpur</a:t>
            </a:r>
          </a:p>
        </p:txBody>
      </p:sp>
    </p:spTree>
    <p:extLst>
      <p:ext uri="{BB962C8B-B14F-4D97-AF65-F5344CB8AC3E}">
        <p14:creationId xmlns:p14="http://schemas.microsoft.com/office/powerpoint/2010/main" val="50992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A08ED31-BD65-79C2-D777-89F8DD4F6C36}"/>
              </a:ext>
            </a:extLst>
          </p:cNvPr>
          <p:cNvSpPr/>
          <p:nvPr/>
        </p:nvSpPr>
        <p:spPr>
          <a:xfrm>
            <a:off x="674205" y="48812"/>
            <a:ext cx="11282569" cy="745436"/>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sz="3600" b="1" dirty="0">
                <a:solidFill>
                  <a:schemeClr val="tx1"/>
                </a:solidFill>
                <a:latin typeface="Bookman Old Style" panose="02050604050505020204" pitchFamily="18" charset="0"/>
                <a:cs typeface="+mj-cs"/>
              </a:rPr>
              <a:t>Governance Reforms/ Inputs On Agenda </a:t>
            </a:r>
            <a:endParaRPr lang="en-IN" altLang="en-US" sz="3600" b="1" dirty="0">
              <a:solidFill>
                <a:schemeClr val="tx1"/>
              </a:solidFill>
              <a:latin typeface="Bookman Old Style" panose="02050604050505020204" pitchFamily="18" charset="0"/>
              <a:cs typeface="+mj-cs"/>
            </a:endParaRPr>
          </a:p>
        </p:txBody>
      </p:sp>
      <p:pic>
        <p:nvPicPr>
          <p:cNvPr id="5" name="Picture 4">
            <a:extLst>
              <a:ext uri="{FF2B5EF4-FFF2-40B4-BE49-F238E27FC236}">
                <a16:creationId xmlns:a16="http://schemas.microsoft.com/office/drawing/2014/main" id="{8CCAEE38-88BE-FF94-134A-03DC9C9AB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154" y="1212573"/>
            <a:ext cx="5421797" cy="54267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Rounded Corners 3">
            <a:extLst>
              <a:ext uri="{FF2B5EF4-FFF2-40B4-BE49-F238E27FC236}">
                <a16:creationId xmlns:a16="http://schemas.microsoft.com/office/drawing/2014/main" id="{BB9433EB-734D-26FC-BA4D-DF632E01A808}"/>
              </a:ext>
            </a:extLst>
          </p:cNvPr>
          <p:cNvSpPr/>
          <p:nvPr/>
        </p:nvSpPr>
        <p:spPr>
          <a:xfrm>
            <a:off x="674204" y="1013791"/>
            <a:ext cx="5421797" cy="5625548"/>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30000"/>
              </a:lnSpc>
              <a:spcBef>
                <a:spcPct val="0"/>
              </a:spcBef>
            </a:pPr>
            <a:r>
              <a:rPr lang="en-IN" sz="1500" b="1" dirty="0">
                <a:latin typeface="inherit"/>
              </a:rPr>
              <a:t>1</a:t>
            </a:r>
            <a:r>
              <a:rPr lang="en-IN" sz="1500" dirty="0">
                <a:latin typeface="inherit"/>
              </a:rPr>
              <a:t>. Online registration of the Cooperative Societies/FPO-100     </a:t>
            </a:r>
          </a:p>
          <a:p>
            <a:pPr algn="just">
              <a:lnSpc>
                <a:spcPct val="130000"/>
              </a:lnSpc>
              <a:spcBef>
                <a:spcPct val="0"/>
              </a:spcBef>
            </a:pPr>
            <a:r>
              <a:rPr lang="en-IN" sz="1500" dirty="0">
                <a:latin typeface="inherit"/>
              </a:rPr>
              <a:t>    Registration </a:t>
            </a:r>
          </a:p>
          <a:p>
            <a:pPr algn="just">
              <a:lnSpc>
                <a:spcPct val="130000"/>
              </a:lnSpc>
              <a:spcBef>
                <a:spcPct val="0"/>
              </a:spcBef>
            </a:pPr>
            <a:r>
              <a:rPr lang="en-IN" sz="1500" b="1" dirty="0">
                <a:latin typeface="inherit"/>
              </a:rPr>
              <a:t>2</a:t>
            </a:r>
            <a:r>
              <a:rPr lang="en-IN" sz="1500" dirty="0">
                <a:latin typeface="inherit"/>
              </a:rPr>
              <a:t>. Completion of audit of 6400 PACS</a:t>
            </a:r>
          </a:p>
          <a:p>
            <a:pPr algn="just">
              <a:lnSpc>
                <a:spcPct val="130000"/>
              </a:lnSpc>
              <a:spcBef>
                <a:spcPct val="0"/>
              </a:spcBef>
            </a:pPr>
            <a:r>
              <a:rPr lang="en-IN" sz="1500" b="1" dirty="0">
                <a:latin typeface="inherit"/>
              </a:rPr>
              <a:t>3.</a:t>
            </a:r>
            <a:r>
              <a:rPr lang="en-IN" sz="1500" dirty="0">
                <a:latin typeface="inherit"/>
              </a:rPr>
              <a:t> Recruitment through IBPS</a:t>
            </a:r>
          </a:p>
          <a:p>
            <a:pPr algn="just">
              <a:lnSpc>
                <a:spcPct val="130000"/>
              </a:lnSpc>
              <a:spcBef>
                <a:spcPct val="0"/>
              </a:spcBef>
            </a:pPr>
            <a:r>
              <a:rPr lang="en-IN" sz="1500" b="1" dirty="0">
                <a:ln w="18000">
                  <a:noFill/>
                  <a:prstDash val="solid"/>
                  <a:miter lim="800000"/>
                </a:ln>
                <a:latin typeface="inherit"/>
              </a:rPr>
              <a:t>4.</a:t>
            </a:r>
            <a:r>
              <a:rPr lang="en-IN" sz="1500" dirty="0">
                <a:ln w="18000">
                  <a:noFill/>
                  <a:prstDash val="solid"/>
                  <a:miter lim="800000"/>
                </a:ln>
                <a:latin typeface="inherit"/>
              </a:rPr>
              <a:t> Linkage with NPCI for UPI services initiated- customer </a:t>
            </a:r>
          </a:p>
          <a:p>
            <a:pPr algn="just">
              <a:lnSpc>
                <a:spcPct val="130000"/>
              </a:lnSpc>
              <a:spcBef>
                <a:spcPct val="0"/>
              </a:spcBef>
            </a:pPr>
            <a:r>
              <a:rPr lang="en-IN" sz="1500" dirty="0">
                <a:ln w="18000">
                  <a:noFill/>
                  <a:prstDash val="solid"/>
                  <a:miter lim="800000"/>
                </a:ln>
                <a:latin typeface="inherit"/>
              </a:rPr>
              <a:t>     onboarding and     app downloading from 12</a:t>
            </a:r>
            <a:r>
              <a:rPr lang="en-IN" sz="1500" baseline="30000" dirty="0">
                <a:ln w="18000">
                  <a:noFill/>
                  <a:prstDash val="solid"/>
                  <a:miter lim="800000"/>
                </a:ln>
                <a:latin typeface="inherit"/>
              </a:rPr>
              <a:t>th</a:t>
            </a:r>
            <a:r>
              <a:rPr lang="en-IN" sz="1500" dirty="0">
                <a:ln w="18000">
                  <a:noFill/>
                  <a:prstDash val="solid"/>
                  <a:miter lim="800000"/>
                </a:ln>
                <a:latin typeface="inherit"/>
              </a:rPr>
              <a:t> Sep, 2022.</a:t>
            </a:r>
          </a:p>
          <a:p>
            <a:pPr algn="just">
              <a:lnSpc>
                <a:spcPct val="130000"/>
              </a:lnSpc>
              <a:spcBef>
                <a:spcPct val="0"/>
              </a:spcBef>
            </a:pPr>
            <a:r>
              <a:rPr lang="en-IN" sz="1500" b="1" dirty="0">
                <a:ln w="18000">
                  <a:noFill/>
                  <a:prstDash val="solid"/>
                  <a:miter lim="800000"/>
                </a:ln>
                <a:latin typeface="inherit"/>
              </a:rPr>
              <a:t>5</a:t>
            </a:r>
            <a:r>
              <a:rPr lang="en-IN" sz="1500" dirty="0">
                <a:ln w="18000">
                  <a:noFill/>
                  <a:prstDash val="solid"/>
                  <a:miter lim="800000"/>
                </a:ln>
                <a:latin typeface="inherit"/>
              </a:rPr>
              <a:t>. </a:t>
            </a:r>
            <a:r>
              <a:rPr lang="en-IN" sz="1500" dirty="0">
                <a:latin typeface="inherit"/>
              </a:rPr>
              <a:t>Proposal of setting up of Petrol pump in 78 Cooperative </a:t>
            </a:r>
          </a:p>
          <a:p>
            <a:pPr algn="just">
              <a:lnSpc>
                <a:spcPct val="130000"/>
              </a:lnSpc>
              <a:spcBef>
                <a:spcPct val="0"/>
              </a:spcBef>
            </a:pPr>
            <a:r>
              <a:rPr lang="en-IN" sz="1500" dirty="0">
                <a:latin typeface="inherit"/>
              </a:rPr>
              <a:t>    Societies</a:t>
            </a:r>
          </a:p>
          <a:p>
            <a:pPr algn="just">
              <a:lnSpc>
                <a:spcPct val="130000"/>
              </a:lnSpc>
              <a:spcBef>
                <a:spcPct val="0"/>
              </a:spcBef>
            </a:pPr>
            <a:r>
              <a:rPr lang="en-IN" sz="1500" b="1" dirty="0">
                <a:latin typeface="inherit"/>
              </a:rPr>
              <a:t>6.</a:t>
            </a:r>
            <a:r>
              <a:rPr lang="en-IN" sz="1500" dirty="0">
                <a:latin typeface="inherit"/>
              </a:rPr>
              <a:t> Rs 25 </a:t>
            </a:r>
            <a:r>
              <a:rPr lang="en-IN" sz="1500" dirty="0" err="1">
                <a:latin typeface="inherit"/>
              </a:rPr>
              <a:t>cr</a:t>
            </a:r>
            <a:r>
              <a:rPr lang="en-IN" sz="1500" dirty="0">
                <a:latin typeface="inherit"/>
              </a:rPr>
              <a:t> budget outlined for renovating PACS godowns.</a:t>
            </a:r>
          </a:p>
          <a:p>
            <a:pPr algn="just">
              <a:lnSpc>
                <a:spcPct val="130000"/>
              </a:lnSpc>
              <a:spcBef>
                <a:spcPct val="0"/>
              </a:spcBef>
            </a:pPr>
            <a:r>
              <a:rPr lang="en-IN" sz="1500" dirty="0">
                <a:latin typeface="inherit"/>
              </a:rPr>
              <a:t>7. For establishing PACS in every panchayat, the state act has </a:t>
            </a:r>
          </a:p>
          <a:p>
            <a:pPr algn="just">
              <a:lnSpc>
                <a:spcPct val="130000"/>
              </a:lnSpc>
              <a:spcBef>
                <a:spcPct val="0"/>
              </a:spcBef>
            </a:pPr>
            <a:r>
              <a:rPr lang="en-IN" sz="1500" dirty="0">
                <a:latin typeface="inherit"/>
              </a:rPr>
              <a:t>     authorised the </a:t>
            </a:r>
            <a:r>
              <a:rPr lang="en-IN" sz="1500" dirty="0" err="1">
                <a:latin typeface="inherit"/>
              </a:rPr>
              <a:t>RcS</a:t>
            </a:r>
            <a:endParaRPr lang="en-IN" sz="1500" dirty="0">
              <a:latin typeface="inherit"/>
            </a:endParaRPr>
          </a:p>
          <a:p>
            <a:pPr marL="342900" indent="-342900" algn="just">
              <a:lnSpc>
                <a:spcPct val="130000"/>
              </a:lnSpc>
              <a:spcBef>
                <a:spcPct val="0"/>
              </a:spcBef>
              <a:buAutoNum type="arabicPeriod" startAt="8"/>
            </a:pPr>
            <a:r>
              <a:rPr lang="en-IN" sz="1500" dirty="0">
                <a:latin typeface="inherit"/>
              </a:rPr>
              <a:t>PACS bylaws of U.P. 2011 has authorised RCS to adapt innovations of other states. As soon as </a:t>
            </a:r>
            <a:r>
              <a:rPr lang="en-IN" sz="1500" dirty="0" err="1">
                <a:latin typeface="inherit"/>
              </a:rPr>
              <a:t>GoI</a:t>
            </a:r>
            <a:r>
              <a:rPr lang="en-IN" sz="1500" dirty="0">
                <a:latin typeface="inherit"/>
              </a:rPr>
              <a:t> finalises the model bylaws for PCAS, the same will be adopted in the state. </a:t>
            </a:r>
          </a:p>
          <a:p>
            <a:pPr marL="342900" indent="-342900" algn="just">
              <a:lnSpc>
                <a:spcPct val="130000"/>
              </a:lnSpc>
              <a:spcBef>
                <a:spcPct val="0"/>
              </a:spcBef>
              <a:buAutoNum type="arabicPeriod" startAt="8"/>
            </a:pPr>
            <a:r>
              <a:rPr lang="en-IN" sz="1500" dirty="0">
                <a:latin typeface="inherit"/>
              </a:rPr>
              <a:t>NBCFDC/ NSCFDC and UPLDB initiative to provide subsidized loans@ 6% for SC/ OBC beneficiaries </a:t>
            </a:r>
          </a:p>
        </p:txBody>
      </p:sp>
    </p:spTree>
    <p:extLst>
      <p:ext uri="{BB962C8B-B14F-4D97-AF65-F5344CB8AC3E}">
        <p14:creationId xmlns:p14="http://schemas.microsoft.com/office/powerpoint/2010/main" val="543307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4">
            <a:extLst>
              <a:ext uri="{FF2B5EF4-FFF2-40B4-BE49-F238E27FC236}">
                <a16:creationId xmlns:a16="http://schemas.microsoft.com/office/drawing/2014/main" id="{453A2CAE-140E-96F4-468C-6A7DB0A17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 y="1047751"/>
            <a:ext cx="11688418" cy="56313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Rounded Corners 1">
            <a:extLst>
              <a:ext uri="{FF2B5EF4-FFF2-40B4-BE49-F238E27FC236}">
                <a16:creationId xmlns:a16="http://schemas.microsoft.com/office/drawing/2014/main" id="{5F6B9780-716B-409C-A76E-0331F5AC3965}"/>
              </a:ext>
            </a:extLst>
          </p:cNvPr>
          <p:cNvSpPr/>
          <p:nvPr/>
        </p:nvSpPr>
        <p:spPr>
          <a:xfrm>
            <a:off x="147430" y="0"/>
            <a:ext cx="11897139" cy="89452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b="1" dirty="0">
                <a:solidFill>
                  <a:schemeClr val="tx1"/>
                </a:solidFill>
                <a:latin typeface="Bookman Old Style" panose="02050604050505020204" pitchFamily="18" charset="0"/>
              </a:rPr>
              <a:t>Renovation of 500 PACS under </a:t>
            </a:r>
            <a:r>
              <a:rPr lang="en-GB" sz="2800" b="1" dirty="0" err="1">
                <a:solidFill>
                  <a:schemeClr val="tx1"/>
                </a:solidFill>
                <a:latin typeface="Bookman Old Style" panose="02050604050505020204" pitchFamily="18" charset="0"/>
              </a:rPr>
              <a:t>Kayakalp</a:t>
            </a:r>
            <a:r>
              <a:rPr lang="en-GB" sz="2800" b="1" dirty="0">
                <a:solidFill>
                  <a:schemeClr val="tx1"/>
                </a:solidFill>
                <a:latin typeface="Bookman Old Style" panose="02050604050505020204" pitchFamily="18" charset="0"/>
              </a:rPr>
              <a:t> Scheme of the State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25FED60-70B4-9A4F-FCFF-7E605ACCB111}"/>
              </a:ext>
            </a:extLst>
          </p:cNvPr>
          <p:cNvSpPr/>
          <p:nvPr/>
        </p:nvSpPr>
        <p:spPr>
          <a:xfrm>
            <a:off x="152400" y="99391"/>
            <a:ext cx="11887200" cy="74273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571500" indent="-571500" algn="ctr">
              <a:lnSpc>
                <a:spcPct val="150000"/>
              </a:lnSpc>
              <a:buFont typeface="Wingdings" panose="05000000000000000000" pitchFamily="2" charset="2"/>
              <a:buChar char="v"/>
              <a:defRPr/>
            </a:pPr>
            <a:r>
              <a:rPr lang="en-IN" sz="3600" b="1" dirty="0">
                <a:solidFill>
                  <a:schemeClr val="tx1"/>
                </a:solidFill>
                <a:latin typeface="Bookman Old Style" panose="02050604050505020204" pitchFamily="18" charset="0"/>
              </a:rPr>
              <a:t>Inputs on Agenda Points</a:t>
            </a:r>
          </a:p>
        </p:txBody>
      </p:sp>
      <p:sp>
        <p:nvSpPr>
          <p:cNvPr id="4" name="Rectangle: Rounded Corners 3">
            <a:extLst>
              <a:ext uri="{FF2B5EF4-FFF2-40B4-BE49-F238E27FC236}">
                <a16:creationId xmlns:a16="http://schemas.microsoft.com/office/drawing/2014/main" id="{4FD45431-D5C1-3AB1-E50F-94D4D8F33D3A}"/>
              </a:ext>
            </a:extLst>
          </p:cNvPr>
          <p:cNvSpPr/>
          <p:nvPr/>
        </p:nvSpPr>
        <p:spPr>
          <a:xfrm>
            <a:off x="152400" y="993914"/>
            <a:ext cx="7132983" cy="5506277"/>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Font typeface="Wingdings" panose="05000000000000000000" pitchFamily="2" charset="2"/>
              <a:buChar char="v"/>
            </a:pPr>
            <a:r>
              <a:rPr lang="en-IN" dirty="0">
                <a:solidFill>
                  <a:schemeClr val="tx1"/>
                </a:solidFill>
                <a:latin typeface="inherit"/>
                <a:cs typeface="Mangal" panose="02040503050203030202" pitchFamily="18" charset="0"/>
              </a:rPr>
              <a:t>Computerisation </a:t>
            </a:r>
            <a:r>
              <a:rPr lang="en-IN" dirty="0">
                <a:solidFill>
                  <a:srgbClr val="202124"/>
                </a:solidFill>
                <a:latin typeface="inherit"/>
                <a:cs typeface="Mangal" panose="02040503050203030202" pitchFamily="18" charset="0"/>
              </a:rPr>
              <a:t>of PACS </a:t>
            </a:r>
          </a:p>
          <a:p>
            <a:pPr marL="838181" lvl="1" indent="-380981" algn="just">
              <a:lnSpc>
                <a:spcPct val="150000"/>
              </a:lnSpc>
              <a:buFont typeface="Wingdings" panose="05000000000000000000" pitchFamily="2" charset="2"/>
              <a:buChar char="ü"/>
            </a:pPr>
            <a:r>
              <a:rPr lang="en-IN" dirty="0">
                <a:solidFill>
                  <a:srgbClr val="202124"/>
                </a:solidFill>
                <a:latin typeface="inherit"/>
                <a:cs typeface="Mangal" panose="02040503050203030202" pitchFamily="18" charset="0"/>
              </a:rPr>
              <a:t>Allotment of State share of Rs 17 Cr.</a:t>
            </a:r>
          </a:p>
          <a:p>
            <a:pPr marL="838181" lvl="1" indent="-380981" algn="just">
              <a:lnSpc>
                <a:spcPct val="150000"/>
              </a:lnSpc>
              <a:buFont typeface="Wingdings" panose="05000000000000000000" pitchFamily="2" charset="2"/>
              <a:buChar char="ü"/>
            </a:pPr>
            <a:r>
              <a:rPr lang="en-IN" dirty="0">
                <a:solidFill>
                  <a:srgbClr val="202124"/>
                </a:solidFill>
                <a:latin typeface="inherit"/>
                <a:cs typeface="Mangal" panose="02040503050203030202" pitchFamily="18" charset="0"/>
              </a:rPr>
              <a:t>Setting up of DLMIC and SLMIC </a:t>
            </a:r>
          </a:p>
          <a:p>
            <a:pPr marL="838181" lvl="1" indent="-380981" algn="just">
              <a:lnSpc>
                <a:spcPct val="150000"/>
              </a:lnSpc>
              <a:buFont typeface="Wingdings" panose="05000000000000000000" pitchFamily="2" charset="2"/>
              <a:buChar char="ü"/>
            </a:pPr>
            <a:r>
              <a:rPr lang="en-IN" dirty="0">
                <a:solidFill>
                  <a:srgbClr val="202124"/>
                </a:solidFill>
                <a:latin typeface="inherit"/>
                <a:cs typeface="Mangal" panose="02040503050203030202" pitchFamily="18" charset="0"/>
              </a:rPr>
              <a:t>Proposal of computerisation of 1500 PACS in the first phase, selected/approved by DLMIC and SLMIC sent to NABARD </a:t>
            </a:r>
            <a:endParaRPr lang="en-IN" b="1" dirty="0">
              <a:solidFill>
                <a:srgbClr val="202124"/>
              </a:solidFill>
              <a:latin typeface="inherit"/>
              <a:cs typeface="Mangal" panose="02040503050203030202" pitchFamily="18" charset="0"/>
            </a:endParaRPr>
          </a:p>
          <a:p>
            <a:pPr marL="342900" indent="-342900" algn="just">
              <a:lnSpc>
                <a:spcPct val="150000"/>
              </a:lnSpc>
              <a:buFont typeface="Wingdings" panose="05000000000000000000" pitchFamily="2" charset="2"/>
              <a:buChar char="v"/>
            </a:pPr>
            <a:r>
              <a:rPr lang="en-IN" dirty="0">
                <a:solidFill>
                  <a:srgbClr val="202124"/>
                </a:solidFill>
                <a:latin typeface="inherit"/>
                <a:cs typeface="Mangal" panose="02040503050203030202" pitchFamily="18" charset="0"/>
              </a:rPr>
              <a:t>“Prosperity through Cooperative” scheme, budget head opened and budget  provision in advance</a:t>
            </a:r>
          </a:p>
          <a:p>
            <a:pPr marL="342900" indent="-342900" algn="just">
              <a:lnSpc>
                <a:spcPct val="150000"/>
              </a:lnSpc>
              <a:buFont typeface="Wingdings" panose="05000000000000000000" pitchFamily="2" charset="2"/>
              <a:buChar char="v"/>
            </a:pPr>
            <a:r>
              <a:rPr lang="en-IN" dirty="0">
                <a:latin typeface="inherit"/>
              </a:rPr>
              <a:t>Constitution of 8 FPOs under Cooperative Societies Act and       process of formation of 100 FPOs through Societies</a:t>
            </a:r>
          </a:p>
          <a:p>
            <a:pPr marL="342900" indent="-342900" algn="just">
              <a:lnSpc>
                <a:spcPct val="150000"/>
              </a:lnSpc>
              <a:buFont typeface="Wingdings" panose="05000000000000000000" pitchFamily="2" charset="2"/>
              <a:buChar char="v"/>
            </a:pPr>
            <a:r>
              <a:rPr lang="en-IN" altLang="en-US" dirty="0">
                <a:latin typeface="inherit"/>
                <a:cs typeface="Mangal" panose="02040503050203030202" pitchFamily="18" charset="0"/>
              </a:rPr>
              <a:t>Suggestions sent for National Cooperative Policy, Collateral Free Credit Guarantee Scheme, National Database and National level Cooperative University</a:t>
            </a:r>
            <a:endParaRPr lang="en-IN" dirty="0">
              <a:latin typeface="inherit"/>
            </a:endParaRPr>
          </a:p>
        </p:txBody>
      </p:sp>
      <p:pic>
        <p:nvPicPr>
          <p:cNvPr id="8" name="Picture 7">
            <a:extLst>
              <a:ext uri="{FF2B5EF4-FFF2-40B4-BE49-F238E27FC236}">
                <a16:creationId xmlns:a16="http://schemas.microsoft.com/office/drawing/2014/main" id="{567191AC-96A6-1DBD-8F15-31A9CA0F4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98" t="23188" r="11558"/>
          <a:stretch/>
        </p:blipFill>
        <p:spPr>
          <a:xfrm>
            <a:off x="7494104" y="1128195"/>
            <a:ext cx="4452895" cy="2559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458A1EA8-68ED-FA97-6C87-C36EC1A3F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104" y="3857381"/>
            <a:ext cx="4468762" cy="27515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Oval 14">
            <a:extLst>
              <a:ext uri="{FF2B5EF4-FFF2-40B4-BE49-F238E27FC236}">
                <a16:creationId xmlns:a16="http://schemas.microsoft.com/office/drawing/2014/main" id="{E0B21178-E3BB-4099-57F8-343B5D355F92}"/>
              </a:ext>
            </a:extLst>
          </p:cNvPr>
          <p:cNvSpPr/>
          <p:nvPr/>
        </p:nvSpPr>
        <p:spPr>
          <a:xfrm>
            <a:off x="7692886" y="1234356"/>
            <a:ext cx="2067339" cy="55838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v"/>
            </a:pPr>
            <a:r>
              <a:rPr lang="en-IN" sz="1200" dirty="0">
                <a:solidFill>
                  <a:schemeClr val="tx1"/>
                </a:solidFill>
              </a:rPr>
              <a:t>S.S.S. </a:t>
            </a:r>
            <a:r>
              <a:rPr lang="en-IN" sz="1200" dirty="0" err="1">
                <a:solidFill>
                  <a:schemeClr val="tx1"/>
                </a:solidFill>
              </a:rPr>
              <a:t>Ravikala</a:t>
            </a:r>
            <a:r>
              <a:rPr lang="en-IN" sz="1200" dirty="0">
                <a:solidFill>
                  <a:schemeClr val="tx1"/>
                </a:solidFill>
              </a:rPr>
              <a:t>, Ghaziabad</a:t>
            </a:r>
          </a:p>
        </p:txBody>
      </p:sp>
      <p:sp>
        <p:nvSpPr>
          <p:cNvPr id="17" name="Oval 16">
            <a:extLst>
              <a:ext uri="{FF2B5EF4-FFF2-40B4-BE49-F238E27FC236}">
                <a16:creationId xmlns:a16="http://schemas.microsoft.com/office/drawing/2014/main" id="{B8C659B7-5627-E7BD-6B7C-D7A77D760921}"/>
              </a:ext>
            </a:extLst>
          </p:cNvPr>
          <p:cNvSpPr/>
          <p:nvPr/>
        </p:nvSpPr>
        <p:spPr>
          <a:xfrm>
            <a:off x="7692886" y="4076371"/>
            <a:ext cx="2289314" cy="55838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Wingdings" panose="05000000000000000000" pitchFamily="2" charset="2"/>
              <a:buChar char="v"/>
            </a:pPr>
            <a:r>
              <a:rPr lang="en-IN" sz="1200" dirty="0">
                <a:solidFill>
                  <a:schemeClr val="tx1"/>
                </a:solidFill>
              </a:rPr>
              <a:t>S.S.S. Sarna, Ghaziabad </a:t>
            </a:r>
          </a:p>
        </p:txBody>
      </p:sp>
    </p:spTree>
    <p:extLst>
      <p:ext uri="{BB962C8B-B14F-4D97-AF65-F5344CB8AC3E}">
        <p14:creationId xmlns:p14="http://schemas.microsoft.com/office/powerpoint/2010/main" val="153038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6373AD-0606-86B1-990F-A148858C3DCA}"/>
              </a:ext>
            </a:extLst>
          </p:cNvPr>
          <p:cNvSpPr txBox="1"/>
          <p:nvPr/>
        </p:nvSpPr>
        <p:spPr>
          <a:xfrm>
            <a:off x="1798861" y="3134349"/>
            <a:ext cx="8314395" cy="1036117"/>
          </a:xfrm>
          <a:prstGeom prst="rect">
            <a:avLst/>
          </a:prstGeom>
          <a:noFill/>
        </p:spPr>
        <p:txBody>
          <a:bodyPr wrap="square" rtlCol="0">
            <a:spAutoFit/>
          </a:bodyPr>
          <a:lstStyle/>
          <a:p>
            <a:pPr algn="just"/>
            <a:endParaRPr lang="en-IN" sz="3733" dirty="0"/>
          </a:p>
          <a:p>
            <a:pPr marL="380981" indent="-380981">
              <a:buFont typeface="Wingdings" panose="05000000000000000000" pitchFamily="2" charset="2"/>
              <a:buChar char="v"/>
            </a:pPr>
            <a:endParaRPr lang="en-IN" sz="2400" dirty="0"/>
          </a:p>
        </p:txBody>
      </p:sp>
      <p:sp>
        <p:nvSpPr>
          <p:cNvPr id="5" name="Rectangle: Rounded Corners 4">
            <a:extLst>
              <a:ext uri="{FF2B5EF4-FFF2-40B4-BE49-F238E27FC236}">
                <a16:creationId xmlns:a16="http://schemas.microsoft.com/office/drawing/2014/main" id="{D2876B90-2855-3A02-0732-6DDA801A124C}"/>
              </a:ext>
            </a:extLst>
          </p:cNvPr>
          <p:cNvSpPr/>
          <p:nvPr/>
        </p:nvSpPr>
        <p:spPr>
          <a:xfrm>
            <a:off x="228602" y="995680"/>
            <a:ext cx="7310118" cy="5744052"/>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Font typeface="Wingdings" panose="05000000000000000000" pitchFamily="2" charset="2"/>
              <a:buChar char="v"/>
            </a:pPr>
            <a:r>
              <a:rPr lang="en-IN" altLang="en-US" sz="1900" dirty="0">
                <a:latin typeface="inherit"/>
                <a:cs typeface="Mangal" panose="02040503050203030202" pitchFamily="18" charset="0"/>
              </a:rPr>
              <a:t>The proposed National Policy on cooperative may promote various think tanks for the advancement of cooperative societies and DICGC coverage for cooperative societies including the PACS.</a:t>
            </a:r>
          </a:p>
          <a:p>
            <a:pPr marL="342900" indent="-342900" algn="just">
              <a:lnSpc>
                <a:spcPct val="150000"/>
              </a:lnSpc>
              <a:buFont typeface="Wingdings" panose="05000000000000000000" pitchFamily="2" charset="2"/>
              <a:buChar char="v"/>
            </a:pPr>
            <a:r>
              <a:rPr lang="en-IN" altLang="en-US" sz="1900" dirty="0">
                <a:latin typeface="inherit"/>
                <a:cs typeface="Mangal" panose="02040503050203030202" pitchFamily="18" charset="0"/>
              </a:rPr>
              <a:t>For the proposed National Cooperative Database Policy, in order to get authentic data, it is suggested to create a mechanism for online verification at various levels.</a:t>
            </a:r>
          </a:p>
          <a:p>
            <a:pPr marL="342900" indent="-342900" algn="just">
              <a:lnSpc>
                <a:spcPct val="150000"/>
              </a:lnSpc>
              <a:buFont typeface="Wingdings" panose="05000000000000000000" pitchFamily="2" charset="2"/>
              <a:buChar char="v"/>
            </a:pPr>
            <a:r>
              <a:rPr lang="en-IN" altLang="en-US" sz="1900" dirty="0">
                <a:latin typeface="inherit"/>
                <a:cs typeface="Mangal" panose="02040503050203030202" pitchFamily="18" charset="0"/>
              </a:rPr>
              <a:t>52 Societies of the State registered on </a:t>
            </a:r>
            <a:r>
              <a:rPr lang="en-IN" altLang="en-US" sz="1900" dirty="0" err="1">
                <a:latin typeface="inherit"/>
                <a:cs typeface="Mangal" panose="02040503050203030202" pitchFamily="18" charset="0"/>
              </a:rPr>
              <a:t>GeM</a:t>
            </a:r>
            <a:r>
              <a:rPr lang="en-IN" altLang="en-US" sz="1900" dirty="0">
                <a:latin typeface="inherit"/>
                <a:cs typeface="Mangal" panose="02040503050203030202" pitchFamily="18" charset="0"/>
              </a:rPr>
              <a:t> portal</a:t>
            </a:r>
          </a:p>
          <a:p>
            <a:pPr marL="342900" indent="-342900" algn="just">
              <a:lnSpc>
                <a:spcPct val="150000"/>
              </a:lnSpc>
              <a:buFont typeface="Wingdings" panose="05000000000000000000" pitchFamily="2" charset="2"/>
              <a:buChar char="v"/>
            </a:pPr>
            <a:r>
              <a:rPr lang="en-IN" altLang="en-US" sz="1900" dirty="0">
                <a:latin typeface="inherit"/>
                <a:cs typeface="Mangal" panose="02040503050203030202" pitchFamily="18" charset="0"/>
              </a:rPr>
              <a:t>First in the country in onboarding on </a:t>
            </a:r>
            <a:r>
              <a:rPr lang="en-IN" altLang="en-US" sz="1900" dirty="0" err="1">
                <a:latin typeface="inherit"/>
                <a:cs typeface="Mangal" panose="02040503050203030202" pitchFamily="18" charset="0"/>
              </a:rPr>
              <a:t>GeM</a:t>
            </a:r>
            <a:r>
              <a:rPr lang="en-IN" altLang="en-US" sz="1900" dirty="0">
                <a:latin typeface="inherit"/>
                <a:cs typeface="Mangal" panose="02040503050203030202" pitchFamily="18" charset="0"/>
              </a:rPr>
              <a:t> portal</a:t>
            </a:r>
          </a:p>
          <a:p>
            <a:pPr marL="342900" indent="-342900" algn="just">
              <a:lnSpc>
                <a:spcPct val="150000"/>
              </a:lnSpc>
              <a:buFont typeface="Wingdings" panose="05000000000000000000" pitchFamily="2" charset="2"/>
              <a:buChar char="v"/>
            </a:pPr>
            <a:r>
              <a:rPr lang="en-IN" altLang="en-US" sz="1900" dirty="0">
                <a:latin typeface="inherit"/>
                <a:cs typeface="Mangal" panose="02040503050203030202" pitchFamily="18" charset="0"/>
              </a:rPr>
              <a:t>Procurement of about Rs 500 Cr through </a:t>
            </a:r>
            <a:r>
              <a:rPr lang="en-IN" altLang="en-US" sz="1900" dirty="0" err="1">
                <a:latin typeface="inherit"/>
                <a:cs typeface="Mangal" panose="02040503050203030202" pitchFamily="18" charset="0"/>
              </a:rPr>
              <a:t>GeM</a:t>
            </a:r>
            <a:r>
              <a:rPr lang="en-IN" altLang="en-US" sz="1900" dirty="0">
                <a:latin typeface="inherit"/>
                <a:cs typeface="Mangal" panose="02040503050203030202" pitchFamily="18" charset="0"/>
              </a:rPr>
              <a:t> portal</a:t>
            </a:r>
          </a:p>
          <a:p>
            <a:pPr marL="342900" indent="-342900" algn="just">
              <a:lnSpc>
                <a:spcPct val="150000"/>
              </a:lnSpc>
              <a:buFont typeface="Wingdings" panose="05000000000000000000" pitchFamily="2" charset="2"/>
              <a:buChar char="v"/>
            </a:pPr>
            <a:r>
              <a:rPr lang="en-IN" sz="1900" dirty="0">
                <a:latin typeface="inherit"/>
              </a:rPr>
              <a:t>Standardisation of Syllabus, Eligibility Criterion, and Selection procedure in recruitment all across the country.</a:t>
            </a:r>
          </a:p>
        </p:txBody>
      </p:sp>
      <p:sp>
        <p:nvSpPr>
          <p:cNvPr id="4" name="Rectangle: Rounded Corners 3">
            <a:extLst>
              <a:ext uri="{FF2B5EF4-FFF2-40B4-BE49-F238E27FC236}">
                <a16:creationId xmlns:a16="http://schemas.microsoft.com/office/drawing/2014/main" id="{68C4140E-20A3-3669-C1CD-4A49D529AAE4}"/>
              </a:ext>
            </a:extLst>
          </p:cNvPr>
          <p:cNvSpPr/>
          <p:nvPr/>
        </p:nvSpPr>
        <p:spPr>
          <a:xfrm>
            <a:off x="261730" y="91165"/>
            <a:ext cx="11668539" cy="833395"/>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defRPr/>
            </a:pPr>
            <a:r>
              <a:rPr lang="en-IN" sz="3600" b="1" dirty="0">
                <a:solidFill>
                  <a:schemeClr val="tx1"/>
                </a:solidFill>
                <a:latin typeface="Bookman Old Style" panose="02050604050505020204" pitchFamily="18" charset="0"/>
              </a:rPr>
              <a:t>Inputs on Agenda Points</a:t>
            </a:r>
          </a:p>
        </p:txBody>
      </p:sp>
      <p:pic>
        <p:nvPicPr>
          <p:cNvPr id="10" name="Picture 9">
            <a:extLst>
              <a:ext uri="{FF2B5EF4-FFF2-40B4-BE49-F238E27FC236}">
                <a16:creationId xmlns:a16="http://schemas.microsoft.com/office/drawing/2014/main" id="{E1343527-7797-9D9C-2B85-D7F8F3693D36}"/>
              </a:ext>
            </a:extLst>
          </p:cNvPr>
          <p:cNvPicPr>
            <a:picLocks noChangeAspect="1"/>
          </p:cNvPicPr>
          <p:nvPr/>
        </p:nvPicPr>
        <p:blipFill rotWithShape="1">
          <a:blip r:embed="rId2">
            <a:extLst>
              <a:ext uri="{28A0092B-C50C-407E-A947-70E740481C1C}">
                <a14:useLocalDpi xmlns:a14="http://schemas.microsoft.com/office/drawing/2010/main" val="0"/>
              </a:ext>
            </a:extLst>
          </a:blip>
          <a:srcRect l="-145" t="9420" r="-1" b="11449"/>
          <a:stretch/>
        </p:blipFill>
        <p:spPr>
          <a:xfrm>
            <a:off x="7650480" y="1066800"/>
            <a:ext cx="4392714" cy="56729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9520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hart 3">
            <a:extLst>
              <a:ext uri="{FF2B5EF4-FFF2-40B4-BE49-F238E27FC236}">
                <a16:creationId xmlns:a16="http://schemas.microsoft.com/office/drawing/2014/main" id="{07699243-8E9F-453A-A7F7-24F5A129B485}"/>
              </a:ext>
            </a:extLst>
          </p:cNvPr>
          <p:cNvGraphicFramePr>
            <a:graphicFrameLocks/>
          </p:cNvGraphicFramePr>
          <p:nvPr>
            <p:extLst>
              <p:ext uri="{D42A27DB-BD31-4B8C-83A1-F6EECF244321}">
                <p14:modId xmlns:p14="http://schemas.microsoft.com/office/powerpoint/2010/main" val="4030860253"/>
              </p:ext>
            </p:extLst>
          </p:nvPr>
        </p:nvGraphicFramePr>
        <p:xfrm>
          <a:off x="2512219" y="1059117"/>
          <a:ext cx="7167562" cy="6072188"/>
        </p:xfrm>
        <a:graphic>
          <a:graphicData uri="http://schemas.openxmlformats.org/presentationml/2006/ole">
            <mc:AlternateContent xmlns:mc="http://schemas.openxmlformats.org/markup-compatibility/2006">
              <mc:Choice xmlns:v="urn:schemas-microsoft-com:vml" Requires="v">
                <p:oleObj name="Worksheet" r:id="rId2" imgW="6502518" imgH="5727674" progId="Excel.Sheet.8">
                  <p:embed/>
                </p:oleObj>
              </mc:Choice>
              <mc:Fallback>
                <p:oleObj name="Worksheet" r:id="rId2" imgW="6502518" imgH="5727674" progId="Excel.Sheet.8">
                  <p:embed/>
                  <p:pic>
                    <p:nvPicPr>
                      <p:cNvPr id="3074" name="Chart 3">
                        <a:extLst>
                          <a:ext uri="{FF2B5EF4-FFF2-40B4-BE49-F238E27FC236}">
                            <a16:creationId xmlns:a16="http://schemas.microsoft.com/office/drawing/2014/main" id="{07699243-8E9F-453A-A7F7-24F5A129B485}"/>
                          </a:ext>
                        </a:extLst>
                      </p:cNvPr>
                      <p:cNvPicPr>
                        <a:picLocks noChangeArrowheads="1"/>
                      </p:cNvPicPr>
                      <p:nvPr/>
                    </p:nvPicPr>
                    <p:blipFill>
                      <a:blip r:embed="rId3"/>
                      <a:srcRect/>
                      <a:stretch>
                        <a:fillRect/>
                      </a:stretch>
                    </p:blipFill>
                    <p:spPr bwMode="auto">
                      <a:xfrm>
                        <a:off x="2512219" y="1059117"/>
                        <a:ext cx="7167562" cy="6072188"/>
                      </a:xfrm>
                      <a:prstGeom prst="rect">
                        <a:avLst/>
                      </a:prstGeom>
                      <a:noFill/>
                      <a:ln>
                        <a:noFill/>
                      </a:ln>
                    </p:spPr>
                  </p:pic>
                </p:oleObj>
              </mc:Fallback>
            </mc:AlternateContent>
          </a:graphicData>
        </a:graphic>
      </p:graphicFrame>
      <p:sp>
        <p:nvSpPr>
          <p:cNvPr id="5" name="Rectangle 4">
            <a:extLst>
              <a:ext uri="{FF2B5EF4-FFF2-40B4-BE49-F238E27FC236}">
                <a16:creationId xmlns:a16="http://schemas.microsoft.com/office/drawing/2014/main" id="{B24721EE-CD74-4A53-A27F-D28537C6E67C}"/>
              </a:ext>
            </a:extLst>
          </p:cNvPr>
          <p:cNvSpPr/>
          <p:nvPr/>
        </p:nvSpPr>
        <p:spPr>
          <a:xfrm>
            <a:off x="715617" y="82568"/>
            <a:ext cx="11171583" cy="715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endParaRPr lang="en-IN" sz="3200" b="1" dirty="0">
              <a:solidFill>
                <a:prstClr val="black"/>
              </a:solidFill>
              <a:latin typeface="Calibri"/>
              <a:cs typeface="Aparajita" panose="020B0604020202020204" pitchFamily="2"/>
            </a:endParaRPr>
          </a:p>
        </p:txBody>
      </p:sp>
      <p:sp>
        <p:nvSpPr>
          <p:cNvPr id="2" name="Rectangle: Rounded Corners 1">
            <a:extLst>
              <a:ext uri="{FF2B5EF4-FFF2-40B4-BE49-F238E27FC236}">
                <a16:creationId xmlns:a16="http://schemas.microsoft.com/office/drawing/2014/main" id="{D7749153-5228-412F-86A9-472F37A9939A}"/>
              </a:ext>
            </a:extLst>
          </p:cNvPr>
          <p:cNvSpPr/>
          <p:nvPr/>
        </p:nvSpPr>
        <p:spPr>
          <a:xfrm>
            <a:off x="104363" y="1309151"/>
            <a:ext cx="2892837" cy="5466281"/>
          </a:xfrm>
          <a:prstGeom prst="roundRect">
            <a:avLst/>
          </a:prstGeom>
          <a:solidFill>
            <a:schemeClr val="accent6">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U P Cooperative Societies Act 1965 &amp; Rules 1968</a:t>
            </a:r>
            <a:endParaRPr lang="hi-IN" sz="2200" b="1" dirty="0">
              <a:solidFill>
                <a:prstClr val="black"/>
              </a:solidFill>
              <a:latin typeface="inherit"/>
              <a:cs typeface="Aparajita" panose="02020603050405020304" pitchFamily="18" charset="0"/>
            </a:endParaRP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Societies functional since 1903</a:t>
            </a: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More than 2 crore members </a:t>
            </a: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40000 employees</a:t>
            </a: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Economic upliftment</a:t>
            </a: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Mitigating Rural Migration</a:t>
            </a:r>
            <a:endParaRPr lang="hi-IN" sz="2200" b="1" dirty="0">
              <a:solidFill>
                <a:prstClr val="black"/>
              </a:solidFill>
              <a:latin typeface="inherit"/>
              <a:cs typeface="Aparajita" panose="02020603050405020304" pitchFamily="18" charset="0"/>
            </a:endParaRPr>
          </a:p>
          <a:p>
            <a:pPr marL="285744" indent="-285744" defTabSz="914377" eaLnBrk="0" fontAlgn="base" hangingPunct="0">
              <a:spcBef>
                <a:spcPct val="0"/>
              </a:spcBef>
              <a:spcAft>
                <a:spcPct val="0"/>
              </a:spcAft>
              <a:buFont typeface="Wingdings" panose="05000000000000000000" pitchFamily="2" charset="2"/>
              <a:buChar char="Ø"/>
              <a:defRPr/>
            </a:pPr>
            <a:r>
              <a:rPr lang="en-IN" sz="2200" b="1" dirty="0">
                <a:solidFill>
                  <a:prstClr val="black"/>
                </a:solidFill>
                <a:latin typeface="inherit"/>
                <a:cs typeface="Aparajita" panose="02020603050405020304" pitchFamily="18" charset="0"/>
              </a:rPr>
              <a:t>Freedom from money lenders </a:t>
            </a:r>
          </a:p>
        </p:txBody>
      </p:sp>
      <p:sp>
        <p:nvSpPr>
          <p:cNvPr id="3" name="Rectangle: Rounded Corners 2">
            <a:extLst>
              <a:ext uri="{FF2B5EF4-FFF2-40B4-BE49-F238E27FC236}">
                <a16:creationId xmlns:a16="http://schemas.microsoft.com/office/drawing/2014/main" id="{ECE8C06D-8E3C-C2D2-8AD1-45C6D72BF20C}"/>
              </a:ext>
            </a:extLst>
          </p:cNvPr>
          <p:cNvSpPr/>
          <p:nvPr/>
        </p:nvSpPr>
        <p:spPr>
          <a:xfrm>
            <a:off x="9194800" y="1309151"/>
            <a:ext cx="2892837" cy="5466282"/>
          </a:xfrm>
          <a:prstGeom prst="roundRect">
            <a:avLst/>
          </a:prstGeom>
          <a:solidFill>
            <a:srgbClr val="EAF6D1">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10 Departments 46000 Societies </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Housing-2547</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Cane/Sugar- 199</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Silk- 197</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Dairy- 20792</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Industrial- 902</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Khadi &amp; </a:t>
            </a:r>
            <a:r>
              <a:rPr lang="en-IN" sz="2000" b="1" dirty="0" err="1">
                <a:solidFill>
                  <a:prstClr val="black"/>
                </a:solidFill>
                <a:latin typeface="inherit"/>
                <a:cs typeface="Aparajita" panose="02020603050405020304" pitchFamily="18" charset="0"/>
              </a:rPr>
              <a:t>Gramodyog</a:t>
            </a:r>
            <a:r>
              <a:rPr lang="en-IN" sz="2000" b="1" dirty="0">
                <a:solidFill>
                  <a:prstClr val="black"/>
                </a:solidFill>
                <a:latin typeface="inherit"/>
                <a:cs typeface="Aparajita" panose="02020603050405020304" pitchFamily="18" charset="0"/>
              </a:rPr>
              <a:t>- 2685</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Handloom- 2840</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Fisheries- 1012</a:t>
            </a:r>
          </a:p>
          <a:p>
            <a:pPr marL="285744" indent="-285744" defTabSz="914377" eaLnBrk="0" fontAlgn="base" hangingPunct="0">
              <a:lnSpc>
                <a:spcPct val="150000"/>
              </a:lnSpc>
              <a:spcBef>
                <a:spcPct val="0"/>
              </a:spcBef>
              <a:spcAft>
                <a:spcPct val="0"/>
              </a:spcAft>
              <a:buFont typeface="Wingdings" panose="05000000000000000000" pitchFamily="2" charset="2"/>
              <a:buChar char="Ø"/>
              <a:defRPr/>
            </a:pPr>
            <a:r>
              <a:rPr lang="en-IN" sz="2000" b="1" dirty="0">
                <a:solidFill>
                  <a:prstClr val="black"/>
                </a:solidFill>
                <a:latin typeface="inherit"/>
                <a:cs typeface="Aparajita" panose="02020603050405020304" pitchFamily="18" charset="0"/>
              </a:rPr>
              <a:t>Horticulture- 992</a:t>
            </a:r>
          </a:p>
        </p:txBody>
      </p:sp>
      <p:sp>
        <p:nvSpPr>
          <p:cNvPr id="4" name="Rectangle: Rounded Corners 3">
            <a:extLst>
              <a:ext uri="{FF2B5EF4-FFF2-40B4-BE49-F238E27FC236}">
                <a16:creationId xmlns:a16="http://schemas.microsoft.com/office/drawing/2014/main" id="{9B8B45EE-76D5-924D-E9C7-D475519C3239}"/>
              </a:ext>
            </a:extLst>
          </p:cNvPr>
          <p:cNvSpPr/>
          <p:nvPr/>
        </p:nvSpPr>
        <p:spPr>
          <a:xfrm>
            <a:off x="182881" y="260586"/>
            <a:ext cx="11826240" cy="79853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base">
              <a:spcBef>
                <a:spcPct val="0"/>
              </a:spcBef>
              <a:spcAft>
                <a:spcPct val="0"/>
              </a:spcAft>
              <a:defRPr/>
            </a:pPr>
            <a:r>
              <a:rPr lang="en-IN" sz="3600" b="1" dirty="0">
                <a:solidFill>
                  <a:prstClr val="black"/>
                </a:solidFill>
                <a:latin typeface="Calibri"/>
                <a:cs typeface="Aparajita" panose="020B0604020202020204" pitchFamily="2"/>
              </a:rPr>
              <a:t>Multidimensional Works</a:t>
            </a:r>
          </a:p>
        </p:txBody>
      </p:sp>
    </p:spTree>
    <p:extLst>
      <p:ext uri="{BB962C8B-B14F-4D97-AF65-F5344CB8AC3E}">
        <p14:creationId xmlns:p14="http://schemas.microsoft.com/office/powerpoint/2010/main" val="10055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25FED60-70B4-9A4F-FCFF-7E605ACCB111}"/>
              </a:ext>
            </a:extLst>
          </p:cNvPr>
          <p:cNvSpPr/>
          <p:nvPr/>
        </p:nvSpPr>
        <p:spPr>
          <a:xfrm>
            <a:off x="248920" y="203200"/>
            <a:ext cx="11694160" cy="83312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defRPr/>
            </a:pPr>
            <a:r>
              <a:rPr lang="en-IN" altLang="en-US" sz="4000" b="1" dirty="0">
                <a:solidFill>
                  <a:schemeClr val="tx1"/>
                </a:solidFill>
                <a:latin typeface="Bookman Old Style" panose="02050604050505020204" pitchFamily="18" charset="0"/>
              </a:rPr>
              <a:t>Inputs on Agenda Points </a:t>
            </a:r>
            <a:endParaRPr lang="en-IN" sz="4000" b="1" dirty="0">
              <a:solidFill>
                <a:schemeClr val="tx1"/>
              </a:solidFill>
              <a:latin typeface="Bookman Old Style" panose="02050604050505020204" pitchFamily="18" charset="0"/>
            </a:endParaRPr>
          </a:p>
        </p:txBody>
      </p:sp>
      <p:sp>
        <p:nvSpPr>
          <p:cNvPr id="4" name="Rectangle: Rounded Corners 3">
            <a:extLst>
              <a:ext uri="{FF2B5EF4-FFF2-40B4-BE49-F238E27FC236}">
                <a16:creationId xmlns:a16="http://schemas.microsoft.com/office/drawing/2014/main" id="{52EF8D01-F4DD-BCB2-14DB-890724E62934}"/>
              </a:ext>
            </a:extLst>
          </p:cNvPr>
          <p:cNvSpPr/>
          <p:nvPr/>
        </p:nvSpPr>
        <p:spPr>
          <a:xfrm>
            <a:off x="284480" y="1198880"/>
            <a:ext cx="11694160" cy="5455920"/>
          </a:xfrm>
          <a:prstGeom prst="roundRect">
            <a:avLst/>
          </a:prstGeom>
          <a:solidFill>
            <a:srgbClr val="FFE7CC">
              <a:alpha val="60000"/>
            </a:srgbClr>
          </a:solidFill>
        </p:spPr>
        <p:style>
          <a:lnRef idx="2">
            <a:schemeClr val="accent6"/>
          </a:lnRef>
          <a:fillRef idx="1">
            <a:schemeClr val="lt1"/>
          </a:fillRef>
          <a:effectRef idx="0">
            <a:schemeClr val="accent6"/>
          </a:effectRef>
          <a:fontRef idx="minor">
            <a:schemeClr val="dk1"/>
          </a:fontRef>
        </p:style>
        <p:txBody>
          <a:bodyPr rtlCol="0" anchor="ctr"/>
          <a:lstStyle/>
          <a:p>
            <a:pPr marL="380981" indent="-380981" algn="just">
              <a:lnSpc>
                <a:spcPct val="150000"/>
              </a:lnSpc>
              <a:buFont typeface="Wingdings" panose="05000000000000000000" pitchFamily="2" charset="2"/>
              <a:buChar char="v"/>
            </a:pPr>
            <a:r>
              <a:rPr lang="en-IN">
                <a:latin typeface="inherit"/>
              </a:rPr>
              <a:t>National </a:t>
            </a:r>
            <a:r>
              <a:rPr lang="en-IN" dirty="0">
                <a:latin typeface="inherit"/>
              </a:rPr>
              <a:t>Cooperative Development Scheme on the lines of Rastriya Krishi Vikas Yojana (RKVY) of the Agriculture Department</a:t>
            </a:r>
          </a:p>
          <a:p>
            <a:pPr marL="380981" indent="-380981" algn="just">
              <a:lnSpc>
                <a:spcPct val="150000"/>
              </a:lnSpc>
              <a:buFont typeface="Wingdings" panose="05000000000000000000" pitchFamily="2" charset="2"/>
              <a:buChar char="v"/>
            </a:pPr>
            <a:r>
              <a:rPr lang="en-IN" dirty="0">
                <a:latin typeface="inherit"/>
              </a:rPr>
              <a:t>Artificial Intelligence and IT courses in proposed Cooperative University  </a:t>
            </a:r>
          </a:p>
          <a:p>
            <a:pPr marL="380981" indent="-380981" algn="just">
              <a:lnSpc>
                <a:spcPct val="150000"/>
              </a:lnSpc>
              <a:buFont typeface="Wingdings" panose="05000000000000000000" pitchFamily="2" charset="2"/>
              <a:buChar char="v"/>
            </a:pPr>
            <a:r>
              <a:rPr lang="en-IN" dirty="0">
                <a:latin typeface="inherit"/>
              </a:rPr>
              <a:t>Determination of rating standards at the national level for the societies to promote marketing </a:t>
            </a:r>
            <a:r>
              <a:rPr lang="en-IN" dirty="0" err="1">
                <a:latin typeface="inherit"/>
              </a:rPr>
              <a:t>agro</a:t>
            </a:r>
            <a:r>
              <a:rPr lang="en-IN" dirty="0">
                <a:latin typeface="inherit"/>
              </a:rPr>
              <a:t> based and organic products and their exports.</a:t>
            </a:r>
          </a:p>
          <a:p>
            <a:pPr marL="380981" indent="-380981" algn="just">
              <a:lnSpc>
                <a:spcPct val="150000"/>
              </a:lnSpc>
              <a:buFont typeface="Wingdings" panose="05000000000000000000" pitchFamily="2" charset="2"/>
              <a:buChar char="v"/>
            </a:pPr>
            <a:r>
              <a:rPr lang="en-IN" dirty="0">
                <a:latin typeface="inherit"/>
              </a:rPr>
              <a:t>For Export promotion for cooperative products, a national level mechanism, like DGFT may be created</a:t>
            </a:r>
          </a:p>
          <a:p>
            <a:pPr marL="380981" indent="-380981" algn="just">
              <a:lnSpc>
                <a:spcPct val="150000"/>
              </a:lnSpc>
              <a:buFont typeface="Wingdings" panose="05000000000000000000" pitchFamily="2" charset="2"/>
              <a:buChar char="v"/>
            </a:pPr>
            <a:r>
              <a:rPr lang="en-IN" dirty="0">
                <a:latin typeface="inherit"/>
              </a:rPr>
              <a:t> Apex Cooperative society to undertake marketing and branding of produce of coops.</a:t>
            </a:r>
          </a:p>
          <a:p>
            <a:pPr marL="380981" indent="-380981" algn="just">
              <a:lnSpc>
                <a:spcPct val="150000"/>
              </a:lnSpc>
              <a:buFont typeface="Wingdings" panose="05000000000000000000" pitchFamily="2" charset="2"/>
              <a:buChar char="v"/>
            </a:pPr>
            <a:r>
              <a:rPr lang="en-IN" dirty="0">
                <a:latin typeface="inherit"/>
              </a:rPr>
              <a:t>For Milk and Fisheries Societies: the State Land Development Bank, Urban Cooperative Banks and District Cooperative Banks can dovetail their financing structure with the National Fisheries Development Board, National Dairy Development Board and Central and State Ministries/Departments of Animal Husbandry, Dairy, Fisheries, Food Processing, Agriculture, Horticulture and Agriculture Produce Marketing Committees (mandis)  </a:t>
            </a:r>
          </a:p>
          <a:p>
            <a:pPr marL="380981" indent="-380981" algn="just">
              <a:lnSpc>
                <a:spcPct val="150000"/>
              </a:lnSpc>
              <a:buFont typeface="Wingdings" panose="05000000000000000000" pitchFamily="2" charset="2"/>
              <a:buChar char="v"/>
            </a:pPr>
            <a:r>
              <a:rPr lang="en-IN" dirty="0">
                <a:latin typeface="inherit"/>
              </a:rPr>
              <a:t>U.P. fisheries ranks 3</a:t>
            </a:r>
            <a:r>
              <a:rPr lang="en-IN" baseline="30000" dirty="0">
                <a:latin typeface="inherit"/>
              </a:rPr>
              <a:t>rd</a:t>
            </a:r>
            <a:r>
              <a:rPr lang="en-IN" dirty="0">
                <a:latin typeface="inherit"/>
              </a:rPr>
              <a:t> in India in inland fish production, and their Matsya </a:t>
            </a:r>
            <a:r>
              <a:rPr lang="en-IN" dirty="0" err="1">
                <a:latin typeface="inherit"/>
              </a:rPr>
              <a:t>Jeevi</a:t>
            </a:r>
            <a:r>
              <a:rPr lang="en-IN" dirty="0">
                <a:latin typeface="inherit"/>
              </a:rPr>
              <a:t> </a:t>
            </a:r>
            <a:r>
              <a:rPr lang="en-IN" dirty="0" err="1">
                <a:latin typeface="inherit"/>
              </a:rPr>
              <a:t>Sahkari</a:t>
            </a:r>
            <a:r>
              <a:rPr lang="en-IN" dirty="0">
                <a:latin typeface="inherit"/>
              </a:rPr>
              <a:t> Sangh Ltd, U.P.  awarded by NFDB, </a:t>
            </a:r>
            <a:r>
              <a:rPr lang="en-IN" dirty="0" err="1">
                <a:latin typeface="inherit"/>
              </a:rPr>
              <a:t>GoI</a:t>
            </a:r>
            <a:r>
              <a:rPr lang="en-IN" dirty="0">
                <a:latin typeface="inherit"/>
              </a:rPr>
              <a:t> as Best Quasi Organisation (2021)</a:t>
            </a:r>
          </a:p>
        </p:txBody>
      </p:sp>
    </p:spTree>
    <p:extLst>
      <p:ext uri="{BB962C8B-B14F-4D97-AF65-F5344CB8AC3E}">
        <p14:creationId xmlns:p14="http://schemas.microsoft.com/office/powerpoint/2010/main" val="5376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shakehand images"/>
          <p:cNvSpPr>
            <a:spLocks noChangeAspect="1" noChangeArrowheads="1"/>
          </p:cNvSpPr>
          <p:nvPr/>
        </p:nvSpPr>
        <p:spPr bwMode="auto">
          <a:xfrm>
            <a:off x="157123"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6" name="AutoShape 4" descr="Image result for shakehand images"/>
          <p:cNvSpPr>
            <a:spLocks noChangeAspect="1" noChangeArrowheads="1"/>
          </p:cNvSpPr>
          <p:nvPr/>
        </p:nvSpPr>
        <p:spPr bwMode="auto">
          <a:xfrm>
            <a:off x="309483" y="8828"/>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7" name="AutoShape 6" descr="Image result for shakehand images"/>
          <p:cNvSpPr>
            <a:spLocks noChangeAspect="1" noChangeArrowheads="1"/>
          </p:cNvSpPr>
          <p:nvPr/>
        </p:nvSpPr>
        <p:spPr bwMode="auto">
          <a:xfrm>
            <a:off x="461843" y="16118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8" name="AutoShape 8" descr="Image result for shakehand images"/>
          <p:cNvSpPr>
            <a:spLocks noChangeAspect="1" noChangeArrowheads="1"/>
          </p:cNvSpPr>
          <p:nvPr/>
        </p:nvSpPr>
        <p:spPr bwMode="auto">
          <a:xfrm>
            <a:off x="614204" y="31354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9" name="AutoShape 10" descr="Image result for shakehand images"/>
          <p:cNvSpPr>
            <a:spLocks noChangeAspect="1" noChangeArrowheads="1"/>
          </p:cNvSpPr>
          <p:nvPr/>
        </p:nvSpPr>
        <p:spPr bwMode="auto">
          <a:xfrm>
            <a:off x="766564" y="46590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2399"/>
          </a:p>
        </p:txBody>
      </p:sp>
      <p:sp>
        <p:nvSpPr>
          <p:cNvPr id="10" name="Rectangle 9"/>
          <p:cNvSpPr/>
          <p:nvPr/>
        </p:nvSpPr>
        <p:spPr>
          <a:xfrm>
            <a:off x="3063353" y="4753000"/>
            <a:ext cx="6065294" cy="2105000"/>
          </a:xfrm>
          <a:prstGeom prst="rect">
            <a:avLst/>
          </a:prstGeom>
        </p:spPr>
        <p:txBody>
          <a:bodyPr wrap="square">
            <a:spAutoFit/>
          </a:bodyPr>
          <a:lstStyle/>
          <a:p>
            <a:pPr>
              <a:lnSpc>
                <a:spcPct val="107000"/>
              </a:lnSpc>
              <a:spcAft>
                <a:spcPts val="800"/>
              </a:spcAft>
            </a:pPr>
            <a:r>
              <a:rPr lang="en-US" sz="20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9600" b="1" dirty="0">
                <a:solidFill>
                  <a:srgbClr val="C00000"/>
                </a:solidFill>
                <a:effectLst>
                  <a:outerShdw blurRad="50800" dist="50800" dir="3600000" sx="102000" sy="102000" algn="ctr" rotWithShape="0">
                    <a:srgbClr val="000000">
                      <a:alpha val="43137"/>
                    </a:srgbClr>
                  </a:outerShdw>
                </a:effectLst>
                <a:latin typeface="Bernard MT Condensed" panose="02050806060905020404" pitchFamily="18" charset="0"/>
                <a:ea typeface="Calibri" panose="020F0502020204030204" pitchFamily="34" charset="0"/>
                <a:cs typeface="Times New Roman" panose="02020603050405020304" pitchFamily="18" charset="0"/>
              </a:rPr>
              <a:t>Thank You  </a:t>
            </a:r>
          </a:p>
        </p:txBody>
      </p:sp>
      <p:sp>
        <p:nvSpPr>
          <p:cNvPr id="2" name="TextBox 1">
            <a:extLst>
              <a:ext uri="{FF2B5EF4-FFF2-40B4-BE49-F238E27FC236}">
                <a16:creationId xmlns:a16="http://schemas.microsoft.com/office/drawing/2014/main" id="{8E311ED2-096D-3E1F-7FBB-458602BEDEA3}"/>
              </a:ext>
            </a:extLst>
          </p:cNvPr>
          <p:cNvSpPr txBox="1"/>
          <p:nvPr/>
        </p:nvSpPr>
        <p:spPr>
          <a:xfrm>
            <a:off x="638175" y="4447963"/>
            <a:ext cx="10915650" cy="830997"/>
          </a:xfrm>
          <a:prstGeom prst="rect">
            <a:avLst/>
          </a:prstGeom>
          <a:noFill/>
        </p:spPr>
        <p:txBody>
          <a:bodyPr wrap="square" rtlCol="0">
            <a:spAutoFit/>
          </a:bodyPr>
          <a:lstStyle/>
          <a:p>
            <a:pPr algn="ctr"/>
            <a:r>
              <a:rPr lang="en-IN" sz="2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a:t>
            </a:r>
            <a:r>
              <a:rPr lang="en-IN" sz="2400" i="1"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If cooperation fails, there will fail the best hope of rural India</a:t>
            </a:r>
            <a:r>
              <a:rPr lang="en-IN" sz="2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 </a:t>
            </a:r>
            <a:endParaRPr lang="en-IN" sz="2400" dirty="0">
              <a:solidFill>
                <a:srgbClr val="000000"/>
              </a:solidFill>
              <a:latin typeface="Georgia" panose="02040502050405020303" pitchFamily="18" charset="0"/>
              <a:ea typeface="Georgia" panose="02040502050405020303" pitchFamily="18" charset="0"/>
              <a:cs typeface="Georgia" panose="02040502050405020303" pitchFamily="18" charset="0"/>
            </a:endParaRPr>
          </a:p>
          <a:p>
            <a:pPr algn="ctr"/>
            <a:r>
              <a:rPr lang="en-IN" sz="24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Royal Commission 1915</a:t>
            </a:r>
            <a:endParaRPr lang="en-IN" sz="2400" dirty="0"/>
          </a:p>
        </p:txBody>
      </p:sp>
      <p:pic>
        <p:nvPicPr>
          <p:cNvPr id="4" name="Picture 10">
            <a:extLst>
              <a:ext uri="{FF2B5EF4-FFF2-40B4-BE49-F238E27FC236}">
                <a16:creationId xmlns:a16="http://schemas.microsoft.com/office/drawing/2014/main" id="{8E92CA90-A36D-EBE5-B118-6EFDDC872E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24" t="9492" b="20315"/>
          <a:stretch/>
        </p:blipFill>
        <p:spPr bwMode="auto">
          <a:xfrm>
            <a:off x="8309113" y="128224"/>
            <a:ext cx="3725762" cy="2022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D993D64A-5920-A5CC-7824-8093A99CF9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652" y="2332275"/>
            <a:ext cx="4181102" cy="19337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a:extLst>
              <a:ext uri="{FF2B5EF4-FFF2-40B4-BE49-F238E27FC236}">
                <a16:creationId xmlns:a16="http://schemas.microsoft.com/office/drawing/2014/main" id="{2145D21B-1A6D-D1AF-8CCB-81EADE2FDF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56" b="4440"/>
          <a:stretch/>
        </p:blipFill>
        <p:spPr>
          <a:xfrm>
            <a:off x="3975651" y="128223"/>
            <a:ext cx="4181102" cy="20221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3" descr="C:\Users\Acer\Downloads\WhatsApp Image 2022-09-04 at 1.08.41 PM.jpeg">
            <a:extLst>
              <a:ext uri="{FF2B5EF4-FFF2-40B4-BE49-F238E27FC236}">
                <a16:creationId xmlns:a16="http://schemas.microsoft.com/office/drawing/2014/main" id="{C53347EA-48AC-0FC9-C6C4-08F316E9BFDE}"/>
              </a:ext>
            </a:extLst>
          </p:cNvPr>
          <p:cNvPicPr>
            <a:picLocks noChangeAspect="1" noChangeArrowheads="1"/>
          </p:cNvPicPr>
          <p:nvPr/>
        </p:nvPicPr>
        <p:blipFill>
          <a:blip r:embed="rId5"/>
          <a:srcRect t="15463" r="15973" b="29259"/>
          <a:stretch>
            <a:fillRect/>
          </a:stretch>
        </p:blipFill>
        <p:spPr bwMode="auto">
          <a:xfrm>
            <a:off x="160774" y="120770"/>
            <a:ext cx="3600344" cy="20358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Oval 10">
            <a:extLst>
              <a:ext uri="{FF2B5EF4-FFF2-40B4-BE49-F238E27FC236}">
                <a16:creationId xmlns:a16="http://schemas.microsoft.com/office/drawing/2014/main" id="{B4E740C9-3655-0F2D-A9BB-8DEDBD76A465}"/>
              </a:ext>
            </a:extLst>
          </p:cNvPr>
          <p:cNvSpPr/>
          <p:nvPr/>
        </p:nvSpPr>
        <p:spPr>
          <a:xfrm>
            <a:off x="309483" y="1424065"/>
            <a:ext cx="2282825" cy="58261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200" dirty="0">
                <a:solidFill>
                  <a:schemeClr val="tx1"/>
                </a:solidFill>
              </a:rPr>
              <a:t>Cyber Security Cell, UPCB</a:t>
            </a:r>
          </a:p>
        </p:txBody>
      </p:sp>
      <p:sp>
        <p:nvSpPr>
          <p:cNvPr id="13" name="Oval 12">
            <a:extLst>
              <a:ext uri="{FF2B5EF4-FFF2-40B4-BE49-F238E27FC236}">
                <a16:creationId xmlns:a16="http://schemas.microsoft.com/office/drawing/2014/main" id="{E401F8FB-3758-6824-2FE2-6B5C559E5E27}"/>
              </a:ext>
            </a:extLst>
          </p:cNvPr>
          <p:cNvSpPr/>
          <p:nvPr/>
        </p:nvSpPr>
        <p:spPr>
          <a:xfrm>
            <a:off x="4124960" y="1338339"/>
            <a:ext cx="2235200" cy="66833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200" dirty="0">
                <a:solidFill>
                  <a:schemeClr val="tx1"/>
                </a:solidFill>
              </a:rPr>
              <a:t>Inauguration of 13 DCB Branches</a:t>
            </a:r>
          </a:p>
        </p:txBody>
      </p:sp>
      <p:sp>
        <p:nvSpPr>
          <p:cNvPr id="15" name="Oval 14">
            <a:extLst>
              <a:ext uri="{FF2B5EF4-FFF2-40B4-BE49-F238E27FC236}">
                <a16:creationId xmlns:a16="http://schemas.microsoft.com/office/drawing/2014/main" id="{90BBEEF1-AB33-1886-DDC9-24EE6A8D6E9C}"/>
              </a:ext>
            </a:extLst>
          </p:cNvPr>
          <p:cNvSpPr/>
          <p:nvPr/>
        </p:nvSpPr>
        <p:spPr>
          <a:xfrm>
            <a:off x="8397875" y="1371600"/>
            <a:ext cx="2422525" cy="6858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100" dirty="0" err="1">
                <a:solidFill>
                  <a:schemeClr val="tx1"/>
                </a:solidFill>
              </a:rPr>
              <a:t>Dauli</a:t>
            </a:r>
            <a:r>
              <a:rPr lang="en-IN" sz="1100" dirty="0">
                <a:solidFill>
                  <a:schemeClr val="tx1"/>
                </a:solidFill>
              </a:rPr>
              <a:t> Samiti </a:t>
            </a:r>
            <a:r>
              <a:rPr lang="en-IN" sz="1100" dirty="0" err="1">
                <a:solidFill>
                  <a:schemeClr val="tx1"/>
                </a:solidFill>
              </a:rPr>
              <a:t>Godam</a:t>
            </a:r>
            <a:r>
              <a:rPr lang="en-IN" sz="1100" dirty="0">
                <a:solidFill>
                  <a:schemeClr val="tx1"/>
                </a:solidFill>
              </a:rPr>
              <a:t>, Bareilly</a:t>
            </a:r>
          </a:p>
          <a:p>
            <a:pPr algn="ctr" fontAlgn="auto">
              <a:spcBef>
                <a:spcPts val="0"/>
              </a:spcBef>
              <a:spcAft>
                <a:spcPts val="0"/>
              </a:spcAft>
              <a:defRPr/>
            </a:pPr>
            <a:r>
              <a:rPr lang="en-IN" sz="1100" dirty="0">
                <a:solidFill>
                  <a:schemeClr val="tx1"/>
                </a:solidFill>
              </a:rPr>
              <a:t>Capacity= 100 MT</a:t>
            </a:r>
            <a:endParaRPr lang="en-US" sz="1100" dirty="0">
              <a:solidFill>
                <a:schemeClr val="tx1"/>
              </a:solidFill>
            </a:endParaRPr>
          </a:p>
        </p:txBody>
      </p:sp>
      <p:pic>
        <p:nvPicPr>
          <p:cNvPr id="17" name="Picture 16">
            <a:extLst>
              <a:ext uri="{FF2B5EF4-FFF2-40B4-BE49-F238E27FC236}">
                <a16:creationId xmlns:a16="http://schemas.microsoft.com/office/drawing/2014/main" id="{40720FEB-5B4A-B044-83D3-B8335A624249}"/>
              </a:ext>
            </a:extLst>
          </p:cNvPr>
          <p:cNvPicPr>
            <a:picLocks noChangeAspect="1"/>
          </p:cNvPicPr>
          <p:nvPr/>
        </p:nvPicPr>
        <p:blipFill rotWithShape="1">
          <a:blip r:embed="rId6" cstate="print"/>
          <a:srcRect l="833" t="18889" b="6667"/>
          <a:stretch/>
        </p:blipFill>
        <p:spPr>
          <a:xfrm>
            <a:off x="137308" y="2341316"/>
            <a:ext cx="3623810" cy="19219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Oval 18">
            <a:extLst>
              <a:ext uri="{FF2B5EF4-FFF2-40B4-BE49-F238E27FC236}">
                <a16:creationId xmlns:a16="http://schemas.microsoft.com/office/drawing/2014/main" id="{7E936125-8388-76F2-B088-5FFFEDEB8A33}"/>
              </a:ext>
            </a:extLst>
          </p:cNvPr>
          <p:cNvSpPr/>
          <p:nvPr/>
        </p:nvSpPr>
        <p:spPr>
          <a:xfrm>
            <a:off x="309483" y="2452550"/>
            <a:ext cx="2199971" cy="73704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200" dirty="0" err="1">
                <a:solidFill>
                  <a:schemeClr val="tx1"/>
                </a:solidFill>
              </a:rPr>
              <a:t>Yug</a:t>
            </a:r>
            <a:r>
              <a:rPr lang="en-IN" sz="1200" dirty="0">
                <a:solidFill>
                  <a:schemeClr val="tx1"/>
                </a:solidFill>
              </a:rPr>
              <a:t> Food </a:t>
            </a:r>
            <a:r>
              <a:rPr lang="en-IN" sz="1200" dirty="0" err="1">
                <a:solidFill>
                  <a:schemeClr val="tx1"/>
                </a:solidFill>
              </a:rPr>
              <a:t>Industries,Mainpuri</a:t>
            </a:r>
            <a:endParaRPr lang="en-IN" sz="1200" dirty="0">
              <a:solidFill>
                <a:schemeClr val="tx1"/>
              </a:solidFill>
            </a:endParaRPr>
          </a:p>
          <a:p>
            <a:pPr algn="ctr" fontAlgn="auto">
              <a:spcBef>
                <a:spcPts val="0"/>
              </a:spcBef>
              <a:spcAft>
                <a:spcPts val="0"/>
              </a:spcAft>
              <a:defRPr/>
            </a:pPr>
            <a:r>
              <a:rPr lang="en-IN" sz="1200" dirty="0">
                <a:solidFill>
                  <a:schemeClr val="tx1"/>
                </a:solidFill>
              </a:rPr>
              <a:t>Capital Cost= </a:t>
            </a:r>
          </a:p>
          <a:p>
            <a:pPr algn="ctr" fontAlgn="auto">
              <a:spcBef>
                <a:spcPts val="0"/>
              </a:spcBef>
              <a:spcAft>
                <a:spcPts val="0"/>
              </a:spcAft>
              <a:defRPr/>
            </a:pPr>
            <a:r>
              <a:rPr lang="en-IN" sz="1200" dirty="0">
                <a:solidFill>
                  <a:schemeClr val="tx1"/>
                </a:solidFill>
              </a:rPr>
              <a:t>Rs 3.86 Cr</a:t>
            </a:r>
            <a:endParaRPr lang="hi-IN" sz="1200" dirty="0">
              <a:solidFill>
                <a:schemeClr val="tx1"/>
              </a:solidFill>
            </a:endParaRPr>
          </a:p>
        </p:txBody>
      </p:sp>
      <p:sp>
        <p:nvSpPr>
          <p:cNvPr id="21" name="Oval 20">
            <a:extLst>
              <a:ext uri="{FF2B5EF4-FFF2-40B4-BE49-F238E27FC236}">
                <a16:creationId xmlns:a16="http://schemas.microsoft.com/office/drawing/2014/main" id="{8629DC3C-0694-CB0A-0D39-6A2014D0015E}"/>
              </a:ext>
            </a:extLst>
          </p:cNvPr>
          <p:cNvSpPr/>
          <p:nvPr/>
        </p:nvSpPr>
        <p:spPr>
          <a:xfrm>
            <a:off x="4124960" y="2452550"/>
            <a:ext cx="2428240" cy="76424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100" dirty="0">
                <a:solidFill>
                  <a:schemeClr val="tx1"/>
                </a:solidFill>
              </a:rPr>
              <a:t>Hon Shri J.P.S. Rathore ji Cooperative Minister Of State (Independent Charge)</a:t>
            </a:r>
            <a:r>
              <a:rPr lang="hi-IN" sz="1100" dirty="0">
                <a:solidFill>
                  <a:schemeClr val="tx1"/>
                </a:solidFill>
              </a:rPr>
              <a:t> </a:t>
            </a:r>
            <a:endParaRPr lang="en-US" sz="1100" dirty="0">
              <a:solidFill>
                <a:schemeClr val="tx1"/>
              </a:solidFill>
              <a:cs typeface="Mangal" pitchFamily="2"/>
            </a:endParaRPr>
          </a:p>
        </p:txBody>
      </p:sp>
      <p:pic>
        <p:nvPicPr>
          <p:cNvPr id="22" name="Picture 2" descr="C:\Users\Acer\Downloads\WhatsApp Image 2022-09-04 at 2.17.58 PM (1).jpeg">
            <a:extLst>
              <a:ext uri="{FF2B5EF4-FFF2-40B4-BE49-F238E27FC236}">
                <a16:creationId xmlns:a16="http://schemas.microsoft.com/office/drawing/2014/main" id="{03C27DCB-5885-C8DA-E188-2BF14859DB23}"/>
              </a:ext>
            </a:extLst>
          </p:cNvPr>
          <p:cNvPicPr>
            <a:picLocks noChangeAspect="1" noChangeArrowheads="1"/>
          </p:cNvPicPr>
          <p:nvPr/>
        </p:nvPicPr>
        <p:blipFill>
          <a:blip r:embed="rId7"/>
          <a:srcRect l="6528" t="24074" r="1527" b="8241"/>
          <a:stretch>
            <a:fillRect/>
          </a:stretch>
        </p:blipFill>
        <p:spPr bwMode="auto">
          <a:xfrm>
            <a:off x="8365066" y="2329463"/>
            <a:ext cx="3691467" cy="19337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Oval 22">
            <a:extLst>
              <a:ext uri="{FF2B5EF4-FFF2-40B4-BE49-F238E27FC236}">
                <a16:creationId xmlns:a16="http://schemas.microsoft.com/office/drawing/2014/main" id="{59CEC40B-BA6B-DD07-B0D8-D45CDAE35FA1}"/>
              </a:ext>
            </a:extLst>
          </p:cNvPr>
          <p:cNvSpPr/>
          <p:nvPr/>
        </p:nvSpPr>
        <p:spPr>
          <a:xfrm>
            <a:off x="8483600" y="2403475"/>
            <a:ext cx="2109788" cy="56038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050" dirty="0">
                <a:solidFill>
                  <a:schemeClr val="tx1"/>
                </a:solidFill>
              </a:rPr>
              <a:t>Shri </a:t>
            </a:r>
            <a:r>
              <a:rPr lang="en-IN" sz="1050" dirty="0" err="1">
                <a:solidFill>
                  <a:schemeClr val="tx1"/>
                </a:solidFill>
              </a:rPr>
              <a:t>Parmatma</a:t>
            </a:r>
            <a:r>
              <a:rPr lang="en-IN" sz="1050" dirty="0">
                <a:solidFill>
                  <a:schemeClr val="tx1"/>
                </a:solidFill>
              </a:rPr>
              <a:t>, Ballia  given Tractor via UPGSVB via loaning</a:t>
            </a:r>
          </a:p>
        </p:txBody>
      </p:sp>
    </p:spTree>
    <p:extLst>
      <p:ext uri="{BB962C8B-B14F-4D97-AF65-F5344CB8AC3E}">
        <p14:creationId xmlns:p14="http://schemas.microsoft.com/office/powerpoint/2010/main" val="259244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4">
            <a:extLst>
              <a:ext uri="{FF2B5EF4-FFF2-40B4-BE49-F238E27FC236}">
                <a16:creationId xmlns:a16="http://schemas.microsoft.com/office/drawing/2014/main" id="{F2D2D6D5-9790-4FBD-B5CC-62BA561D9AD4}"/>
              </a:ext>
            </a:extLst>
          </p:cNvPr>
          <p:cNvGrpSpPr>
            <a:grpSpLocks/>
          </p:cNvGrpSpPr>
          <p:nvPr/>
        </p:nvGrpSpPr>
        <p:grpSpPr bwMode="auto">
          <a:xfrm>
            <a:off x="84083" y="907201"/>
            <a:ext cx="12023830" cy="5809207"/>
            <a:chOff x="1974306" y="1001783"/>
            <a:chExt cx="5677484" cy="5586025"/>
          </a:xfrm>
        </p:grpSpPr>
        <p:sp>
          <p:nvSpPr>
            <p:cNvPr id="22" name="Freeform: Shape 21">
              <a:extLst>
                <a:ext uri="{FF2B5EF4-FFF2-40B4-BE49-F238E27FC236}">
                  <a16:creationId xmlns:a16="http://schemas.microsoft.com/office/drawing/2014/main" id="{AB120915-2C08-41E2-A4B2-FC5D673329C1}"/>
                </a:ext>
              </a:extLst>
            </p:cNvPr>
            <p:cNvSpPr/>
            <p:nvPr/>
          </p:nvSpPr>
          <p:spPr>
            <a:xfrm>
              <a:off x="2105388" y="2212502"/>
              <a:ext cx="948284" cy="1045536"/>
            </a:xfrm>
            <a:custGeom>
              <a:avLst/>
              <a:gdLst>
                <a:gd name="connsiteX0" fmla="*/ 0 w 1061879"/>
                <a:gd name="connsiteY0" fmla="*/ 553455 h 1106909"/>
                <a:gd name="connsiteX1" fmla="*/ 530940 w 1061879"/>
                <a:gd name="connsiteY1" fmla="*/ 0 h 1106909"/>
                <a:gd name="connsiteX2" fmla="*/ 1061880 w 1061879"/>
                <a:gd name="connsiteY2" fmla="*/ 553455 h 1106909"/>
                <a:gd name="connsiteX3" fmla="*/ 530940 w 1061879"/>
                <a:gd name="connsiteY3" fmla="*/ 1106910 h 1106909"/>
                <a:gd name="connsiteX4" fmla="*/ 0 w 1061879"/>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79" h="1106909">
                  <a:moveTo>
                    <a:pt x="0" y="553455"/>
                  </a:moveTo>
                  <a:cubicBezTo>
                    <a:pt x="0" y="247790"/>
                    <a:pt x="237710" y="0"/>
                    <a:pt x="530940" y="0"/>
                  </a:cubicBezTo>
                  <a:cubicBezTo>
                    <a:pt x="824170" y="0"/>
                    <a:pt x="1061880" y="247790"/>
                    <a:pt x="1061880" y="553455"/>
                  </a:cubicBezTo>
                  <a:cubicBezTo>
                    <a:pt x="1061880" y="859120"/>
                    <a:pt x="824170" y="1106910"/>
                    <a:pt x="530940" y="1106910"/>
                  </a:cubicBezTo>
                  <a:cubicBezTo>
                    <a:pt x="237710" y="1106910"/>
                    <a:pt x="0" y="859120"/>
                    <a:pt x="0" y="553455"/>
                  </a:cubicBezTo>
                  <a:close/>
                </a:path>
              </a:pathLst>
            </a:custGeom>
            <a:solidFill>
              <a:srgbClr val="FF9966">
                <a:alpha val="89804"/>
              </a:srgbClr>
            </a:solidFill>
            <a:ln>
              <a:noFill/>
            </a:ln>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lIns="173289" tIns="179883" rIns="173289" bIns="179883" spcCol="1270" anchor="ctr"/>
            <a:lstStyle/>
            <a:p>
              <a:pPr algn="ctr" defTabSz="622284" eaLnBrk="0" fontAlgn="base" hangingPunct="0">
                <a:lnSpc>
                  <a:spcPct val="90000"/>
                </a:lnSpc>
                <a:spcBef>
                  <a:spcPct val="0"/>
                </a:spcBef>
                <a:spcAft>
                  <a:spcPct val="35000"/>
                </a:spcAft>
                <a:defRPr/>
              </a:pPr>
              <a:r>
                <a:rPr lang="en-IN" sz="1600" b="1" dirty="0">
                  <a:solidFill>
                    <a:prstClr val="black"/>
                  </a:solidFill>
                  <a:latin typeface="Calibri"/>
                </a:rPr>
                <a:t>Finance </a:t>
              </a:r>
            </a:p>
          </p:txBody>
        </p:sp>
        <p:sp>
          <p:nvSpPr>
            <p:cNvPr id="6" name="Freeform: Shape 5">
              <a:extLst>
                <a:ext uri="{FF2B5EF4-FFF2-40B4-BE49-F238E27FC236}">
                  <a16:creationId xmlns:a16="http://schemas.microsoft.com/office/drawing/2014/main" id="{594B40EC-7E09-48E9-8796-40CEE041E1B1}"/>
                </a:ext>
              </a:extLst>
            </p:cNvPr>
            <p:cNvSpPr/>
            <p:nvPr/>
          </p:nvSpPr>
          <p:spPr>
            <a:xfrm>
              <a:off x="2821490" y="1758084"/>
              <a:ext cx="3983117" cy="4038589"/>
            </a:xfrm>
            <a:custGeom>
              <a:avLst/>
              <a:gdLst>
                <a:gd name="connsiteX0" fmla="*/ 0 w 3983117"/>
                <a:gd name="connsiteY0" fmla="*/ 2019295 h 4038589"/>
                <a:gd name="connsiteX1" fmla="*/ 1991559 w 3983117"/>
                <a:gd name="connsiteY1" fmla="*/ 0 h 4038589"/>
                <a:gd name="connsiteX2" fmla="*/ 3983118 w 3983117"/>
                <a:gd name="connsiteY2" fmla="*/ 2019295 h 4038589"/>
                <a:gd name="connsiteX3" fmla="*/ 1991559 w 3983117"/>
                <a:gd name="connsiteY3" fmla="*/ 4038590 h 4038589"/>
                <a:gd name="connsiteX4" fmla="*/ 0 w 3983117"/>
                <a:gd name="connsiteY4" fmla="*/ 2019295 h 403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117" h="4038589">
                  <a:moveTo>
                    <a:pt x="0" y="2019295"/>
                  </a:moveTo>
                  <a:cubicBezTo>
                    <a:pt x="0" y="904069"/>
                    <a:pt x="891651" y="0"/>
                    <a:pt x="1991559" y="0"/>
                  </a:cubicBezTo>
                  <a:cubicBezTo>
                    <a:pt x="3091467" y="0"/>
                    <a:pt x="3983118" y="904069"/>
                    <a:pt x="3983118" y="2019295"/>
                  </a:cubicBezTo>
                  <a:cubicBezTo>
                    <a:pt x="3983118" y="3134521"/>
                    <a:pt x="3091467" y="4038590"/>
                    <a:pt x="1991559" y="4038590"/>
                  </a:cubicBezTo>
                  <a:cubicBezTo>
                    <a:pt x="891651" y="4038590"/>
                    <a:pt x="0" y="3134521"/>
                    <a:pt x="0" y="2019295"/>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lIns="603635" tIns="611759" rIns="603635" bIns="611759" spcCol="1270" anchor="ctr"/>
            <a:lstStyle/>
            <a:p>
              <a:pPr algn="ctr" defTabSz="711182" eaLnBrk="0" fontAlgn="base" hangingPunct="0">
                <a:lnSpc>
                  <a:spcPct val="90000"/>
                </a:lnSpc>
                <a:spcBef>
                  <a:spcPct val="0"/>
                </a:spcBef>
                <a:spcAft>
                  <a:spcPct val="35000"/>
                </a:spcAft>
                <a:defRPr/>
              </a:pPr>
              <a:endParaRPr lang="en-IN" dirty="0">
                <a:solidFill>
                  <a:prstClr val="black"/>
                </a:solidFill>
                <a:latin typeface="Calibri"/>
              </a:endParaRPr>
            </a:p>
          </p:txBody>
        </p:sp>
        <p:sp>
          <p:nvSpPr>
            <p:cNvPr id="8" name="Freeform: Shape 7">
              <a:extLst>
                <a:ext uri="{FF2B5EF4-FFF2-40B4-BE49-F238E27FC236}">
                  <a16:creationId xmlns:a16="http://schemas.microsoft.com/office/drawing/2014/main" id="{F14A3408-DE9E-41DF-962F-3D5074840E16}"/>
                </a:ext>
              </a:extLst>
            </p:cNvPr>
            <p:cNvSpPr/>
            <p:nvPr/>
          </p:nvSpPr>
          <p:spPr>
            <a:xfrm>
              <a:off x="6663270" y="3777379"/>
              <a:ext cx="906657" cy="972456"/>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endParaRPr lang="hi-IN" sz="1600" b="1" dirty="0">
                <a:solidFill>
                  <a:prstClr val="black"/>
                </a:solidFill>
                <a:latin typeface="Calibri"/>
                <a:cs typeface="Mangal" panose="00000400000000000000" pitchFamily="2"/>
              </a:endParaRP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TRIFED </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hi-IN" sz="1600" b="1" dirty="0" err="1">
                  <a:solidFill>
                    <a:prstClr val="black"/>
                  </a:solidFill>
                  <a:latin typeface="Calibri"/>
                  <a:cs typeface="Mangal" panose="00000400000000000000" pitchFamily="2"/>
                </a:rPr>
                <a:t>MoU</a:t>
              </a:r>
              <a:r>
                <a:rPr lang="hi-IN" sz="1600" b="1" dirty="0">
                  <a:solidFill>
                    <a:prstClr val="black"/>
                  </a:solidFill>
                  <a:latin typeface="Calibri"/>
                  <a:cs typeface="Mangal" panose="00000400000000000000" pitchFamily="2"/>
                </a:rPr>
                <a:t>)</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hi-IN" b="1" dirty="0">
                  <a:solidFill>
                    <a:prstClr val="black"/>
                  </a:solidFill>
                  <a:latin typeface="Arial" panose="020B0604020202020204" pitchFamily="34" charset="0"/>
                  <a:cs typeface="Mangal" panose="00000400000000000000" pitchFamily="2"/>
                </a:rPr>
                <a:t>5</a:t>
              </a:r>
              <a:r>
                <a:rPr lang="hi-IN" sz="1600" b="1" dirty="0">
                  <a:solidFill>
                    <a:prstClr val="black"/>
                  </a:solidFill>
                  <a:latin typeface="Calibri"/>
                  <a:cs typeface="Mangal" panose="00000400000000000000" pitchFamily="2"/>
                </a:rPr>
                <a:t>Cr </a:t>
              </a:r>
              <a:r>
                <a:rPr lang="en-IN" b="1" dirty="0">
                  <a:solidFill>
                    <a:prstClr val="black"/>
                  </a:solidFill>
                  <a:latin typeface="Calibri"/>
                  <a:cs typeface="Mangal" panose="00000400000000000000" pitchFamily="2"/>
                </a:rPr>
                <a:t>Business</a:t>
              </a:r>
              <a:r>
                <a:rPr lang="hi-IN" sz="1600" b="1" dirty="0">
                  <a:solidFill>
                    <a:prstClr val="black"/>
                  </a:solidFill>
                  <a:latin typeface="Calibri"/>
                  <a:cs typeface="Mangal" panose="00000400000000000000" pitchFamily="2"/>
                </a:rPr>
                <a:t>)</a:t>
              </a:r>
            </a:p>
            <a:p>
              <a:pPr algn="ctr" defTabSz="622284" eaLnBrk="0" fontAlgn="base" hangingPunct="0">
                <a:lnSpc>
                  <a:spcPct val="90000"/>
                </a:lnSpc>
                <a:spcBef>
                  <a:spcPct val="0"/>
                </a:spcBef>
                <a:spcAft>
                  <a:spcPct val="35000"/>
                </a:spcAft>
                <a:defRPr/>
              </a:pPr>
              <a:endParaRPr lang="en-IN" sz="1600" b="1" dirty="0">
                <a:solidFill>
                  <a:prstClr val="black"/>
                </a:solidFill>
                <a:latin typeface="Calibri"/>
              </a:endParaRPr>
            </a:p>
          </p:txBody>
        </p:sp>
        <p:sp>
          <p:nvSpPr>
            <p:cNvPr id="10" name="Freeform: Shape 9">
              <a:extLst>
                <a:ext uri="{FF2B5EF4-FFF2-40B4-BE49-F238E27FC236}">
                  <a16:creationId xmlns:a16="http://schemas.microsoft.com/office/drawing/2014/main" id="{1DF99144-6982-4E3D-8341-1E7FD88BFE01}"/>
                </a:ext>
              </a:extLst>
            </p:cNvPr>
            <p:cNvSpPr/>
            <p:nvPr/>
          </p:nvSpPr>
          <p:spPr>
            <a:xfrm>
              <a:off x="5028211" y="1001783"/>
              <a:ext cx="736114" cy="884158"/>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chemeClr val="accent2">
                <a:lumMod val="20000"/>
                <a:lumOff val="80000"/>
              </a:schemeClr>
            </a:solidFill>
            <a:ln>
              <a:solidFill>
                <a:srgbClr val="000000">
                  <a:alpha val="40000"/>
                </a:srgbClr>
              </a:solidFill>
            </a:ln>
          </p:spPr>
          <p:style>
            <a:lnRef idx="0">
              <a:schemeClr val="lt1">
                <a:hueOff val="0"/>
                <a:satOff val="0"/>
                <a:lumOff val="0"/>
                <a:alphaOff val="0"/>
              </a:schemeClr>
            </a:lnRef>
            <a:fillRef idx="3">
              <a:schemeClr val="accent6">
                <a:alpha val="50000"/>
                <a:hueOff val="0"/>
                <a:satOff val="0"/>
                <a:lumOff val="0"/>
                <a:alphaOff val="0"/>
              </a:schemeClr>
            </a:fillRef>
            <a:effectRef idx="3">
              <a:schemeClr val="accent6">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NABARD   (</a:t>
              </a:r>
              <a:r>
                <a:rPr lang="en-IN" sz="1400" b="1" dirty="0">
                  <a:solidFill>
                    <a:prstClr val="black"/>
                  </a:solidFill>
                  <a:latin typeface="Calibri"/>
                  <a:cs typeface="Mangal" panose="00000400000000000000" pitchFamily="2"/>
                </a:rPr>
                <a:t>5000</a:t>
              </a:r>
              <a:r>
                <a:rPr lang="hi-IN" sz="1600" b="1" dirty="0">
                  <a:solidFill>
                    <a:prstClr val="black"/>
                  </a:solidFill>
                  <a:latin typeface="Calibri"/>
                  <a:cs typeface="Mangal" panose="00000400000000000000" pitchFamily="2"/>
                </a:rPr>
                <a:t> </a:t>
              </a:r>
              <a:r>
                <a:rPr lang="hi-IN" sz="1600" b="1" dirty="0" err="1">
                  <a:solidFill>
                    <a:prstClr val="black"/>
                  </a:solidFill>
                  <a:latin typeface="Calibri"/>
                  <a:cs typeface="Mangal" panose="00000400000000000000" pitchFamily="2"/>
                </a:rPr>
                <a:t>Cr</a:t>
              </a:r>
              <a:r>
                <a:rPr lang="hi-IN" sz="1600" b="1" dirty="0">
                  <a:solidFill>
                    <a:prstClr val="black"/>
                  </a:solidFill>
                  <a:latin typeface="Calibri"/>
                  <a:cs typeface="Mangal" panose="00000400000000000000" pitchFamily="2"/>
                </a:rPr>
                <a:t> </a:t>
              </a:r>
              <a:r>
                <a:rPr lang="en-IN" sz="1600" b="1" dirty="0">
                  <a:solidFill>
                    <a:prstClr val="black"/>
                  </a:solidFill>
                  <a:latin typeface="Calibri"/>
                  <a:cs typeface="Mangal" panose="00000400000000000000" pitchFamily="2"/>
                </a:rPr>
                <a:t>Financing</a:t>
              </a:r>
              <a:r>
                <a:rPr lang="hi-IN" sz="1600" b="1" dirty="0">
                  <a:solidFill>
                    <a:prstClr val="black"/>
                  </a:solidFill>
                  <a:latin typeface="Calibri"/>
                  <a:cs typeface="Mangal" panose="00000400000000000000" pitchFamily="2"/>
                </a:rPr>
                <a:t>)</a:t>
              </a:r>
              <a:endParaRPr lang="en-IN" sz="1600" b="1" dirty="0">
                <a:solidFill>
                  <a:prstClr val="black"/>
                </a:solidFill>
                <a:latin typeface="Calibri"/>
              </a:endParaRPr>
            </a:p>
          </p:txBody>
        </p:sp>
        <p:sp>
          <p:nvSpPr>
            <p:cNvPr id="11" name="Freeform: Shape 10">
              <a:extLst>
                <a:ext uri="{FF2B5EF4-FFF2-40B4-BE49-F238E27FC236}">
                  <a16:creationId xmlns:a16="http://schemas.microsoft.com/office/drawing/2014/main" id="{6E3FC031-F4B7-4DA7-8374-80AEE7F11FC6}"/>
                </a:ext>
              </a:extLst>
            </p:cNvPr>
            <p:cNvSpPr/>
            <p:nvPr/>
          </p:nvSpPr>
          <p:spPr>
            <a:xfrm>
              <a:off x="3576248" y="5470663"/>
              <a:ext cx="678035" cy="91716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chemeClr val="accent6">
                <a:lumMod val="60000"/>
                <a:lumOff val="40000"/>
              </a:schemeClr>
            </a:solidFill>
            <a:ln>
              <a:solidFill>
                <a:srgbClr val="000000">
                  <a:alpha val="40000"/>
                </a:srgbClr>
              </a:solidFill>
            </a:ln>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NCDC</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hi-IN" b="1" dirty="0">
                  <a:solidFill>
                    <a:prstClr val="black"/>
                  </a:solidFill>
                  <a:latin typeface="Arial" panose="020B0604020202020204" pitchFamily="34" charset="0"/>
                  <a:cs typeface="Mangal" panose="00000400000000000000" pitchFamily="2"/>
                </a:rPr>
                <a:t>45</a:t>
              </a:r>
              <a:r>
                <a:rPr lang="hi-IN" sz="1600" b="1" dirty="0">
                  <a:solidFill>
                    <a:prstClr val="black"/>
                  </a:solidFill>
                  <a:latin typeface="Calibri"/>
                  <a:cs typeface="Mangal" panose="00000400000000000000" pitchFamily="2"/>
                </a:rPr>
                <a:t>Cr)</a:t>
              </a:r>
            </a:p>
          </p:txBody>
        </p:sp>
        <p:sp>
          <p:nvSpPr>
            <p:cNvPr id="12" name="Freeform: Shape 11">
              <a:extLst>
                <a:ext uri="{FF2B5EF4-FFF2-40B4-BE49-F238E27FC236}">
                  <a16:creationId xmlns:a16="http://schemas.microsoft.com/office/drawing/2014/main" id="{002E239E-F77A-41E1-8678-B0BD902A8EC1}"/>
                </a:ext>
              </a:extLst>
            </p:cNvPr>
            <p:cNvSpPr/>
            <p:nvPr/>
          </p:nvSpPr>
          <p:spPr>
            <a:xfrm>
              <a:off x="5680197" y="1248994"/>
              <a:ext cx="1016469" cy="981316"/>
            </a:xfrm>
            <a:custGeom>
              <a:avLst/>
              <a:gdLst>
                <a:gd name="connsiteX0" fmla="*/ 0 w 1221259"/>
                <a:gd name="connsiteY0" fmla="*/ 553455 h 1106909"/>
                <a:gd name="connsiteX1" fmla="*/ 610630 w 1221259"/>
                <a:gd name="connsiteY1" fmla="*/ 0 h 1106909"/>
                <a:gd name="connsiteX2" fmla="*/ 1221260 w 1221259"/>
                <a:gd name="connsiteY2" fmla="*/ 553455 h 1106909"/>
                <a:gd name="connsiteX3" fmla="*/ 610630 w 1221259"/>
                <a:gd name="connsiteY3" fmla="*/ 1106910 h 1106909"/>
                <a:gd name="connsiteX4" fmla="*/ 0 w 1221259"/>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59" h="1106909">
                  <a:moveTo>
                    <a:pt x="0" y="553455"/>
                  </a:moveTo>
                  <a:cubicBezTo>
                    <a:pt x="0" y="247790"/>
                    <a:pt x="273388" y="0"/>
                    <a:pt x="610630" y="0"/>
                  </a:cubicBezTo>
                  <a:cubicBezTo>
                    <a:pt x="947872" y="0"/>
                    <a:pt x="1221260" y="247790"/>
                    <a:pt x="1221260" y="553455"/>
                  </a:cubicBezTo>
                  <a:cubicBezTo>
                    <a:pt x="1221260" y="859120"/>
                    <a:pt x="947872" y="1106910"/>
                    <a:pt x="610630" y="1106910"/>
                  </a:cubicBezTo>
                  <a:cubicBezTo>
                    <a:pt x="273388" y="1106910"/>
                    <a:pt x="0" y="859120"/>
                    <a:pt x="0" y="553455"/>
                  </a:cubicBezTo>
                  <a:close/>
                </a:path>
              </a:pathLst>
            </a:custGeom>
            <a:solidFill>
              <a:srgbClr val="FDEADA">
                <a:alpha val="69804"/>
              </a:srgbClr>
            </a:solidFill>
            <a:ln>
              <a:solidFill>
                <a:srgbClr val="000000">
                  <a:alpha val="40000"/>
                </a:srgbClr>
              </a:solidFill>
            </a:ln>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lIns="196629" tIns="179883" rIns="196629"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IFFCO/ KRIBHCO (</a:t>
              </a:r>
              <a:r>
                <a:rPr lang="en-IN" sz="1600" b="1" dirty="0">
                  <a:solidFill>
                    <a:prstClr val="black"/>
                  </a:solidFill>
                  <a:latin typeface="Calibri"/>
                  <a:cs typeface="Mangal" panose="00000400000000000000" pitchFamily="2"/>
                </a:rPr>
                <a:t>10000</a:t>
              </a:r>
              <a:r>
                <a:rPr lang="hi-IN" sz="1600" b="1" dirty="0">
                  <a:solidFill>
                    <a:prstClr val="black"/>
                  </a:solidFill>
                  <a:latin typeface="Calibri"/>
                  <a:cs typeface="Mangal" panose="00000400000000000000" pitchFamily="2"/>
                </a:rPr>
                <a:t> </a:t>
              </a:r>
              <a:r>
                <a:rPr lang="hi-IN" sz="1600" b="1" dirty="0" err="1">
                  <a:solidFill>
                    <a:prstClr val="black"/>
                  </a:solidFill>
                  <a:latin typeface="Calibri"/>
                  <a:cs typeface="Mangal" panose="00000400000000000000" pitchFamily="2"/>
                </a:rPr>
                <a:t>Cr</a:t>
              </a:r>
              <a:r>
                <a:rPr lang="hi-IN" sz="1600" b="1" dirty="0">
                  <a:solidFill>
                    <a:prstClr val="black"/>
                  </a:solidFill>
                  <a:latin typeface="Calibri"/>
                  <a:cs typeface="Mangal" panose="00000400000000000000" pitchFamily="2"/>
                </a:rPr>
                <a:t> </a:t>
              </a:r>
              <a:r>
                <a:rPr lang="en-IN" sz="1600" b="1" dirty="0">
                  <a:solidFill>
                    <a:prstClr val="black"/>
                  </a:solidFill>
                  <a:latin typeface="Calibri"/>
                  <a:cs typeface="Mangal" panose="00000400000000000000" pitchFamily="2"/>
                </a:rPr>
                <a:t>Business on Credit</a:t>
              </a:r>
              <a:r>
                <a:rPr lang="hi-IN" sz="1600" b="1" dirty="0">
                  <a:solidFill>
                    <a:prstClr val="black"/>
                  </a:solidFill>
                  <a:latin typeface="Calibri"/>
                  <a:cs typeface="Mangal" panose="00000400000000000000" pitchFamily="2"/>
                </a:rPr>
                <a:t>) </a:t>
              </a:r>
              <a:endParaRPr lang="en-IN" sz="1600" b="1" dirty="0">
                <a:solidFill>
                  <a:prstClr val="black"/>
                </a:solidFill>
                <a:latin typeface="Calibri"/>
              </a:endParaRPr>
            </a:p>
          </p:txBody>
        </p:sp>
        <p:sp>
          <p:nvSpPr>
            <p:cNvPr id="13" name="Freeform: Shape 12">
              <a:extLst>
                <a:ext uri="{FF2B5EF4-FFF2-40B4-BE49-F238E27FC236}">
                  <a16:creationId xmlns:a16="http://schemas.microsoft.com/office/drawing/2014/main" id="{A511D634-7913-4DE3-B531-9EA207A4DF80}"/>
                </a:ext>
              </a:extLst>
            </p:cNvPr>
            <p:cNvSpPr/>
            <p:nvPr/>
          </p:nvSpPr>
          <p:spPr>
            <a:xfrm>
              <a:off x="6364318" y="1925305"/>
              <a:ext cx="988522" cy="1008546"/>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chemeClr val="accent1">
                <a:lumMod val="20000"/>
                <a:lumOff val="80000"/>
              </a:schemeClr>
            </a:solidFill>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FCI</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en-IN" sz="1600" b="1" dirty="0">
                  <a:solidFill>
                    <a:prstClr val="black"/>
                  </a:solidFill>
                  <a:latin typeface="Arial" panose="020B0604020202020204" pitchFamily="34" charset="0"/>
                  <a:cs typeface="Mangal" panose="00000400000000000000" pitchFamily="2"/>
                </a:rPr>
                <a:t>14000 </a:t>
              </a:r>
              <a:r>
                <a:rPr lang="hi-IN" sz="1600" b="1" dirty="0" err="1">
                  <a:solidFill>
                    <a:prstClr val="black"/>
                  </a:solidFill>
                  <a:latin typeface="Calibri"/>
                  <a:cs typeface="Mangal" panose="00000400000000000000" pitchFamily="2"/>
                </a:rPr>
                <a:t>Cr</a:t>
              </a:r>
              <a:r>
                <a:rPr lang="hi-IN" sz="1600" b="1" dirty="0">
                  <a:solidFill>
                    <a:prstClr val="black"/>
                  </a:solidFill>
                  <a:latin typeface="Calibri"/>
                  <a:cs typeface="Mangal" panose="00000400000000000000" pitchFamily="2"/>
                </a:rPr>
                <a:t> </a:t>
              </a:r>
              <a:r>
                <a:rPr lang="en-IN" sz="1600" b="1" dirty="0">
                  <a:solidFill>
                    <a:prstClr val="black"/>
                  </a:solidFill>
                  <a:latin typeface="Calibri"/>
                  <a:cs typeface="Mangal" panose="00000400000000000000" pitchFamily="2"/>
                </a:rPr>
                <a:t>MSP</a:t>
              </a:r>
              <a:r>
                <a:rPr lang="hi-IN" sz="1600" b="1" dirty="0">
                  <a:solidFill>
                    <a:prstClr val="black"/>
                  </a:solidFill>
                  <a:latin typeface="Calibri"/>
                  <a:cs typeface="Mangal" panose="00000400000000000000" pitchFamily="2"/>
                </a:rPr>
                <a:t>)</a:t>
              </a:r>
            </a:p>
          </p:txBody>
        </p:sp>
        <p:sp>
          <p:nvSpPr>
            <p:cNvPr id="14" name="Freeform: Shape 13">
              <a:extLst>
                <a:ext uri="{FF2B5EF4-FFF2-40B4-BE49-F238E27FC236}">
                  <a16:creationId xmlns:a16="http://schemas.microsoft.com/office/drawing/2014/main" id="{429FB8BB-CE42-41E3-B135-971D962B9DB4}"/>
                </a:ext>
              </a:extLst>
            </p:cNvPr>
            <p:cNvSpPr/>
            <p:nvPr/>
          </p:nvSpPr>
          <p:spPr>
            <a:xfrm>
              <a:off x="4119108" y="5590316"/>
              <a:ext cx="558766" cy="994671"/>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DBF4CA">
                <a:alpha val="50196"/>
              </a:srgbClr>
            </a:solidFill>
            <a:ln>
              <a:solidFill>
                <a:srgbClr val="000000">
                  <a:alpha val="40000"/>
                </a:srgbClr>
              </a:solidFill>
            </a:ln>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NCUI (</a:t>
              </a:r>
              <a:r>
                <a:rPr lang="hi-IN" sz="1600" b="1" dirty="0" err="1">
                  <a:solidFill>
                    <a:prstClr val="black"/>
                  </a:solidFill>
                  <a:latin typeface="Calibri"/>
                  <a:cs typeface="Mangal" panose="00000400000000000000" pitchFamily="2"/>
                </a:rPr>
                <a:t>Training</a:t>
              </a:r>
              <a:r>
                <a:rPr lang="hi-IN" sz="1600" b="1" dirty="0">
                  <a:solidFill>
                    <a:prstClr val="black"/>
                  </a:solidFill>
                  <a:latin typeface="Calibri"/>
                  <a:cs typeface="Mangal" panose="00000400000000000000" pitchFamily="2"/>
                </a:rPr>
                <a:t>) </a:t>
              </a:r>
              <a:endParaRPr lang="en-IN" sz="1600" b="1" dirty="0">
                <a:solidFill>
                  <a:prstClr val="black"/>
                </a:solidFill>
                <a:latin typeface="Calibri"/>
              </a:endParaRPr>
            </a:p>
          </p:txBody>
        </p:sp>
        <p:sp>
          <p:nvSpPr>
            <p:cNvPr id="15" name="Freeform: Shape 14">
              <a:extLst>
                <a:ext uri="{FF2B5EF4-FFF2-40B4-BE49-F238E27FC236}">
                  <a16:creationId xmlns:a16="http://schemas.microsoft.com/office/drawing/2014/main" id="{06BA32FB-0124-471C-86F9-FDC2AC18538D}"/>
                </a:ext>
              </a:extLst>
            </p:cNvPr>
            <p:cNvSpPr/>
            <p:nvPr/>
          </p:nvSpPr>
          <p:spPr>
            <a:xfrm>
              <a:off x="1974306" y="3091233"/>
              <a:ext cx="948283" cy="975699"/>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F9966">
                <a:alpha val="89804"/>
              </a:srgbClr>
            </a:solidFill>
            <a:ln>
              <a:noFill/>
            </a:ln>
          </p:spPr>
          <p:style>
            <a:lnRef idx="0">
              <a:schemeClr val="lt1">
                <a:hueOff val="0"/>
                <a:satOff val="0"/>
                <a:lumOff val="0"/>
                <a:alphaOff val="0"/>
              </a:schemeClr>
            </a:lnRef>
            <a:fillRef idx="3">
              <a:schemeClr val="accent6">
                <a:alpha val="50000"/>
                <a:hueOff val="0"/>
                <a:satOff val="0"/>
                <a:lumOff val="0"/>
                <a:alphaOff val="0"/>
              </a:schemeClr>
            </a:fillRef>
            <a:effectRef idx="3">
              <a:schemeClr val="accent6">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Agriculture</a:t>
              </a:r>
              <a:endParaRPr lang="en-IN" sz="1600" b="1" dirty="0">
                <a:solidFill>
                  <a:prstClr val="black"/>
                </a:solidFill>
                <a:latin typeface="Calibri"/>
              </a:endParaRPr>
            </a:p>
          </p:txBody>
        </p:sp>
        <p:sp>
          <p:nvSpPr>
            <p:cNvPr id="17" name="Freeform: Shape 16">
              <a:extLst>
                <a:ext uri="{FF2B5EF4-FFF2-40B4-BE49-F238E27FC236}">
                  <a16:creationId xmlns:a16="http://schemas.microsoft.com/office/drawing/2014/main" id="{ACF9070E-FBAE-44F3-9E02-434C1F96BE79}"/>
                </a:ext>
              </a:extLst>
            </p:cNvPr>
            <p:cNvSpPr/>
            <p:nvPr/>
          </p:nvSpPr>
          <p:spPr>
            <a:xfrm>
              <a:off x="2101194" y="3936538"/>
              <a:ext cx="957637" cy="96192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F9966">
                <a:alpha val="89804"/>
              </a:srgbClr>
            </a:solidFill>
            <a:ln>
              <a:noFill/>
            </a:ln>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Food &amp; Civil Supply </a:t>
              </a:r>
              <a:endParaRPr lang="en-IN" sz="1600" b="1" dirty="0">
                <a:solidFill>
                  <a:prstClr val="black"/>
                </a:solidFill>
                <a:latin typeface="Calibri"/>
              </a:endParaRPr>
            </a:p>
          </p:txBody>
        </p:sp>
        <p:sp>
          <p:nvSpPr>
            <p:cNvPr id="18" name="Freeform: Shape 17">
              <a:extLst>
                <a:ext uri="{FF2B5EF4-FFF2-40B4-BE49-F238E27FC236}">
                  <a16:creationId xmlns:a16="http://schemas.microsoft.com/office/drawing/2014/main" id="{4D9083A0-2B8C-4CAE-AA02-BF205C90CA60}"/>
                </a:ext>
              </a:extLst>
            </p:cNvPr>
            <p:cNvSpPr/>
            <p:nvPr/>
          </p:nvSpPr>
          <p:spPr>
            <a:xfrm>
              <a:off x="6752996" y="2812760"/>
              <a:ext cx="898794" cy="1000394"/>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8D2CC">
                <a:alpha val="50196"/>
              </a:srgbClr>
            </a:solidFill>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NAFED</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hi-IN" sz="1600" b="1" dirty="0">
                  <a:solidFill>
                    <a:prstClr val="black"/>
                  </a:solidFill>
                  <a:latin typeface="Arial" panose="020B0604020202020204" pitchFamily="34" charset="0"/>
                  <a:cs typeface="Mangal" panose="00000400000000000000" pitchFamily="2"/>
                </a:rPr>
                <a:t>74</a:t>
              </a:r>
              <a:r>
                <a:rPr lang="hi-IN" sz="1600" b="1" dirty="0">
                  <a:solidFill>
                    <a:prstClr val="black"/>
                  </a:solidFill>
                  <a:latin typeface="Calibri"/>
                  <a:cs typeface="Mangal" panose="00000400000000000000" pitchFamily="2"/>
                </a:rPr>
                <a:t>Cr)</a:t>
              </a:r>
            </a:p>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Pulse/</a:t>
              </a:r>
              <a:r>
                <a:rPr lang="en-IN" sz="1600" b="1" dirty="0" err="1">
                  <a:solidFill>
                    <a:prstClr val="black"/>
                  </a:solidFill>
                  <a:latin typeface="Calibri"/>
                  <a:cs typeface="Mangal" panose="00000400000000000000" pitchFamily="2"/>
                </a:rPr>
                <a:t>Tilhan</a:t>
              </a:r>
              <a:endParaRPr lang="en-IN" sz="1600" b="1" dirty="0">
                <a:solidFill>
                  <a:prstClr val="black"/>
                </a:solidFill>
                <a:latin typeface="Calibri"/>
              </a:endParaRPr>
            </a:p>
          </p:txBody>
        </p:sp>
        <p:sp>
          <p:nvSpPr>
            <p:cNvPr id="21" name="Freeform: Shape 20">
              <a:extLst>
                <a:ext uri="{FF2B5EF4-FFF2-40B4-BE49-F238E27FC236}">
                  <a16:creationId xmlns:a16="http://schemas.microsoft.com/office/drawing/2014/main" id="{14248CB5-D432-4B5D-8B83-FBEBC634AB00}"/>
                </a:ext>
              </a:extLst>
            </p:cNvPr>
            <p:cNvSpPr/>
            <p:nvPr/>
          </p:nvSpPr>
          <p:spPr>
            <a:xfrm>
              <a:off x="2455226" y="1323525"/>
              <a:ext cx="1416566" cy="1264022"/>
            </a:xfrm>
            <a:custGeom>
              <a:avLst/>
              <a:gdLst>
                <a:gd name="connsiteX0" fmla="*/ 0 w 1221259"/>
                <a:gd name="connsiteY0" fmla="*/ 553455 h 1106909"/>
                <a:gd name="connsiteX1" fmla="*/ 610630 w 1221259"/>
                <a:gd name="connsiteY1" fmla="*/ 0 h 1106909"/>
                <a:gd name="connsiteX2" fmla="*/ 1221260 w 1221259"/>
                <a:gd name="connsiteY2" fmla="*/ 553455 h 1106909"/>
                <a:gd name="connsiteX3" fmla="*/ 610630 w 1221259"/>
                <a:gd name="connsiteY3" fmla="*/ 1106910 h 1106909"/>
                <a:gd name="connsiteX4" fmla="*/ 0 w 1221259"/>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59" h="1106909">
                  <a:moveTo>
                    <a:pt x="0" y="553455"/>
                  </a:moveTo>
                  <a:cubicBezTo>
                    <a:pt x="0" y="247790"/>
                    <a:pt x="273388" y="0"/>
                    <a:pt x="610630" y="0"/>
                  </a:cubicBezTo>
                  <a:cubicBezTo>
                    <a:pt x="947872" y="0"/>
                    <a:pt x="1221260" y="247790"/>
                    <a:pt x="1221260" y="553455"/>
                  </a:cubicBezTo>
                  <a:cubicBezTo>
                    <a:pt x="1221260" y="859120"/>
                    <a:pt x="947872" y="1106910"/>
                    <a:pt x="610630" y="1106910"/>
                  </a:cubicBezTo>
                  <a:cubicBezTo>
                    <a:pt x="273388" y="1106910"/>
                    <a:pt x="0" y="859120"/>
                    <a:pt x="0" y="553455"/>
                  </a:cubicBezTo>
                  <a:close/>
                </a:path>
              </a:pathLst>
            </a:custGeom>
            <a:solidFill>
              <a:srgbClr val="D5EDA2">
                <a:alpha val="50196"/>
              </a:srgbClr>
            </a:solidFill>
            <a:ln>
              <a:solidFill>
                <a:srgbClr val="000000">
                  <a:alpha val="40000"/>
                </a:srgbClr>
              </a:solidFill>
            </a:ln>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lIns="196629" tIns="179883" rIns="196629" bIns="179883"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eaLnBrk="0" fontAlgn="base" hangingPunct="0">
                <a:spcBef>
                  <a:spcPct val="0"/>
                </a:spcBef>
                <a:spcAft>
                  <a:spcPct val="0"/>
                </a:spcAft>
                <a:defRPr/>
              </a:pPr>
              <a:r>
                <a:rPr lang="en-IN" altLang="en-US" sz="1600" b="1" dirty="0">
                  <a:solidFill>
                    <a:prstClr val="black"/>
                  </a:solidFill>
                  <a:latin typeface="Calibri" panose="020F0502020204030204" pitchFamily="34" charset="0"/>
                  <a:cs typeface="Mangal" panose="00000400000000000000" pitchFamily="2"/>
                </a:rPr>
                <a:t>Agriculture/Chemical </a:t>
              </a:r>
              <a:endParaRPr lang="hi-IN" altLang="en-US" sz="1600" b="1">
                <a:solidFill>
                  <a:prstClr val="black"/>
                </a:solidFill>
                <a:latin typeface="Calibri" panose="020F0502020204030204" pitchFamily="34" charset="0"/>
                <a:cs typeface="Mangal" panose="00000400000000000000" pitchFamily="2"/>
              </a:endParaRPr>
            </a:p>
            <a:p>
              <a:pPr algn="ctr" defTabSz="914377" eaLnBrk="0" fontAlgn="base" hangingPunct="0">
                <a:spcBef>
                  <a:spcPct val="0"/>
                </a:spcBef>
                <a:spcAft>
                  <a:spcPct val="0"/>
                </a:spcAft>
                <a:defRPr/>
              </a:pPr>
              <a:r>
                <a:rPr lang="en-IN" altLang="en-US" sz="1600" b="1">
                  <a:solidFill>
                    <a:prstClr val="black"/>
                  </a:solidFill>
                  <a:latin typeface="Calibri" panose="020F0502020204030204" pitchFamily="34" charset="0"/>
                  <a:cs typeface="Mangal" panose="00000400000000000000" pitchFamily="2"/>
                </a:rPr>
                <a:t>Fertiliser </a:t>
              </a:r>
              <a:r>
                <a:rPr lang="hi-IN" altLang="en-US" sz="1600" b="1" dirty="0">
                  <a:solidFill>
                    <a:prstClr val="black"/>
                  </a:solidFill>
                  <a:latin typeface="Calibri" panose="020F0502020204030204" pitchFamily="34" charset="0"/>
                  <a:cs typeface="Mangal" panose="00000400000000000000" pitchFamily="2"/>
                </a:rPr>
                <a:t>/ </a:t>
              </a:r>
              <a:r>
                <a:rPr lang="en-IN" altLang="en-US" sz="1600" b="1" dirty="0">
                  <a:solidFill>
                    <a:prstClr val="black"/>
                  </a:solidFill>
                  <a:latin typeface="Calibri" panose="020F0502020204030204" pitchFamily="34" charset="0"/>
                  <a:cs typeface="Mangal" panose="00000400000000000000" pitchFamily="2"/>
                </a:rPr>
                <a:t>Finance Service / Cooperation/ Civil Supplies</a:t>
              </a:r>
            </a:p>
            <a:p>
              <a:pPr algn="ctr" defTabSz="914377" eaLnBrk="0" fontAlgn="base" hangingPunct="0">
                <a:spcBef>
                  <a:spcPct val="0"/>
                </a:spcBef>
                <a:spcAft>
                  <a:spcPct val="0"/>
                </a:spcAft>
                <a:defRPr/>
              </a:pPr>
              <a:r>
                <a:rPr lang="en-IN" altLang="en-US" sz="1600" b="1" dirty="0">
                  <a:solidFill>
                    <a:prstClr val="black"/>
                  </a:solidFill>
                  <a:latin typeface="Calibri" panose="020F0502020204030204" pitchFamily="34" charset="0"/>
                  <a:cs typeface="Mangal" panose="00000400000000000000" pitchFamily="2"/>
                </a:rPr>
                <a:t>Ministries </a:t>
              </a:r>
              <a:r>
                <a:rPr lang="hi-IN" altLang="en-US" sz="1600" b="1" dirty="0">
                  <a:solidFill>
                    <a:prstClr val="black"/>
                  </a:solidFill>
                  <a:latin typeface="Calibri" panose="020F0502020204030204" pitchFamily="34" charset="0"/>
                  <a:cs typeface="Mangal" panose="00000400000000000000" pitchFamily="2"/>
                </a:rPr>
                <a:t>(</a:t>
              </a:r>
              <a:r>
                <a:rPr lang="hi-IN" altLang="en-US" sz="1600" b="1" dirty="0" err="1">
                  <a:solidFill>
                    <a:prstClr val="black"/>
                  </a:solidFill>
                  <a:latin typeface="Calibri" panose="020F0502020204030204" pitchFamily="34" charset="0"/>
                  <a:cs typeface="Mangal" panose="00000400000000000000" pitchFamily="2"/>
                </a:rPr>
                <a:t>GoI</a:t>
              </a:r>
              <a:r>
                <a:rPr lang="hi-IN" altLang="en-US" sz="1600" b="1" dirty="0">
                  <a:solidFill>
                    <a:prstClr val="black"/>
                  </a:solidFill>
                  <a:latin typeface="Calibri" panose="020F0502020204030204" pitchFamily="34" charset="0"/>
                  <a:cs typeface="Mangal" panose="00000400000000000000" pitchFamily="2"/>
                </a:rPr>
                <a:t>)</a:t>
              </a:r>
              <a:endParaRPr lang="en-IN" altLang="en-US" sz="1600" b="1" dirty="0">
                <a:solidFill>
                  <a:prstClr val="black"/>
                </a:solidFill>
                <a:latin typeface="Calibri" panose="020F0502020204030204" pitchFamily="34" charset="0"/>
              </a:endParaRPr>
            </a:p>
          </p:txBody>
        </p:sp>
        <p:sp>
          <p:nvSpPr>
            <p:cNvPr id="9" name="Freeform: Shape 8">
              <a:extLst>
                <a:ext uri="{FF2B5EF4-FFF2-40B4-BE49-F238E27FC236}">
                  <a16:creationId xmlns:a16="http://schemas.microsoft.com/office/drawing/2014/main" id="{F577BB67-857F-410D-8E93-BD2E56B676F6}"/>
                </a:ext>
              </a:extLst>
            </p:cNvPr>
            <p:cNvSpPr/>
            <p:nvPr/>
          </p:nvSpPr>
          <p:spPr>
            <a:xfrm>
              <a:off x="5066542" y="5480899"/>
              <a:ext cx="854299" cy="1106909"/>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2A499">
                <a:alpha val="50196"/>
              </a:srgbClr>
            </a:solidFill>
            <a:ln>
              <a:solidFill>
                <a:srgbClr val="000000">
                  <a:alpha val="40000"/>
                </a:srgbClr>
              </a:solidFill>
            </a:ln>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S</a:t>
              </a:r>
              <a:r>
                <a:rPr lang="en-IN" sz="1600" b="1" dirty="0" err="1">
                  <a:solidFill>
                    <a:prstClr val="black"/>
                  </a:solidFill>
                  <a:latin typeface="Calibri"/>
                  <a:cs typeface="Mangal" panose="00000400000000000000" pitchFamily="2"/>
                </a:rPr>
                <a:t>ikkim</a:t>
              </a:r>
              <a:r>
                <a:rPr lang="en-IN" sz="1600" b="1" dirty="0">
                  <a:solidFill>
                    <a:prstClr val="black"/>
                  </a:solidFill>
                  <a:latin typeface="Calibri"/>
                  <a:cs typeface="Mangal" panose="00000400000000000000" pitchFamily="2"/>
                </a:rPr>
                <a:t> Federation</a:t>
              </a:r>
              <a:r>
                <a:rPr lang="hi-IN" sz="1600" b="1" dirty="0">
                  <a:solidFill>
                    <a:prstClr val="black"/>
                  </a:solidFill>
                  <a:latin typeface="Calibri"/>
                  <a:cs typeface="Mangal" panose="00000400000000000000" pitchFamily="2"/>
                </a:rPr>
                <a:t> (</a:t>
              </a:r>
              <a:r>
                <a:rPr lang="hi-IN" sz="1600" b="1" dirty="0" err="1">
                  <a:solidFill>
                    <a:prstClr val="black"/>
                  </a:solidFill>
                  <a:latin typeface="Calibri"/>
                  <a:cs typeface="Mangal" panose="00000400000000000000" pitchFamily="2"/>
                </a:rPr>
                <a:t>MoU</a:t>
              </a:r>
              <a:r>
                <a:rPr lang="hi-IN" sz="1600" b="1" dirty="0">
                  <a:solidFill>
                    <a:prstClr val="black"/>
                  </a:solidFill>
                  <a:latin typeface="Calibri"/>
                  <a:cs typeface="Mangal" panose="00000400000000000000" pitchFamily="2"/>
                </a:rPr>
                <a:t>)</a:t>
              </a:r>
            </a:p>
            <a:p>
              <a:pPr algn="ctr" defTabSz="622284" eaLnBrk="0" fontAlgn="base" hangingPunct="0">
                <a:lnSpc>
                  <a:spcPct val="90000"/>
                </a:lnSpc>
                <a:spcBef>
                  <a:spcPct val="0"/>
                </a:spcBef>
                <a:spcAft>
                  <a:spcPct val="35000"/>
                </a:spcAft>
                <a:defRPr/>
              </a:pPr>
              <a:r>
                <a:rPr lang="hi-IN" sz="1600" b="1" dirty="0">
                  <a:solidFill>
                    <a:prstClr val="black"/>
                  </a:solidFill>
                  <a:latin typeface="Calibri"/>
                  <a:cs typeface="Mangal" panose="00000400000000000000" pitchFamily="2"/>
                </a:rPr>
                <a:t>(</a:t>
              </a:r>
              <a:r>
                <a:rPr lang="hi-IN" b="1" dirty="0">
                  <a:solidFill>
                    <a:prstClr val="black"/>
                  </a:solidFill>
                  <a:latin typeface="Arial" panose="020B0604020202020204" pitchFamily="34" charset="0"/>
                  <a:cs typeface="Mangal" panose="00000400000000000000" pitchFamily="2"/>
                </a:rPr>
                <a:t>5</a:t>
              </a:r>
              <a:r>
                <a:rPr lang="hi-IN" sz="1600" b="1" dirty="0">
                  <a:solidFill>
                    <a:prstClr val="black"/>
                  </a:solidFill>
                  <a:latin typeface="Calibri"/>
                  <a:cs typeface="Mangal" panose="00000400000000000000" pitchFamily="2"/>
                </a:rPr>
                <a:t>Cr </a:t>
              </a:r>
              <a:r>
                <a:rPr lang="en-IN" b="1" dirty="0">
                  <a:solidFill>
                    <a:prstClr val="black"/>
                  </a:solidFill>
                  <a:latin typeface="Calibri"/>
                  <a:cs typeface="Mangal" panose="00000400000000000000" pitchFamily="2"/>
                </a:rPr>
                <a:t>Business</a:t>
              </a:r>
              <a:r>
                <a:rPr lang="hi-IN" sz="1600" b="1" dirty="0">
                  <a:solidFill>
                    <a:prstClr val="black"/>
                  </a:solidFill>
                  <a:latin typeface="Calibri"/>
                  <a:cs typeface="Mangal" panose="00000400000000000000" pitchFamily="2"/>
                </a:rPr>
                <a:t>)</a:t>
              </a:r>
            </a:p>
          </p:txBody>
        </p:sp>
        <p:sp>
          <p:nvSpPr>
            <p:cNvPr id="16" name="Freeform: Shape 15">
              <a:extLst>
                <a:ext uri="{FF2B5EF4-FFF2-40B4-BE49-F238E27FC236}">
                  <a16:creationId xmlns:a16="http://schemas.microsoft.com/office/drawing/2014/main" id="{EB420E5F-FF81-4026-99B7-60B4A0BFA8E7}"/>
                </a:ext>
              </a:extLst>
            </p:cNvPr>
            <p:cNvSpPr/>
            <p:nvPr/>
          </p:nvSpPr>
          <p:spPr>
            <a:xfrm>
              <a:off x="2326193" y="4647449"/>
              <a:ext cx="988522" cy="1106909"/>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F9966">
                <a:alpha val="89804"/>
              </a:srgbClr>
            </a:solidFill>
            <a:ln>
              <a:noFill/>
            </a:ln>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Cane/Horticulture </a:t>
              </a:r>
              <a:endParaRPr lang="en-IN" sz="1600" b="1" dirty="0">
                <a:solidFill>
                  <a:prstClr val="black"/>
                </a:solidFill>
                <a:latin typeface="Calibri"/>
              </a:endParaRPr>
            </a:p>
          </p:txBody>
        </p:sp>
      </p:grpSp>
      <p:sp>
        <p:nvSpPr>
          <p:cNvPr id="4" name="Rectangle 3">
            <a:extLst>
              <a:ext uri="{FF2B5EF4-FFF2-40B4-BE49-F238E27FC236}">
                <a16:creationId xmlns:a16="http://schemas.microsoft.com/office/drawing/2014/main" id="{5FE1B86E-5A51-433D-8B74-5E9741D589F1}"/>
              </a:ext>
            </a:extLst>
          </p:cNvPr>
          <p:cNvSpPr/>
          <p:nvPr/>
        </p:nvSpPr>
        <p:spPr>
          <a:xfrm>
            <a:off x="263133" y="38070"/>
            <a:ext cx="11671409" cy="609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base">
              <a:spcBef>
                <a:spcPct val="0"/>
              </a:spcBef>
              <a:spcAft>
                <a:spcPct val="0"/>
              </a:spcAft>
              <a:defRPr/>
            </a:pPr>
            <a:r>
              <a:rPr lang="en-IN" sz="3500" b="1" dirty="0">
                <a:solidFill>
                  <a:schemeClr val="tx1"/>
                </a:solidFill>
                <a:latin typeface="Bookman Old Style" panose="02050604050505020204" pitchFamily="18" charset="0"/>
                <a:cs typeface="Mangal" panose="00000400000000000000" pitchFamily="2"/>
              </a:rPr>
              <a:t>Cooperation</a:t>
            </a:r>
            <a:r>
              <a:rPr lang="hi-IN" sz="3500" b="1" dirty="0">
                <a:solidFill>
                  <a:schemeClr val="tx1"/>
                </a:solidFill>
                <a:latin typeface="Bookman Old Style" panose="02050604050505020204" pitchFamily="18" charset="0"/>
                <a:cs typeface="Mangal" panose="00000400000000000000" pitchFamily="2"/>
              </a:rPr>
              <a:t> </a:t>
            </a:r>
            <a:r>
              <a:rPr lang="en-IN" sz="3500" b="1" dirty="0">
                <a:solidFill>
                  <a:schemeClr val="tx1"/>
                </a:solidFill>
                <a:latin typeface="Bookman Old Style" panose="02050604050505020204" pitchFamily="18" charset="0"/>
                <a:cs typeface="Mangal" panose="00000400000000000000" pitchFamily="2"/>
              </a:rPr>
              <a:t>through Coordination</a:t>
            </a:r>
            <a:endParaRPr lang="en-IN" sz="3500" b="1" dirty="0">
              <a:solidFill>
                <a:schemeClr val="tx1"/>
              </a:solidFill>
              <a:latin typeface="Bookman Old Style" panose="02050604050505020204" pitchFamily="18" charset="0"/>
            </a:endParaRPr>
          </a:p>
        </p:txBody>
      </p:sp>
      <p:sp>
        <p:nvSpPr>
          <p:cNvPr id="3" name="Rectangle: Rounded Corners 2">
            <a:extLst>
              <a:ext uri="{FF2B5EF4-FFF2-40B4-BE49-F238E27FC236}">
                <a16:creationId xmlns:a16="http://schemas.microsoft.com/office/drawing/2014/main" id="{D5B4972F-1D95-486C-94D7-13E029FFC7A0}"/>
              </a:ext>
            </a:extLst>
          </p:cNvPr>
          <p:cNvSpPr/>
          <p:nvPr/>
        </p:nvSpPr>
        <p:spPr>
          <a:xfrm>
            <a:off x="4142342" y="2667879"/>
            <a:ext cx="5160606" cy="2090006"/>
          </a:xfrm>
          <a:prstGeom prst="roundRect">
            <a:avLst/>
          </a:prstGeom>
          <a:solidFill>
            <a:srgbClr val="EEECE1">
              <a:alpha val="69804"/>
            </a:srgbClr>
          </a:solidFill>
        </p:spPr>
        <p:style>
          <a:lnRef idx="0">
            <a:schemeClr val="accent6"/>
          </a:lnRef>
          <a:fillRef idx="3">
            <a:schemeClr val="accent6"/>
          </a:fillRef>
          <a:effectRef idx="3">
            <a:schemeClr val="accent6"/>
          </a:effectRef>
          <a:fontRef idx="minor">
            <a:schemeClr val="lt1"/>
          </a:fontRef>
        </p:style>
        <p:txBody>
          <a:bodyPr anchor="ctr"/>
          <a:lstStyle/>
          <a:p>
            <a:pPr algn="ctr" defTabSz="914377" eaLnBrk="0" fontAlgn="base" hangingPunct="0">
              <a:spcBef>
                <a:spcPct val="0"/>
              </a:spcBef>
              <a:spcAft>
                <a:spcPct val="0"/>
              </a:spcAft>
              <a:defRPr/>
            </a:pPr>
            <a:r>
              <a:rPr lang="en-IN" sz="2400" b="1" dirty="0">
                <a:solidFill>
                  <a:srgbClr val="1F497D">
                    <a:lumMod val="75000"/>
                  </a:srgbClr>
                </a:solidFill>
                <a:latin typeface="Calibri"/>
                <a:cs typeface="Mangal" panose="00000400000000000000" pitchFamily="2"/>
              </a:rPr>
              <a:t>Business worth Rs. 7</a:t>
            </a:r>
            <a:r>
              <a:rPr lang="en-IN" sz="2400" b="1" dirty="0">
                <a:solidFill>
                  <a:srgbClr val="1F497D">
                    <a:lumMod val="75000"/>
                  </a:srgbClr>
                </a:solidFill>
                <a:latin typeface="Calibri"/>
              </a:rPr>
              <a:t>5000</a:t>
            </a:r>
            <a:r>
              <a:rPr lang="en-IN" sz="2400" b="1" dirty="0">
                <a:solidFill>
                  <a:srgbClr val="1F497D">
                    <a:lumMod val="75000"/>
                  </a:srgbClr>
                </a:solidFill>
                <a:latin typeface="Calibri"/>
                <a:cs typeface="Mangal" panose="00000400000000000000" pitchFamily="2"/>
              </a:rPr>
              <a:t> </a:t>
            </a:r>
            <a:r>
              <a:rPr lang="hi-IN" sz="2400" b="1" dirty="0" err="1">
                <a:solidFill>
                  <a:srgbClr val="1F497D">
                    <a:lumMod val="75000"/>
                  </a:srgbClr>
                </a:solidFill>
                <a:latin typeface="Calibri"/>
                <a:cs typeface="Mangal" panose="00000400000000000000" pitchFamily="2"/>
              </a:rPr>
              <a:t>Cr</a:t>
            </a:r>
            <a:r>
              <a:rPr lang="en-IN" sz="2400" b="1" dirty="0">
                <a:solidFill>
                  <a:srgbClr val="1F497D">
                    <a:lumMod val="75000"/>
                  </a:srgbClr>
                </a:solidFill>
                <a:latin typeface="Calibri"/>
                <a:cs typeface="Mangal" panose="00000400000000000000" pitchFamily="2"/>
              </a:rPr>
              <a:t> with  Budgetary Support of Rs 500 Cr</a:t>
            </a:r>
          </a:p>
          <a:p>
            <a:pPr algn="ctr" defTabSz="914377" eaLnBrk="0" fontAlgn="base" hangingPunct="0">
              <a:spcBef>
                <a:spcPct val="0"/>
              </a:spcBef>
              <a:spcAft>
                <a:spcPct val="0"/>
              </a:spcAft>
              <a:defRPr/>
            </a:pPr>
            <a:r>
              <a:rPr lang="en-IN" sz="2400" b="1" dirty="0">
                <a:solidFill>
                  <a:srgbClr val="1F497D">
                    <a:lumMod val="75000"/>
                  </a:srgbClr>
                </a:solidFill>
                <a:latin typeface="Calibri"/>
                <a:cs typeface="Mangal" panose="00000400000000000000" pitchFamily="2"/>
              </a:rPr>
              <a:t>Target of increasing business to </a:t>
            </a:r>
          </a:p>
          <a:p>
            <a:pPr algn="ctr" defTabSz="914377" eaLnBrk="0" fontAlgn="base" hangingPunct="0">
              <a:spcBef>
                <a:spcPct val="0"/>
              </a:spcBef>
              <a:spcAft>
                <a:spcPct val="0"/>
              </a:spcAft>
              <a:defRPr/>
            </a:pPr>
            <a:r>
              <a:rPr lang="en-IN" sz="2400" b="1" dirty="0">
                <a:solidFill>
                  <a:srgbClr val="1F497D">
                    <a:lumMod val="75000"/>
                  </a:srgbClr>
                </a:solidFill>
                <a:latin typeface="Calibri"/>
                <a:cs typeface="Mangal" panose="00000400000000000000" pitchFamily="2"/>
              </a:rPr>
              <a:t>Rs 1 lakh Cr</a:t>
            </a:r>
            <a:endParaRPr lang="en-IN" sz="2400" b="1" dirty="0">
              <a:solidFill>
                <a:srgbClr val="1F497D">
                  <a:lumMod val="75000"/>
                </a:srgbClr>
              </a:solidFill>
              <a:latin typeface="Calibri"/>
            </a:endParaRPr>
          </a:p>
        </p:txBody>
      </p:sp>
      <p:sp>
        <p:nvSpPr>
          <p:cNvPr id="26" name="Freeform: Shape 25">
            <a:extLst>
              <a:ext uri="{FF2B5EF4-FFF2-40B4-BE49-F238E27FC236}">
                <a16:creationId xmlns:a16="http://schemas.microsoft.com/office/drawing/2014/main" id="{09432FA3-4359-40E6-9BD1-E631D228F735}"/>
              </a:ext>
            </a:extLst>
          </p:cNvPr>
          <p:cNvSpPr/>
          <p:nvPr/>
        </p:nvSpPr>
        <p:spPr bwMode="auto">
          <a:xfrm>
            <a:off x="2386371" y="5114385"/>
            <a:ext cx="1512519" cy="110695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hi-IN" sz="1400" b="1" dirty="0">
                <a:solidFill>
                  <a:prstClr val="black"/>
                </a:solidFill>
                <a:latin typeface="Calibri"/>
                <a:cs typeface="Mangal" panose="00000400000000000000" pitchFamily="2"/>
              </a:rPr>
              <a:t>BIRD/ IGCM</a:t>
            </a:r>
          </a:p>
          <a:p>
            <a:pPr algn="ctr" defTabSz="622284" eaLnBrk="0" fontAlgn="base" hangingPunct="0">
              <a:lnSpc>
                <a:spcPct val="90000"/>
              </a:lnSpc>
              <a:spcBef>
                <a:spcPct val="0"/>
              </a:spcBef>
              <a:spcAft>
                <a:spcPct val="35000"/>
              </a:spcAft>
              <a:defRPr/>
            </a:pPr>
            <a:r>
              <a:rPr lang="en-IN" sz="1400" b="1" dirty="0">
                <a:solidFill>
                  <a:prstClr val="black"/>
                </a:solidFill>
                <a:latin typeface="Arial" panose="020B0604020202020204" pitchFamily="34" charset="0"/>
                <a:cs typeface="Aparajita" panose="020B0604020202020204" pitchFamily="2"/>
              </a:rPr>
              <a:t>Training</a:t>
            </a:r>
            <a:endParaRPr lang="en-IN" sz="1400" b="1" dirty="0">
              <a:solidFill>
                <a:prstClr val="black"/>
              </a:solidFill>
              <a:latin typeface="Calibri"/>
            </a:endParaRPr>
          </a:p>
        </p:txBody>
      </p:sp>
      <p:sp>
        <p:nvSpPr>
          <p:cNvPr id="29" name="Freeform: Shape 28">
            <a:extLst>
              <a:ext uri="{FF2B5EF4-FFF2-40B4-BE49-F238E27FC236}">
                <a16:creationId xmlns:a16="http://schemas.microsoft.com/office/drawing/2014/main" id="{CA91B950-1523-44DE-9AF6-CEAA105FF724}"/>
              </a:ext>
            </a:extLst>
          </p:cNvPr>
          <p:cNvSpPr/>
          <p:nvPr/>
        </p:nvSpPr>
        <p:spPr bwMode="auto">
          <a:xfrm>
            <a:off x="3774424" y="867374"/>
            <a:ext cx="1512519" cy="110695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F8D2CC">
              <a:alpha val="50196"/>
            </a:srgbClr>
          </a:solidFill>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State/</a:t>
            </a:r>
            <a:r>
              <a:rPr lang="hi-IN" sz="1600" b="1" dirty="0">
                <a:solidFill>
                  <a:prstClr val="black"/>
                </a:solidFill>
                <a:latin typeface="Calibri"/>
                <a:cs typeface="Mangal" panose="00000400000000000000" pitchFamily="2"/>
              </a:rPr>
              <a:t>UT</a:t>
            </a:r>
            <a:r>
              <a:rPr lang="en-IN" sz="1600" b="1" dirty="0">
                <a:solidFill>
                  <a:prstClr val="black"/>
                </a:solidFill>
                <a:latin typeface="Calibri"/>
                <a:cs typeface="Mangal" panose="00000400000000000000" pitchFamily="2"/>
              </a:rPr>
              <a:t> governments</a:t>
            </a:r>
            <a:r>
              <a:rPr lang="hi-IN" sz="1600" b="1" dirty="0">
                <a:solidFill>
                  <a:prstClr val="black"/>
                </a:solidFill>
                <a:latin typeface="Calibri"/>
                <a:cs typeface="Mangal" panose="00000400000000000000" pitchFamily="2"/>
              </a:rPr>
              <a:t> </a:t>
            </a:r>
            <a:endParaRPr lang="en-IN" sz="1600" b="1" dirty="0">
              <a:solidFill>
                <a:prstClr val="black"/>
              </a:solidFill>
              <a:latin typeface="Calibri"/>
            </a:endParaRPr>
          </a:p>
        </p:txBody>
      </p:sp>
      <p:sp>
        <p:nvSpPr>
          <p:cNvPr id="23" name="Freeform: Shape 22">
            <a:extLst>
              <a:ext uri="{FF2B5EF4-FFF2-40B4-BE49-F238E27FC236}">
                <a16:creationId xmlns:a16="http://schemas.microsoft.com/office/drawing/2014/main" id="{7A1E35F0-A8E2-469C-9564-CFDFA6BC67EF}"/>
              </a:ext>
            </a:extLst>
          </p:cNvPr>
          <p:cNvSpPr/>
          <p:nvPr/>
        </p:nvSpPr>
        <p:spPr bwMode="auto">
          <a:xfrm>
            <a:off x="5221074" y="872559"/>
            <a:ext cx="1476637" cy="906590"/>
          </a:xfrm>
          <a:custGeom>
            <a:avLst/>
            <a:gdLst>
              <a:gd name="connsiteX0" fmla="*/ 0 w 1221283"/>
              <a:gd name="connsiteY0" fmla="*/ 553455 h 1106909"/>
              <a:gd name="connsiteX1" fmla="*/ 610642 w 1221283"/>
              <a:gd name="connsiteY1" fmla="*/ 0 h 1106909"/>
              <a:gd name="connsiteX2" fmla="*/ 1221284 w 1221283"/>
              <a:gd name="connsiteY2" fmla="*/ 553455 h 1106909"/>
              <a:gd name="connsiteX3" fmla="*/ 610642 w 1221283"/>
              <a:gd name="connsiteY3" fmla="*/ 1106910 h 1106909"/>
              <a:gd name="connsiteX4" fmla="*/ 0 w 1221283"/>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283" h="1106909">
                <a:moveTo>
                  <a:pt x="0" y="553455"/>
                </a:moveTo>
                <a:cubicBezTo>
                  <a:pt x="0" y="247790"/>
                  <a:pt x="273394" y="0"/>
                  <a:pt x="610642" y="0"/>
                </a:cubicBezTo>
                <a:cubicBezTo>
                  <a:pt x="947890" y="0"/>
                  <a:pt x="1221284" y="247790"/>
                  <a:pt x="1221284" y="553455"/>
                </a:cubicBezTo>
                <a:cubicBezTo>
                  <a:pt x="1221284" y="859120"/>
                  <a:pt x="947890" y="1106910"/>
                  <a:pt x="610642" y="1106910"/>
                </a:cubicBezTo>
                <a:cubicBezTo>
                  <a:pt x="273394" y="1106910"/>
                  <a:pt x="0" y="859120"/>
                  <a:pt x="0" y="553455"/>
                </a:cubicBezTo>
                <a:close/>
              </a:path>
            </a:pathLst>
          </a:custGeom>
          <a:solidFill>
            <a:srgbClr val="EEECE1">
              <a:alpha val="40000"/>
            </a:srgbClr>
          </a:solidFill>
          <a:ln>
            <a:solidFill>
              <a:srgbClr val="000000">
                <a:alpha val="40000"/>
              </a:srgbClr>
            </a:solidFill>
          </a:ln>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lIns="196633" tIns="179883" rIns="196633" bIns="179883" spcCol="1270" anchor="ctr"/>
          <a:lstStyle/>
          <a:p>
            <a:pPr algn="ctr" defTabSz="622284" eaLnBrk="0" fontAlgn="base" hangingPunct="0">
              <a:lnSpc>
                <a:spcPct val="90000"/>
              </a:lnSpc>
              <a:spcBef>
                <a:spcPct val="0"/>
              </a:spcBef>
              <a:spcAft>
                <a:spcPct val="35000"/>
              </a:spcAft>
              <a:defRPr/>
            </a:pPr>
            <a:r>
              <a:rPr lang="hi-IN" sz="1400" b="1" dirty="0">
                <a:solidFill>
                  <a:prstClr val="black"/>
                </a:solidFill>
                <a:latin typeface="Calibri"/>
                <a:cs typeface="Mangal" panose="00000400000000000000" pitchFamily="2"/>
              </a:rPr>
              <a:t>R.B.I (</a:t>
            </a:r>
            <a:r>
              <a:rPr lang="en-IN" sz="1400" b="1" dirty="0">
                <a:solidFill>
                  <a:prstClr val="black"/>
                </a:solidFill>
                <a:latin typeface="Calibri"/>
                <a:cs typeface="Mangal" panose="00000400000000000000" pitchFamily="2"/>
              </a:rPr>
              <a:t>Licence/</a:t>
            </a:r>
          </a:p>
          <a:p>
            <a:pPr algn="ctr" defTabSz="622284" eaLnBrk="0" fontAlgn="base" hangingPunct="0">
              <a:lnSpc>
                <a:spcPct val="90000"/>
              </a:lnSpc>
              <a:spcBef>
                <a:spcPct val="0"/>
              </a:spcBef>
              <a:spcAft>
                <a:spcPct val="35000"/>
              </a:spcAft>
              <a:defRPr/>
            </a:pPr>
            <a:r>
              <a:rPr lang="en-IN" sz="1400" b="1" dirty="0">
                <a:solidFill>
                  <a:prstClr val="black"/>
                </a:solidFill>
                <a:latin typeface="Calibri"/>
                <a:cs typeface="Mangal" panose="00000400000000000000" pitchFamily="2"/>
              </a:rPr>
              <a:t>Regulation</a:t>
            </a:r>
            <a:r>
              <a:rPr lang="hi-IN" sz="1400" b="1" dirty="0">
                <a:solidFill>
                  <a:prstClr val="black"/>
                </a:solidFill>
                <a:latin typeface="Calibri"/>
                <a:cs typeface="Mangal" panose="00000400000000000000" pitchFamily="2"/>
              </a:rPr>
              <a:t>)</a:t>
            </a:r>
            <a:endParaRPr lang="en-IN" sz="1400" b="1" dirty="0">
              <a:solidFill>
                <a:prstClr val="black"/>
              </a:solidFill>
              <a:latin typeface="Calibri"/>
            </a:endParaRPr>
          </a:p>
        </p:txBody>
      </p:sp>
      <p:sp>
        <p:nvSpPr>
          <p:cNvPr id="5" name="Freeform: Shape 4">
            <a:extLst>
              <a:ext uri="{FF2B5EF4-FFF2-40B4-BE49-F238E27FC236}">
                <a16:creationId xmlns:a16="http://schemas.microsoft.com/office/drawing/2014/main" id="{DBE3217D-A399-4FEF-B6AC-77A900398367}"/>
              </a:ext>
            </a:extLst>
          </p:cNvPr>
          <p:cNvSpPr/>
          <p:nvPr/>
        </p:nvSpPr>
        <p:spPr bwMode="auto">
          <a:xfrm>
            <a:off x="9191270" y="4671993"/>
            <a:ext cx="1809933" cy="102052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endParaRPr lang="hi-IN" sz="1600" b="1" dirty="0">
              <a:solidFill>
                <a:prstClr val="black"/>
              </a:solidFill>
              <a:latin typeface="Calibri"/>
              <a:cs typeface="Mangal" panose="00000400000000000000" pitchFamily="2"/>
            </a:endParaRPr>
          </a:p>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Nagaland Cooperative Federation </a:t>
            </a:r>
            <a:endParaRPr lang="hi-IN" sz="1600" b="1" dirty="0">
              <a:solidFill>
                <a:prstClr val="black"/>
              </a:solidFill>
              <a:latin typeface="Calibri"/>
              <a:cs typeface="Mangal" panose="00000400000000000000" pitchFamily="2"/>
            </a:endParaRPr>
          </a:p>
          <a:p>
            <a:pPr algn="ctr" defTabSz="622284" eaLnBrk="0" fontAlgn="base" hangingPunct="0">
              <a:lnSpc>
                <a:spcPct val="90000"/>
              </a:lnSpc>
              <a:spcBef>
                <a:spcPct val="0"/>
              </a:spcBef>
              <a:spcAft>
                <a:spcPct val="35000"/>
              </a:spcAft>
              <a:defRPr/>
            </a:pPr>
            <a:endParaRPr lang="en-IN" sz="1600" b="1" dirty="0">
              <a:solidFill>
                <a:prstClr val="black"/>
              </a:solidFill>
              <a:latin typeface="Calibri"/>
            </a:endParaRPr>
          </a:p>
        </p:txBody>
      </p:sp>
      <p:sp>
        <p:nvSpPr>
          <p:cNvPr id="7" name="Freeform: Shape 6">
            <a:extLst>
              <a:ext uri="{FF2B5EF4-FFF2-40B4-BE49-F238E27FC236}">
                <a16:creationId xmlns:a16="http://schemas.microsoft.com/office/drawing/2014/main" id="{44E63CC0-94FF-E5F9-B807-EB470873BC53}"/>
              </a:ext>
            </a:extLst>
          </p:cNvPr>
          <p:cNvSpPr/>
          <p:nvPr/>
        </p:nvSpPr>
        <p:spPr bwMode="auto">
          <a:xfrm>
            <a:off x="8068799" y="5339397"/>
            <a:ext cx="1809933" cy="1020523"/>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ln>
            <a:solidFill>
              <a:srgbClr val="000000">
                <a:alpha val="40000"/>
              </a:srgbClr>
            </a:solidFill>
          </a:ln>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txBody>
          <a:bodyPr lIns="162547" tIns="179883" rIns="162547" bIns="179883" spcCol="1270" anchor="ctr"/>
          <a:lstStyle/>
          <a:p>
            <a:pPr algn="ctr" defTabSz="622284" eaLnBrk="0" fontAlgn="base" hangingPunct="0">
              <a:lnSpc>
                <a:spcPct val="90000"/>
              </a:lnSpc>
              <a:spcBef>
                <a:spcPct val="0"/>
              </a:spcBef>
              <a:spcAft>
                <a:spcPct val="35000"/>
              </a:spcAft>
              <a:defRPr/>
            </a:pPr>
            <a:endParaRPr lang="hi-IN" sz="1600" b="1" dirty="0">
              <a:solidFill>
                <a:prstClr val="black"/>
              </a:solidFill>
              <a:latin typeface="Calibri"/>
              <a:cs typeface="Mangal" panose="00000400000000000000" pitchFamily="2"/>
            </a:endParaRPr>
          </a:p>
          <a:p>
            <a:pPr algn="ctr" defTabSz="622284" eaLnBrk="0" fontAlgn="base" hangingPunct="0">
              <a:lnSpc>
                <a:spcPct val="90000"/>
              </a:lnSpc>
              <a:spcBef>
                <a:spcPct val="0"/>
              </a:spcBef>
              <a:spcAft>
                <a:spcPct val="35000"/>
              </a:spcAft>
              <a:defRPr/>
            </a:pPr>
            <a:r>
              <a:rPr lang="en-IN" sz="1600" b="1" dirty="0">
                <a:solidFill>
                  <a:prstClr val="black"/>
                </a:solidFill>
                <a:latin typeface="Calibri"/>
                <a:cs typeface="Mangal" panose="00000400000000000000" pitchFamily="2"/>
              </a:rPr>
              <a:t>Patanjali Products </a:t>
            </a:r>
            <a:r>
              <a:rPr lang="hi-IN" sz="1600" b="1" dirty="0">
                <a:solidFill>
                  <a:prstClr val="black"/>
                </a:solidFill>
                <a:latin typeface="Calibri"/>
                <a:cs typeface="Mangal" panose="00000400000000000000" pitchFamily="2"/>
              </a:rPr>
              <a:t>(</a:t>
            </a:r>
            <a:r>
              <a:rPr lang="hi-IN" b="1" dirty="0">
                <a:solidFill>
                  <a:prstClr val="black"/>
                </a:solidFill>
                <a:latin typeface="Arial" panose="020B0604020202020204" pitchFamily="34" charset="0"/>
                <a:cs typeface="Mangal" panose="00000400000000000000" pitchFamily="2"/>
              </a:rPr>
              <a:t>5</a:t>
            </a:r>
            <a:r>
              <a:rPr lang="en-IN" b="1" dirty="0">
                <a:solidFill>
                  <a:prstClr val="black"/>
                </a:solidFill>
                <a:latin typeface="Arial" panose="020B0604020202020204" pitchFamily="34" charset="0"/>
                <a:cs typeface="Mangal" panose="00000400000000000000" pitchFamily="2"/>
              </a:rPr>
              <a:t> </a:t>
            </a:r>
            <a:r>
              <a:rPr lang="hi-IN" sz="1600" b="1" dirty="0" err="1">
                <a:solidFill>
                  <a:prstClr val="black"/>
                </a:solidFill>
                <a:latin typeface="Calibri"/>
                <a:cs typeface="Mangal" panose="00000400000000000000" pitchFamily="2"/>
              </a:rPr>
              <a:t>Cr</a:t>
            </a:r>
            <a:r>
              <a:rPr lang="hi-IN" sz="1600" b="1" dirty="0">
                <a:solidFill>
                  <a:prstClr val="black"/>
                </a:solidFill>
                <a:latin typeface="Calibri"/>
                <a:cs typeface="Mangal" panose="00000400000000000000" pitchFamily="2"/>
              </a:rPr>
              <a:t> </a:t>
            </a:r>
            <a:r>
              <a:rPr lang="en-IN" b="1" dirty="0">
                <a:solidFill>
                  <a:prstClr val="black"/>
                </a:solidFill>
                <a:latin typeface="Calibri"/>
                <a:cs typeface="Mangal" panose="00000400000000000000" pitchFamily="2"/>
              </a:rPr>
              <a:t>Business</a:t>
            </a:r>
            <a:r>
              <a:rPr lang="hi-IN" sz="1600" b="1" dirty="0">
                <a:solidFill>
                  <a:prstClr val="black"/>
                </a:solidFill>
                <a:latin typeface="Calibri"/>
                <a:cs typeface="Mangal" panose="00000400000000000000" pitchFamily="2"/>
              </a:rPr>
              <a:t>)</a:t>
            </a:r>
          </a:p>
          <a:p>
            <a:pPr algn="ctr" defTabSz="622284" eaLnBrk="0" fontAlgn="base" hangingPunct="0">
              <a:lnSpc>
                <a:spcPct val="90000"/>
              </a:lnSpc>
              <a:spcBef>
                <a:spcPct val="0"/>
              </a:spcBef>
              <a:spcAft>
                <a:spcPct val="35000"/>
              </a:spcAft>
              <a:defRPr/>
            </a:pPr>
            <a:endParaRPr lang="en-IN" sz="1600" b="1" dirty="0">
              <a:solidFill>
                <a:prstClr val="black"/>
              </a:solidFill>
              <a:latin typeface="Calibri"/>
            </a:endParaRPr>
          </a:p>
        </p:txBody>
      </p:sp>
      <p:sp>
        <p:nvSpPr>
          <p:cNvPr id="2" name="Right Brace 1">
            <a:extLst>
              <a:ext uri="{FF2B5EF4-FFF2-40B4-BE49-F238E27FC236}">
                <a16:creationId xmlns:a16="http://schemas.microsoft.com/office/drawing/2014/main" id="{C2DC650F-D0CF-ACEB-C142-6444B31CDE44}"/>
              </a:ext>
            </a:extLst>
          </p:cNvPr>
          <p:cNvSpPr/>
          <p:nvPr/>
        </p:nvSpPr>
        <p:spPr>
          <a:xfrm>
            <a:off x="2464904" y="2663687"/>
            <a:ext cx="228600" cy="20900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9" name="Right Brace 18">
            <a:extLst>
              <a:ext uri="{FF2B5EF4-FFF2-40B4-BE49-F238E27FC236}">
                <a16:creationId xmlns:a16="http://schemas.microsoft.com/office/drawing/2014/main" id="{A66704B5-EB26-6C8C-ABF6-AA99CDF72C43}"/>
              </a:ext>
            </a:extLst>
          </p:cNvPr>
          <p:cNvSpPr/>
          <p:nvPr/>
        </p:nvSpPr>
        <p:spPr>
          <a:xfrm>
            <a:off x="2475830" y="2693294"/>
            <a:ext cx="1374034" cy="2133993"/>
          </a:xfrm>
          <a:prstGeom prst="rightBrace">
            <a:avLst>
              <a:gd name="adj1" fmla="val 46130"/>
              <a:gd name="adj2" fmla="val 46393"/>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IN"/>
          </a:p>
        </p:txBody>
      </p:sp>
      <p:sp>
        <p:nvSpPr>
          <p:cNvPr id="24" name="Freeform: Shape 23">
            <a:extLst>
              <a:ext uri="{FF2B5EF4-FFF2-40B4-BE49-F238E27FC236}">
                <a16:creationId xmlns:a16="http://schemas.microsoft.com/office/drawing/2014/main" id="{0B6469E1-9E90-CF1B-3AD4-2E8E95CED8F1}"/>
              </a:ext>
            </a:extLst>
          </p:cNvPr>
          <p:cNvSpPr/>
          <p:nvPr/>
        </p:nvSpPr>
        <p:spPr bwMode="auto">
          <a:xfrm>
            <a:off x="2103389" y="3454447"/>
            <a:ext cx="1356804" cy="524974"/>
          </a:xfrm>
          <a:custGeom>
            <a:avLst/>
            <a:gdLst>
              <a:gd name="connsiteX0" fmla="*/ 0 w 1061879"/>
              <a:gd name="connsiteY0" fmla="*/ 553455 h 1106909"/>
              <a:gd name="connsiteX1" fmla="*/ 530940 w 1061879"/>
              <a:gd name="connsiteY1" fmla="*/ 0 h 1106909"/>
              <a:gd name="connsiteX2" fmla="*/ 1061880 w 1061879"/>
              <a:gd name="connsiteY2" fmla="*/ 553455 h 1106909"/>
              <a:gd name="connsiteX3" fmla="*/ 530940 w 1061879"/>
              <a:gd name="connsiteY3" fmla="*/ 1106910 h 1106909"/>
              <a:gd name="connsiteX4" fmla="*/ 0 w 1061879"/>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79" h="1106909">
                <a:moveTo>
                  <a:pt x="0" y="553455"/>
                </a:moveTo>
                <a:cubicBezTo>
                  <a:pt x="0" y="247790"/>
                  <a:pt x="237710" y="0"/>
                  <a:pt x="530940" y="0"/>
                </a:cubicBezTo>
                <a:cubicBezTo>
                  <a:pt x="824170" y="0"/>
                  <a:pt x="1061880" y="247790"/>
                  <a:pt x="1061880" y="553455"/>
                </a:cubicBezTo>
                <a:cubicBezTo>
                  <a:pt x="1061880" y="859120"/>
                  <a:pt x="824170" y="1106910"/>
                  <a:pt x="530940" y="1106910"/>
                </a:cubicBezTo>
                <a:cubicBezTo>
                  <a:pt x="237710" y="1106910"/>
                  <a:pt x="0" y="859120"/>
                  <a:pt x="0" y="553455"/>
                </a:cubicBezTo>
                <a:close/>
              </a:path>
            </a:pathLst>
          </a:custGeom>
          <a:solidFill>
            <a:srgbClr val="FF9966">
              <a:alpha val="89804"/>
            </a:srgbClr>
          </a:solidFill>
          <a:ln>
            <a:noFill/>
          </a:ln>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lIns="173289" tIns="179883" rIns="173289" bIns="179883" spcCol="1270" anchor="ctr"/>
          <a:lstStyle/>
          <a:p>
            <a:pPr algn="ctr" defTabSz="622284" eaLnBrk="0" fontAlgn="base" hangingPunct="0">
              <a:lnSpc>
                <a:spcPct val="90000"/>
              </a:lnSpc>
              <a:spcBef>
                <a:spcPct val="0"/>
              </a:spcBef>
              <a:spcAft>
                <a:spcPct val="35000"/>
              </a:spcAft>
              <a:defRPr/>
            </a:pPr>
            <a:r>
              <a:rPr lang="en-IN" sz="1400" b="1" dirty="0">
                <a:solidFill>
                  <a:prstClr val="black"/>
                </a:solidFill>
                <a:latin typeface="Calibri"/>
              </a:rPr>
              <a:t>Departments of State</a:t>
            </a:r>
          </a:p>
        </p:txBody>
      </p:sp>
      <p:sp>
        <p:nvSpPr>
          <p:cNvPr id="25" name="Freeform: Shape 24">
            <a:extLst>
              <a:ext uri="{FF2B5EF4-FFF2-40B4-BE49-F238E27FC236}">
                <a16:creationId xmlns:a16="http://schemas.microsoft.com/office/drawing/2014/main" id="{860B1585-66C9-C643-65DF-6F92113491DC}"/>
              </a:ext>
            </a:extLst>
          </p:cNvPr>
          <p:cNvSpPr/>
          <p:nvPr/>
        </p:nvSpPr>
        <p:spPr bwMode="auto">
          <a:xfrm>
            <a:off x="5688317" y="5715856"/>
            <a:ext cx="1183360" cy="1034412"/>
          </a:xfrm>
          <a:custGeom>
            <a:avLst/>
            <a:gdLst>
              <a:gd name="connsiteX0" fmla="*/ 0 w 988522"/>
              <a:gd name="connsiteY0" fmla="*/ 553455 h 1106909"/>
              <a:gd name="connsiteX1" fmla="*/ 494261 w 988522"/>
              <a:gd name="connsiteY1" fmla="*/ 0 h 1106909"/>
              <a:gd name="connsiteX2" fmla="*/ 988522 w 988522"/>
              <a:gd name="connsiteY2" fmla="*/ 553455 h 1106909"/>
              <a:gd name="connsiteX3" fmla="*/ 494261 w 988522"/>
              <a:gd name="connsiteY3" fmla="*/ 1106910 h 1106909"/>
              <a:gd name="connsiteX4" fmla="*/ 0 w 988522"/>
              <a:gd name="connsiteY4" fmla="*/ 553455 h 110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22" h="1106909">
                <a:moveTo>
                  <a:pt x="0" y="553455"/>
                </a:moveTo>
                <a:cubicBezTo>
                  <a:pt x="0" y="247790"/>
                  <a:pt x="221288" y="0"/>
                  <a:pt x="494261" y="0"/>
                </a:cubicBezTo>
                <a:cubicBezTo>
                  <a:pt x="767234" y="0"/>
                  <a:pt x="988522" y="247790"/>
                  <a:pt x="988522" y="553455"/>
                </a:cubicBezTo>
                <a:cubicBezTo>
                  <a:pt x="988522" y="859120"/>
                  <a:pt x="767234" y="1106910"/>
                  <a:pt x="494261" y="1106910"/>
                </a:cubicBezTo>
                <a:cubicBezTo>
                  <a:pt x="221288" y="1106910"/>
                  <a:pt x="0" y="859120"/>
                  <a:pt x="0" y="553455"/>
                </a:cubicBezTo>
                <a:close/>
              </a:path>
            </a:pathLst>
          </a:custGeom>
          <a:solidFill>
            <a:srgbClr val="DBF4CA">
              <a:alpha val="50196"/>
            </a:srgbClr>
          </a:solidFill>
          <a:ln>
            <a:solidFill>
              <a:srgbClr val="000000">
                <a:alpha val="40000"/>
              </a:srgbClr>
            </a:solidFill>
          </a:ln>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txBody>
          <a:bodyPr lIns="162547" tIns="179883" rIns="162547" bIns="179883" spcCol="1270" anchor="ctr"/>
          <a:lstStyle/>
          <a:p>
            <a:pPr algn="ctr" defTabSz="622284" eaLnBrk="0" hangingPunct="0">
              <a:lnSpc>
                <a:spcPct val="90000"/>
              </a:lnSpc>
              <a:spcAft>
                <a:spcPct val="35000"/>
              </a:spcAft>
              <a:defRPr/>
            </a:pPr>
            <a:r>
              <a:rPr lang="en-IN" sz="1600" b="1" dirty="0">
                <a:solidFill>
                  <a:prstClr val="black"/>
                </a:solidFill>
                <a:latin typeface="Calibri"/>
              </a:rPr>
              <a:t>NBCFDC/</a:t>
            </a:r>
          </a:p>
          <a:p>
            <a:pPr algn="ctr" defTabSz="622284" eaLnBrk="0" hangingPunct="0">
              <a:lnSpc>
                <a:spcPct val="90000"/>
              </a:lnSpc>
              <a:spcAft>
                <a:spcPct val="35000"/>
              </a:spcAft>
              <a:defRPr/>
            </a:pPr>
            <a:r>
              <a:rPr lang="en-IN" sz="1600" b="1" dirty="0">
                <a:solidFill>
                  <a:prstClr val="black"/>
                </a:solidFill>
                <a:latin typeface="Calibri"/>
              </a:rPr>
              <a:t>NSCFDC</a:t>
            </a:r>
          </a:p>
          <a:p>
            <a:pPr algn="ctr" defTabSz="622284" eaLnBrk="0" hangingPunct="0">
              <a:lnSpc>
                <a:spcPct val="90000"/>
              </a:lnSpc>
              <a:spcAft>
                <a:spcPct val="35000"/>
              </a:spcAft>
              <a:defRPr/>
            </a:pPr>
            <a:r>
              <a:rPr lang="en-IN" sz="1600" b="1" dirty="0">
                <a:solidFill>
                  <a:prstClr val="black"/>
                </a:solidFill>
                <a:latin typeface="Calibri"/>
              </a:rPr>
              <a:t> (500 Cr)</a:t>
            </a:r>
          </a:p>
        </p:txBody>
      </p:sp>
    </p:spTree>
    <p:extLst>
      <p:ext uri="{BB962C8B-B14F-4D97-AF65-F5344CB8AC3E}">
        <p14:creationId xmlns:p14="http://schemas.microsoft.com/office/powerpoint/2010/main" val="73915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6F138239-DEB8-48FF-B7B9-2B1DD1C9F53B}"/>
              </a:ext>
            </a:extLst>
          </p:cNvPr>
          <p:cNvSpPr/>
          <p:nvPr/>
        </p:nvSpPr>
        <p:spPr>
          <a:xfrm>
            <a:off x="6510054" y="4889501"/>
            <a:ext cx="1584738" cy="1926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eaLnBrk="0" hangingPunct="0">
              <a:defRPr/>
            </a:pPr>
            <a:r>
              <a:rPr lang="hi-IN" b="1" dirty="0">
                <a:solidFill>
                  <a:prstClr val="black"/>
                </a:solidFill>
                <a:latin typeface="inherit"/>
                <a:cs typeface="Mangal" panose="00000400000000000000" pitchFamily="2"/>
              </a:rPr>
              <a:t>344 </a:t>
            </a:r>
            <a:r>
              <a:rPr lang="en-IN" sz="1750" b="1" dirty="0">
                <a:solidFill>
                  <a:prstClr val="black"/>
                </a:solidFill>
                <a:latin typeface="inherit"/>
                <a:cs typeface="Mangal" panose="00000400000000000000" pitchFamily="2"/>
              </a:rPr>
              <a:t>Construction Member Societies </a:t>
            </a:r>
            <a:endParaRPr lang="hi-IN" sz="1750" b="1" dirty="0">
              <a:solidFill>
                <a:prstClr val="black"/>
              </a:solidFill>
              <a:latin typeface="inherit"/>
              <a:cs typeface="Mangal" panose="00000400000000000000" pitchFamily="2"/>
            </a:endParaRPr>
          </a:p>
        </p:txBody>
      </p:sp>
      <p:sp>
        <p:nvSpPr>
          <p:cNvPr id="65" name="Rectangle 64">
            <a:extLst>
              <a:ext uri="{FF2B5EF4-FFF2-40B4-BE49-F238E27FC236}">
                <a16:creationId xmlns:a16="http://schemas.microsoft.com/office/drawing/2014/main" id="{4754C773-7D05-4E33-83E5-647D3AB37FD3}"/>
              </a:ext>
            </a:extLst>
          </p:cNvPr>
          <p:cNvSpPr/>
          <p:nvPr/>
        </p:nvSpPr>
        <p:spPr>
          <a:xfrm>
            <a:off x="8116884" y="4889500"/>
            <a:ext cx="1303200" cy="1926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eaLnBrk="0" hangingPunct="0">
              <a:defRPr/>
            </a:pPr>
            <a:r>
              <a:rPr lang="hi-IN" b="1" dirty="0">
                <a:solidFill>
                  <a:prstClr val="black"/>
                </a:solidFill>
                <a:latin typeface="inherit"/>
                <a:cs typeface="Mangal" panose="00000400000000000000" pitchFamily="2"/>
              </a:rPr>
              <a:t>265 </a:t>
            </a:r>
            <a:r>
              <a:rPr lang="en-IN" b="1" dirty="0">
                <a:solidFill>
                  <a:prstClr val="black"/>
                </a:solidFill>
                <a:latin typeface="inherit"/>
                <a:cs typeface="Mangal" panose="00000400000000000000" pitchFamily="2"/>
              </a:rPr>
              <a:t>Labour Member Societies </a:t>
            </a:r>
            <a:endParaRPr lang="hi-IN" b="1" dirty="0">
              <a:solidFill>
                <a:prstClr val="black"/>
              </a:solidFill>
              <a:latin typeface="inherit"/>
              <a:cs typeface="Mangal" panose="00000400000000000000" pitchFamily="2"/>
            </a:endParaRPr>
          </a:p>
        </p:txBody>
      </p:sp>
      <p:sp>
        <p:nvSpPr>
          <p:cNvPr id="83" name="Rectangle 82">
            <a:extLst>
              <a:ext uri="{FF2B5EF4-FFF2-40B4-BE49-F238E27FC236}">
                <a16:creationId xmlns:a16="http://schemas.microsoft.com/office/drawing/2014/main" id="{13DBE01C-1977-47EF-95CE-DA4BB4C4CD20}"/>
              </a:ext>
            </a:extLst>
          </p:cNvPr>
          <p:cNvSpPr/>
          <p:nvPr/>
        </p:nvSpPr>
        <p:spPr>
          <a:xfrm>
            <a:off x="239719" y="4875215"/>
            <a:ext cx="3969088" cy="1926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en-IN" b="1" dirty="0">
                <a:solidFill>
                  <a:prstClr val="black"/>
                </a:solidFill>
                <a:latin typeface="inherit"/>
                <a:cs typeface="Mangal" panose="00000400000000000000" pitchFamily="2"/>
              </a:rPr>
              <a:t>PACS</a:t>
            </a:r>
            <a:r>
              <a:rPr lang="hi-IN" b="1" dirty="0">
                <a:solidFill>
                  <a:prstClr val="black"/>
                </a:solidFill>
                <a:latin typeface="inherit"/>
                <a:cs typeface="Mangal" panose="00000400000000000000" pitchFamily="2"/>
              </a:rPr>
              <a:t> </a:t>
            </a:r>
            <a:r>
              <a:rPr lang="en-US" b="1" dirty="0">
                <a:solidFill>
                  <a:prstClr val="black"/>
                </a:solidFill>
                <a:latin typeface="inherit"/>
                <a:cs typeface="Mangal" panose="00000400000000000000" pitchFamily="2"/>
              </a:rPr>
              <a:t>7400</a:t>
            </a:r>
            <a:endParaRPr lang="hi-IN" b="1" dirty="0">
              <a:solidFill>
                <a:prstClr val="black"/>
              </a:solidFill>
              <a:latin typeface="inherit"/>
              <a:cs typeface="Mangal" panose="00000400000000000000" pitchFamily="2"/>
            </a:endParaRPr>
          </a:p>
          <a:p>
            <a:pPr algn="ctr" defTabSz="914354">
              <a:defRPr/>
            </a:pPr>
            <a:r>
              <a:rPr lang="en-IN" b="1" dirty="0">
                <a:solidFill>
                  <a:prstClr val="black"/>
                </a:solidFill>
                <a:latin typeface="inherit"/>
                <a:cs typeface="Mangal" panose="00000400000000000000" pitchFamily="2"/>
              </a:rPr>
              <a:t>Marketing Societies=</a:t>
            </a:r>
            <a:r>
              <a:rPr lang="hi-IN" b="1" dirty="0">
                <a:solidFill>
                  <a:prstClr val="black"/>
                </a:solidFill>
                <a:latin typeface="inherit"/>
                <a:cs typeface="Mangal" panose="00000400000000000000" pitchFamily="2"/>
              </a:rPr>
              <a:t>258</a:t>
            </a:r>
          </a:p>
          <a:p>
            <a:pPr algn="ctr" defTabSz="914354">
              <a:defRPr/>
            </a:pPr>
            <a:r>
              <a:rPr lang="hi-IN" b="1" dirty="0">
                <a:solidFill>
                  <a:prstClr val="black"/>
                </a:solidFill>
                <a:latin typeface="inherit"/>
                <a:cs typeface="Mangal" panose="00000400000000000000" pitchFamily="2"/>
              </a:rPr>
              <a:t>71 </a:t>
            </a:r>
            <a:r>
              <a:rPr lang="en-IN" b="1" dirty="0">
                <a:solidFill>
                  <a:prstClr val="black"/>
                </a:solidFill>
                <a:latin typeface="inherit"/>
                <a:cs typeface="Mangal" panose="00000400000000000000" pitchFamily="2"/>
              </a:rPr>
              <a:t>Lakh</a:t>
            </a:r>
            <a:r>
              <a:rPr lang="hi-IN" b="1" dirty="0">
                <a:solidFill>
                  <a:prstClr val="black"/>
                </a:solidFill>
                <a:latin typeface="inherit"/>
                <a:cs typeface="Mangal" panose="00000400000000000000" pitchFamily="2"/>
              </a:rPr>
              <a:t> MT </a:t>
            </a:r>
            <a:r>
              <a:rPr lang="en-IN" b="1" dirty="0">
                <a:solidFill>
                  <a:prstClr val="black"/>
                </a:solidFill>
                <a:latin typeface="inherit"/>
                <a:cs typeface="Mangal" panose="00000400000000000000" pitchFamily="2"/>
              </a:rPr>
              <a:t>procurement under MSP </a:t>
            </a:r>
          </a:p>
          <a:p>
            <a:pPr algn="ctr" defTabSz="914354">
              <a:defRPr/>
            </a:pPr>
            <a:r>
              <a:rPr lang="en-IN" b="1" dirty="0">
                <a:solidFill>
                  <a:prstClr val="black"/>
                </a:solidFill>
                <a:latin typeface="inherit"/>
                <a:cs typeface="Mangal" panose="00000400000000000000" pitchFamily="2"/>
              </a:rPr>
              <a:t>Disbursement of Rs. 14000 Cr</a:t>
            </a:r>
          </a:p>
          <a:p>
            <a:pPr algn="ctr" defTabSz="914354">
              <a:defRPr/>
            </a:pPr>
            <a:r>
              <a:rPr lang="en-IN" b="1" dirty="0">
                <a:solidFill>
                  <a:prstClr val="black"/>
                </a:solidFill>
                <a:latin typeface="inherit"/>
                <a:cs typeface="Mangal" panose="00000400000000000000" pitchFamily="2"/>
              </a:rPr>
              <a:t>to 15 lakh Farmers</a:t>
            </a:r>
            <a:endParaRPr lang="en-US" sz="2000" b="1" dirty="0">
              <a:solidFill>
                <a:prstClr val="black"/>
              </a:solidFill>
              <a:latin typeface="Calibri"/>
              <a:cs typeface="Aparajita" panose="020B0604020202020204" pitchFamily="2"/>
            </a:endParaRPr>
          </a:p>
        </p:txBody>
      </p:sp>
      <p:sp>
        <p:nvSpPr>
          <p:cNvPr id="85" name="Rectangle 84">
            <a:extLst>
              <a:ext uri="{FF2B5EF4-FFF2-40B4-BE49-F238E27FC236}">
                <a16:creationId xmlns:a16="http://schemas.microsoft.com/office/drawing/2014/main" id="{0D08301F-1F3F-4821-A961-297A8365AFA7}"/>
              </a:ext>
            </a:extLst>
          </p:cNvPr>
          <p:cNvSpPr/>
          <p:nvPr/>
        </p:nvSpPr>
        <p:spPr>
          <a:xfrm>
            <a:off x="4485690" y="4877564"/>
            <a:ext cx="1962676" cy="1926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hi-IN" b="1" dirty="0">
                <a:solidFill>
                  <a:prstClr val="black"/>
                </a:solidFill>
                <a:latin typeface="Calibri"/>
                <a:cs typeface="Aparajita" panose="020B0604020202020204" pitchFamily="2"/>
              </a:rPr>
              <a:t> </a:t>
            </a:r>
            <a:endParaRPr lang="en-US" b="1" dirty="0">
              <a:solidFill>
                <a:prstClr val="black"/>
              </a:solidFill>
              <a:latin typeface="Calibri"/>
              <a:cs typeface="Aparajita" panose="020B0604020202020204" pitchFamily="2"/>
            </a:endParaRPr>
          </a:p>
          <a:p>
            <a:pPr algn="ctr" defTabSz="914354" eaLnBrk="0" hangingPunct="0">
              <a:defRPr/>
            </a:pPr>
            <a:r>
              <a:rPr lang="en-IN" b="1" dirty="0">
                <a:solidFill>
                  <a:prstClr val="black"/>
                </a:solidFill>
                <a:latin typeface="inherit"/>
                <a:cs typeface="Mangal" panose="00000400000000000000" pitchFamily="2"/>
              </a:rPr>
              <a:t>8500</a:t>
            </a:r>
          </a:p>
          <a:p>
            <a:pPr algn="ctr" defTabSz="914354" eaLnBrk="0" hangingPunct="0">
              <a:defRPr/>
            </a:pPr>
            <a:r>
              <a:rPr lang="en-IN" b="1" dirty="0">
                <a:solidFill>
                  <a:prstClr val="black"/>
                </a:solidFill>
                <a:latin typeface="inherit"/>
                <a:cs typeface="Mangal" panose="00000400000000000000" pitchFamily="2"/>
              </a:rPr>
              <a:t>Sale Points</a:t>
            </a:r>
          </a:p>
        </p:txBody>
      </p:sp>
      <p:sp>
        <p:nvSpPr>
          <p:cNvPr id="93" name="Rectangle 92">
            <a:extLst>
              <a:ext uri="{FF2B5EF4-FFF2-40B4-BE49-F238E27FC236}">
                <a16:creationId xmlns:a16="http://schemas.microsoft.com/office/drawing/2014/main" id="{4F861204-9C24-4DE6-9F34-D52F09EC8DA4}"/>
              </a:ext>
            </a:extLst>
          </p:cNvPr>
          <p:cNvSpPr/>
          <p:nvPr/>
        </p:nvSpPr>
        <p:spPr>
          <a:xfrm>
            <a:off x="9560088" y="4897440"/>
            <a:ext cx="2472732" cy="1926000"/>
          </a:xfrm>
          <a:prstGeom prst="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eaLnBrk="0" hangingPunct="0">
              <a:defRPr/>
            </a:pPr>
            <a:r>
              <a:rPr lang="en-IN" b="1" dirty="0">
                <a:solidFill>
                  <a:prstClr val="black"/>
                </a:solidFill>
                <a:latin typeface="inherit"/>
                <a:cs typeface="Mangal" panose="00000400000000000000" pitchFamily="2"/>
              </a:rPr>
              <a:t>118</a:t>
            </a:r>
          </a:p>
          <a:p>
            <a:pPr algn="ctr" defTabSz="914354" eaLnBrk="0" hangingPunct="0">
              <a:defRPr/>
            </a:pPr>
            <a:r>
              <a:rPr lang="en-IN" b="1" dirty="0">
                <a:solidFill>
                  <a:prstClr val="black"/>
                </a:solidFill>
                <a:latin typeface="inherit"/>
                <a:cs typeface="Mangal" panose="00000400000000000000" pitchFamily="2"/>
              </a:rPr>
              <a:t> centres</a:t>
            </a:r>
            <a:endParaRPr lang="hi-IN" b="1" dirty="0">
              <a:solidFill>
                <a:prstClr val="black"/>
              </a:solidFill>
              <a:latin typeface="inherit"/>
              <a:cs typeface="Mangal" panose="00000400000000000000" pitchFamily="2"/>
            </a:endParaRPr>
          </a:p>
          <a:p>
            <a:pPr algn="ctr" defTabSz="914354" eaLnBrk="0" hangingPunct="0">
              <a:defRPr/>
            </a:pPr>
            <a:endParaRPr lang="hi-IN" sz="1600" b="1" dirty="0">
              <a:solidFill>
                <a:prstClr val="black"/>
              </a:solidFill>
              <a:latin typeface="Calibri"/>
              <a:cs typeface="Mangal" panose="00000400000000000000" pitchFamily="2"/>
            </a:endParaRPr>
          </a:p>
        </p:txBody>
      </p:sp>
      <p:sp>
        <p:nvSpPr>
          <p:cNvPr id="116" name="Rectangle 115">
            <a:extLst>
              <a:ext uri="{FF2B5EF4-FFF2-40B4-BE49-F238E27FC236}">
                <a16:creationId xmlns:a16="http://schemas.microsoft.com/office/drawing/2014/main" id="{0F988ABC-23F5-41BF-9F97-95F55788CF30}"/>
              </a:ext>
            </a:extLst>
          </p:cNvPr>
          <p:cNvSpPr/>
          <p:nvPr/>
        </p:nvSpPr>
        <p:spPr>
          <a:xfrm>
            <a:off x="239716" y="3082927"/>
            <a:ext cx="1303200" cy="17795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hi-IN" sz="1400" b="1" dirty="0">
                <a:solidFill>
                  <a:prstClr val="black"/>
                </a:solidFill>
                <a:latin typeface="inherit"/>
                <a:cs typeface="Mangal" panose="00000400000000000000" pitchFamily="2"/>
              </a:rPr>
              <a:t>P</a:t>
            </a:r>
            <a:r>
              <a:rPr lang="en-IN" sz="1400" b="1" dirty="0" err="1">
                <a:solidFill>
                  <a:prstClr val="black"/>
                </a:solidFill>
                <a:latin typeface="inherit"/>
                <a:cs typeface="Mangal" panose="00000400000000000000" pitchFamily="2"/>
              </a:rPr>
              <a:t>rovincial</a:t>
            </a:r>
            <a:r>
              <a:rPr lang="en-IN" sz="1400" b="1" dirty="0">
                <a:solidFill>
                  <a:prstClr val="black"/>
                </a:solidFill>
                <a:latin typeface="inherit"/>
                <a:cs typeface="Mangal" panose="00000400000000000000" pitchFamily="2"/>
              </a:rPr>
              <a:t> </a:t>
            </a:r>
            <a:r>
              <a:rPr lang="hi-IN" sz="1400" b="1" dirty="0">
                <a:solidFill>
                  <a:prstClr val="black"/>
                </a:solidFill>
                <a:latin typeface="inherit"/>
                <a:cs typeface="Mangal" panose="00000400000000000000" pitchFamily="2"/>
              </a:rPr>
              <a:t>C</a:t>
            </a:r>
            <a:r>
              <a:rPr lang="en-IN" sz="1400" b="1" dirty="0" err="1">
                <a:solidFill>
                  <a:prstClr val="black"/>
                </a:solidFill>
                <a:latin typeface="inherit"/>
                <a:cs typeface="Mangal" panose="00000400000000000000" pitchFamily="2"/>
              </a:rPr>
              <a:t>ooperative</a:t>
            </a:r>
            <a:r>
              <a:rPr lang="en-IN" sz="1400" b="1" dirty="0">
                <a:solidFill>
                  <a:prstClr val="black"/>
                </a:solidFill>
                <a:latin typeface="inherit"/>
                <a:cs typeface="Mangal" panose="00000400000000000000" pitchFamily="2"/>
              </a:rPr>
              <a:t> </a:t>
            </a:r>
            <a:r>
              <a:rPr lang="hi-IN" sz="1400" b="1" dirty="0">
                <a:solidFill>
                  <a:prstClr val="black"/>
                </a:solidFill>
                <a:latin typeface="inherit"/>
                <a:cs typeface="Mangal" panose="00000400000000000000" pitchFamily="2"/>
              </a:rPr>
              <a:t>F</a:t>
            </a:r>
            <a:r>
              <a:rPr lang="en-IN" sz="1400" b="1" dirty="0" err="1">
                <a:solidFill>
                  <a:prstClr val="black"/>
                </a:solidFill>
                <a:latin typeface="inherit"/>
                <a:cs typeface="Mangal" panose="00000400000000000000" pitchFamily="2"/>
              </a:rPr>
              <a:t>ederation</a:t>
            </a:r>
            <a:endParaRPr lang="en-IN" sz="1400" b="1" dirty="0">
              <a:solidFill>
                <a:prstClr val="black"/>
              </a:solidFill>
              <a:latin typeface="inherit"/>
              <a:cs typeface="Mangal" panose="00000400000000000000" pitchFamily="2"/>
            </a:endParaRPr>
          </a:p>
          <a:p>
            <a:pPr algn="ctr" defTabSz="914354">
              <a:defRPr/>
            </a:pPr>
            <a:endParaRPr lang="hi-IN" sz="1400" b="1" dirty="0">
              <a:solidFill>
                <a:prstClr val="black"/>
              </a:solidFill>
              <a:latin typeface="inherit"/>
              <a:cs typeface="Mangal" panose="00000400000000000000" pitchFamily="2"/>
            </a:endParaRPr>
          </a:p>
          <a:p>
            <a:pPr algn="ctr" defTabSz="914354">
              <a:defRPr/>
            </a:pPr>
            <a:r>
              <a:rPr lang="hi-IN" sz="1400" b="1" dirty="0">
                <a:solidFill>
                  <a:prstClr val="black"/>
                </a:solidFill>
                <a:latin typeface="inherit"/>
                <a:cs typeface="Mangal" panose="00000400000000000000" pitchFamily="2"/>
              </a:rPr>
              <a:t>1450 </a:t>
            </a:r>
            <a:endParaRPr lang="en-IN" sz="1400" b="1" dirty="0">
              <a:solidFill>
                <a:prstClr val="black"/>
              </a:solidFill>
              <a:latin typeface="inherit"/>
              <a:cs typeface="Mangal" panose="00000400000000000000" pitchFamily="2"/>
            </a:endParaRPr>
          </a:p>
          <a:p>
            <a:pPr algn="ctr" defTabSz="914354">
              <a:defRPr/>
            </a:pPr>
            <a:r>
              <a:rPr lang="en-IN" sz="1400" b="1" dirty="0">
                <a:solidFill>
                  <a:prstClr val="black"/>
                </a:solidFill>
                <a:latin typeface="inherit"/>
                <a:cs typeface="Mangal" panose="00000400000000000000" pitchFamily="2"/>
              </a:rPr>
              <a:t>Staff</a:t>
            </a:r>
            <a:r>
              <a:rPr lang="hi-IN" sz="1400" b="1" dirty="0">
                <a:solidFill>
                  <a:prstClr val="black"/>
                </a:solidFill>
                <a:latin typeface="inherit"/>
                <a:cs typeface="Mangal" panose="00000400000000000000" pitchFamily="2"/>
              </a:rPr>
              <a:t> </a:t>
            </a:r>
          </a:p>
          <a:p>
            <a:pPr algn="ctr" defTabSz="914354">
              <a:defRPr/>
            </a:pPr>
            <a:r>
              <a:rPr lang="en-IN" sz="1400" b="1" dirty="0">
                <a:solidFill>
                  <a:prstClr val="black"/>
                </a:solidFill>
                <a:latin typeface="inherit"/>
                <a:cs typeface="Mangal" panose="00000400000000000000" pitchFamily="2"/>
              </a:rPr>
              <a:t>Turnover </a:t>
            </a:r>
            <a:r>
              <a:rPr lang="hi-IN" sz="1400" b="1" dirty="0">
                <a:solidFill>
                  <a:prstClr val="black"/>
                </a:solidFill>
                <a:latin typeface="inherit"/>
                <a:cs typeface="Mangal" panose="00000400000000000000" pitchFamily="2"/>
              </a:rPr>
              <a:t>12000</a:t>
            </a:r>
            <a:r>
              <a:rPr lang="en-IN" sz="1400" b="1" dirty="0">
                <a:solidFill>
                  <a:prstClr val="black"/>
                </a:solidFill>
                <a:latin typeface="inherit"/>
                <a:cs typeface="Mangal" panose="00000400000000000000" pitchFamily="2"/>
              </a:rPr>
              <a:t> Cr</a:t>
            </a:r>
            <a:r>
              <a:rPr lang="hi-IN" sz="1400" b="1" dirty="0">
                <a:solidFill>
                  <a:prstClr val="black"/>
                </a:solidFill>
                <a:latin typeface="inherit"/>
                <a:cs typeface="Mangal" panose="00000400000000000000" pitchFamily="2"/>
              </a:rPr>
              <a:t> </a:t>
            </a:r>
            <a:endParaRPr lang="en-US" sz="1400" b="1" dirty="0">
              <a:solidFill>
                <a:prstClr val="black"/>
              </a:solidFill>
              <a:latin typeface="inherit"/>
            </a:endParaRPr>
          </a:p>
        </p:txBody>
      </p:sp>
      <p:sp>
        <p:nvSpPr>
          <p:cNvPr id="117" name="Rectangle 116">
            <a:extLst>
              <a:ext uri="{FF2B5EF4-FFF2-40B4-BE49-F238E27FC236}">
                <a16:creationId xmlns:a16="http://schemas.microsoft.com/office/drawing/2014/main" id="{D0611B0D-A9D9-4781-A8FB-50DDAD02696E}"/>
              </a:ext>
            </a:extLst>
          </p:cNvPr>
          <p:cNvSpPr/>
          <p:nvPr/>
        </p:nvSpPr>
        <p:spPr>
          <a:xfrm>
            <a:off x="1574872" y="3082927"/>
            <a:ext cx="1303200" cy="17795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marR="0" lvl="0" indent="0" algn="ctr" defTabSz="914354" fontAlgn="auto">
              <a:lnSpc>
                <a:spcPct val="100000"/>
              </a:lnSpc>
              <a:spcBef>
                <a:spcPts val="0"/>
              </a:spcBef>
              <a:spcAft>
                <a:spcPts val="0"/>
              </a:spcAft>
              <a:buClrTx/>
              <a:buSzTx/>
              <a:buFontTx/>
              <a:buNone/>
              <a:tabLst/>
              <a:defRPr/>
            </a:pPr>
            <a:r>
              <a:rPr lang="en-US" sz="1400" b="1" dirty="0">
                <a:solidFill>
                  <a:prstClr val="black"/>
                </a:solidFill>
                <a:latin typeface="inherit"/>
                <a:cs typeface="Mangal" panose="00000400000000000000" pitchFamily="2"/>
              </a:rPr>
              <a:t>Provincial Cooperative Union</a:t>
            </a:r>
            <a:endParaRPr lang="hi-IN" sz="1400" b="1" dirty="0">
              <a:solidFill>
                <a:prstClr val="black"/>
              </a:solidFill>
              <a:latin typeface="inherit"/>
              <a:cs typeface="Mangal" panose="00000400000000000000" pitchFamily="2"/>
            </a:endParaRPr>
          </a:p>
          <a:p>
            <a:pPr marR="0" lvl="0" indent="0" algn="ctr" defTabSz="914354" fontAlgn="auto">
              <a:lnSpc>
                <a:spcPct val="100000"/>
              </a:lnSpc>
              <a:spcBef>
                <a:spcPts val="0"/>
              </a:spcBef>
              <a:spcAft>
                <a:spcPts val="0"/>
              </a:spcAft>
              <a:buClrTx/>
              <a:buSzTx/>
              <a:buFontTx/>
              <a:buNone/>
              <a:tabLst/>
              <a:defRPr/>
            </a:pPr>
            <a:endParaRPr lang="en-IN" sz="1400" b="1" dirty="0">
              <a:solidFill>
                <a:prstClr val="black"/>
              </a:solidFill>
              <a:latin typeface="inherit"/>
              <a:cs typeface="Mangal" panose="00000400000000000000" pitchFamily="2"/>
            </a:endParaRPr>
          </a:p>
          <a:p>
            <a:pPr marR="0" lvl="0" indent="0" algn="ctr" defTabSz="914354" fontAlgn="auto">
              <a:lnSpc>
                <a:spcPct val="100000"/>
              </a:lnSpc>
              <a:spcBef>
                <a:spcPts val="0"/>
              </a:spcBef>
              <a:spcAft>
                <a:spcPts val="0"/>
              </a:spcAft>
              <a:buClrTx/>
              <a:buSzTx/>
              <a:buFontTx/>
              <a:buNone/>
              <a:tabLst/>
              <a:defRPr/>
            </a:pPr>
            <a:r>
              <a:rPr lang="hi-IN" sz="1400" b="1" dirty="0">
                <a:solidFill>
                  <a:prstClr val="black"/>
                </a:solidFill>
                <a:latin typeface="inherit"/>
                <a:cs typeface="Mangal" panose="00000400000000000000" pitchFamily="2"/>
              </a:rPr>
              <a:t>579 </a:t>
            </a:r>
            <a:r>
              <a:rPr lang="en-IN" sz="1400" b="1" dirty="0">
                <a:solidFill>
                  <a:prstClr val="black"/>
                </a:solidFill>
                <a:latin typeface="inherit"/>
                <a:cs typeface="Mangal" panose="00000400000000000000" pitchFamily="2"/>
              </a:rPr>
              <a:t>Personnel Turnover</a:t>
            </a:r>
            <a:r>
              <a:rPr lang="hi-IN" sz="1400" b="1" dirty="0">
                <a:solidFill>
                  <a:prstClr val="black"/>
                </a:solidFill>
                <a:latin typeface="inherit"/>
                <a:cs typeface="Mangal" panose="00000400000000000000" pitchFamily="2"/>
              </a:rPr>
              <a:t> </a:t>
            </a:r>
          </a:p>
          <a:p>
            <a:pPr marR="0" lvl="0" indent="0" algn="ctr" defTabSz="914354" fontAlgn="auto">
              <a:lnSpc>
                <a:spcPct val="100000"/>
              </a:lnSpc>
              <a:spcBef>
                <a:spcPts val="0"/>
              </a:spcBef>
              <a:spcAft>
                <a:spcPts val="0"/>
              </a:spcAft>
              <a:buClrTx/>
              <a:buSzTx/>
              <a:buFontTx/>
              <a:buNone/>
              <a:tabLst/>
              <a:defRPr/>
            </a:pPr>
            <a:r>
              <a:rPr lang="hi-IN" sz="1400" b="1" dirty="0">
                <a:solidFill>
                  <a:prstClr val="black"/>
                </a:solidFill>
                <a:latin typeface="inherit"/>
                <a:cs typeface="Mangal" panose="00000400000000000000" pitchFamily="2"/>
              </a:rPr>
              <a:t>3154</a:t>
            </a:r>
            <a:r>
              <a:rPr lang="en-IN" sz="1400" b="1" dirty="0">
                <a:solidFill>
                  <a:prstClr val="black"/>
                </a:solidFill>
                <a:latin typeface="inherit"/>
                <a:cs typeface="Mangal" panose="00000400000000000000" pitchFamily="2"/>
              </a:rPr>
              <a:t> Cr</a:t>
            </a:r>
            <a:endParaRPr lang="en-US" sz="1400" b="1" dirty="0">
              <a:solidFill>
                <a:prstClr val="black"/>
              </a:solidFill>
              <a:latin typeface="inherit"/>
              <a:cs typeface="Mangal" panose="00000400000000000000" pitchFamily="2"/>
            </a:endParaRPr>
          </a:p>
        </p:txBody>
      </p:sp>
      <p:sp>
        <p:nvSpPr>
          <p:cNvPr id="118" name="Rectangle 117">
            <a:extLst>
              <a:ext uri="{FF2B5EF4-FFF2-40B4-BE49-F238E27FC236}">
                <a16:creationId xmlns:a16="http://schemas.microsoft.com/office/drawing/2014/main" id="{6910D65E-51EE-4B3E-818D-622649D1BF61}"/>
              </a:ext>
            </a:extLst>
          </p:cNvPr>
          <p:cNvSpPr/>
          <p:nvPr/>
        </p:nvSpPr>
        <p:spPr>
          <a:xfrm>
            <a:off x="4485690" y="3081064"/>
            <a:ext cx="1962676" cy="17795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hi-IN" sz="1600" b="1" dirty="0">
                <a:solidFill>
                  <a:prstClr val="black"/>
                </a:solidFill>
                <a:latin typeface="inherit"/>
                <a:cs typeface="Mangal" panose="00000400000000000000" pitchFamily="2"/>
              </a:rPr>
              <a:t>P</a:t>
            </a:r>
            <a:r>
              <a:rPr lang="en-IN" sz="1600" b="1" dirty="0" err="1">
                <a:solidFill>
                  <a:prstClr val="black"/>
                </a:solidFill>
                <a:latin typeface="inherit"/>
                <a:cs typeface="Mangal" panose="00000400000000000000" pitchFamily="2"/>
              </a:rPr>
              <a:t>radeshik</a:t>
            </a:r>
            <a:r>
              <a:rPr lang="en-IN" sz="1600" b="1" dirty="0">
                <a:solidFill>
                  <a:prstClr val="black"/>
                </a:solidFill>
                <a:latin typeface="inherit"/>
                <a:cs typeface="Mangal" panose="00000400000000000000" pitchFamily="2"/>
              </a:rPr>
              <a:t> </a:t>
            </a:r>
            <a:r>
              <a:rPr lang="hi-IN" sz="1600" b="1" dirty="0">
                <a:solidFill>
                  <a:prstClr val="black"/>
                </a:solidFill>
                <a:latin typeface="inherit"/>
                <a:cs typeface="Mangal" panose="00000400000000000000" pitchFamily="2"/>
              </a:rPr>
              <a:t>C</a:t>
            </a:r>
            <a:r>
              <a:rPr lang="en-IN" sz="1600" b="1" dirty="0" err="1">
                <a:solidFill>
                  <a:prstClr val="black"/>
                </a:solidFill>
                <a:latin typeface="inherit"/>
                <a:cs typeface="Mangal" panose="00000400000000000000" pitchFamily="2"/>
              </a:rPr>
              <a:t>ooperative</a:t>
            </a:r>
            <a:r>
              <a:rPr lang="en-IN" sz="1600" b="1" dirty="0">
                <a:solidFill>
                  <a:prstClr val="black"/>
                </a:solidFill>
                <a:latin typeface="inherit"/>
                <a:cs typeface="Mangal" panose="00000400000000000000" pitchFamily="2"/>
              </a:rPr>
              <a:t> </a:t>
            </a:r>
            <a:r>
              <a:rPr lang="hi-IN" sz="1600" b="1" dirty="0">
                <a:solidFill>
                  <a:prstClr val="black"/>
                </a:solidFill>
                <a:latin typeface="inherit"/>
                <a:cs typeface="Mangal" panose="00000400000000000000" pitchFamily="2"/>
              </a:rPr>
              <a:t>F</a:t>
            </a:r>
            <a:r>
              <a:rPr lang="en-IN" sz="1600" b="1" dirty="0" err="1">
                <a:solidFill>
                  <a:prstClr val="black"/>
                </a:solidFill>
                <a:latin typeface="inherit"/>
                <a:cs typeface="Mangal" panose="00000400000000000000" pitchFamily="2"/>
              </a:rPr>
              <a:t>ederation</a:t>
            </a:r>
            <a:endParaRPr lang="en-IN" sz="1600" b="1" dirty="0">
              <a:solidFill>
                <a:prstClr val="black"/>
              </a:solidFill>
              <a:latin typeface="inherit"/>
              <a:cs typeface="Mangal" panose="00000400000000000000" pitchFamily="2"/>
            </a:endParaRPr>
          </a:p>
          <a:p>
            <a:pPr algn="ctr" defTabSz="914354">
              <a:defRPr/>
            </a:pPr>
            <a:endParaRPr lang="hi-IN" sz="1600" b="1" dirty="0">
              <a:solidFill>
                <a:prstClr val="black"/>
              </a:solidFill>
              <a:latin typeface="inherit"/>
              <a:cs typeface="Mangal" panose="00000400000000000000" pitchFamily="2"/>
            </a:endParaRPr>
          </a:p>
          <a:p>
            <a:pPr algn="ctr" defTabSz="914354">
              <a:defRPr/>
            </a:pPr>
            <a:r>
              <a:rPr lang="hi-IN" sz="1600" b="1" dirty="0">
                <a:solidFill>
                  <a:prstClr val="black"/>
                </a:solidFill>
                <a:latin typeface="inherit"/>
                <a:cs typeface="Mangal" panose="00000400000000000000" pitchFamily="2"/>
              </a:rPr>
              <a:t>(</a:t>
            </a:r>
            <a:r>
              <a:rPr lang="en-IN" sz="1600" b="1" dirty="0">
                <a:solidFill>
                  <a:prstClr val="black"/>
                </a:solidFill>
                <a:latin typeface="inherit"/>
                <a:cs typeface="Mangal" panose="00000400000000000000" pitchFamily="2"/>
              </a:rPr>
              <a:t>Warehousing  and Transportation</a:t>
            </a:r>
            <a:r>
              <a:rPr lang="hi-IN" sz="1600" b="1" dirty="0">
                <a:solidFill>
                  <a:prstClr val="black"/>
                </a:solidFill>
                <a:latin typeface="inherit"/>
                <a:cs typeface="Mangal" panose="00000400000000000000" pitchFamily="2"/>
              </a:rPr>
              <a:t>) </a:t>
            </a:r>
            <a:endParaRPr lang="en-US" sz="1600" b="1" dirty="0">
              <a:solidFill>
                <a:prstClr val="black"/>
              </a:solidFill>
              <a:latin typeface="inherit"/>
            </a:endParaRPr>
          </a:p>
        </p:txBody>
      </p:sp>
      <p:sp>
        <p:nvSpPr>
          <p:cNvPr id="119" name="Rectangle 118">
            <a:extLst>
              <a:ext uri="{FF2B5EF4-FFF2-40B4-BE49-F238E27FC236}">
                <a16:creationId xmlns:a16="http://schemas.microsoft.com/office/drawing/2014/main" id="{726C8D7C-1E05-4395-AF6F-86E406772B49}"/>
              </a:ext>
            </a:extLst>
          </p:cNvPr>
          <p:cNvSpPr/>
          <p:nvPr/>
        </p:nvSpPr>
        <p:spPr>
          <a:xfrm>
            <a:off x="6510052" y="3092451"/>
            <a:ext cx="1584738" cy="177958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Uttar Pradesh Rajya </a:t>
            </a:r>
            <a:r>
              <a:rPr kumimoji="0" lang="en-IN" sz="1300" b="1" i="0" u="none" strike="noStrike" kern="1200" cap="none" spc="0" normalizeH="0" baseline="0" noProof="0" dirty="0" err="1">
                <a:ln>
                  <a:noFill/>
                </a:ln>
                <a:solidFill>
                  <a:prstClr val="black"/>
                </a:solidFill>
                <a:effectLst/>
                <a:uLnTx/>
                <a:uFillTx/>
                <a:latin typeface="inherit"/>
                <a:ea typeface="+mn-ea"/>
                <a:cs typeface="Mangal" panose="00000400000000000000" pitchFamily="2"/>
              </a:rPr>
              <a:t>Nirman</a:t>
            </a:r>
            <a:r>
              <a:rPr kumimoji="0" lang="en-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Sahkari Sangh</a:t>
            </a:r>
          </a:p>
          <a:p>
            <a:pPr marL="0" marR="0" lvl="0" indent="0" algn="ctr" defTabSz="914354" rtl="0" eaLnBrk="0" fontAlgn="auto" latinLnBrk="0" hangingPunct="0">
              <a:lnSpc>
                <a:spcPct val="100000"/>
              </a:lnSpc>
              <a:spcBef>
                <a:spcPts val="0"/>
              </a:spcBef>
              <a:spcAft>
                <a:spcPts val="0"/>
              </a:spcAft>
              <a:buClrTx/>
              <a:buSzTx/>
              <a:buFontTx/>
              <a:buNone/>
              <a:tabLst/>
              <a:defRPr/>
            </a:pPr>
            <a:endParaRPr kumimoji="0" lang="hi-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endParaRP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Strength </a:t>
            </a:r>
            <a:r>
              <a:rPr kumimoji="0" lang="hi-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483  </a:t>
            </a:r>
            <a:r>
              <a:rPr kumimoji="0" lang="en-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Turnover</a:t>
            </a:r>
            <a:endParaRPr kumimoji="0" lang="hi-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endParaRPr>
          </a:p>
          <a:p>
            <a:pPr marL="0" marR="0" lvl="0" indent="0" algn="ctr" defTabSz="914354" rtl="0" eaLnBrk="0" fontAlgn="auto" latinLnBrk="0" hangingPunct="0">
              <a:lnSpc>
                <a:spcPct val="100000"/>
              </a:lnSpc>
              <a:spcBef>
                <a:spcPts val="0"/>
              </a:spcBef>
              <a:spcAft>
                <a:spcPts val="0"/>
              </a:spcAft>
              <a:buClrTx/>
              <a:buSzTx/>
              <a:buFontTx/>
              <a:buNone/>
              <a:tabLst/>
              <a:defRPr/>
            </a:pPr>
            <a:r>
              <a:rPr lang="en-IN" sz="1300" b="1" dirty="0">
                <a:solidFill>
                  <a:prstClr val="black"/>
                </a:solidFill>
                <a:latin typeface="inherit"/>
                <a:cs typeface="Mangal" panose="00000400000000000000" pitchFamily="2"/>
              </a:rPr>
              <a:t>600</a:t>
            </a:r>
            <a:r>
              <a:rPr kumimoji="0" lang="en-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Cr</a:t>
            </a:r>
            <a:r>
              <a:rPr kumimoji="0" lang="hi-IN" sz="13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a:t>
            </a:r>
            <a:endParaRPr lang="en-US" sz="1400" b="1" dirty="0">
              <a:solidFill>
                <a:prstClr val="black"/>
              </a:solidFill>
              <a:latin typeface="Calibri"/>
            </a:endParaRPr>
          </a:p>
        </p:txBody>
      </p:sp>
      <p:sp>
        <p:nvSpPr>
          <p:cNvPr id="120" name="Rectangle 119">
            <a:extLst>
              <a:ext uri="{FF2B5EF4-FFF2-40B4-BE49-F238E27FC236}">
                <a16:creationId xmlns:a16="http://schemas.microsoft.com/office/drawing/2014/main" id="{33775D55-A053-4FFA-A1DE-181E482DA469}"/>
              </a:ext>
            </a:extLst>
          </p:cNvPr>
          <p:cNvSpPr/>
          <p:nvPr/>
        </p:nvSpPr>
        <p:spPr>
          <a:xfrm>
            <a:off x="8116883" y="3092451"/>
            <a:ext cx="1303200" cy="177958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eaLnBrk="0" hangingPunct="0">
              <a:defRPr/>
            </a:pPr>
            <a:r>
              <a:rPr lang="en-IN" sz="1400" b="1" dirty="0">
                <a:solidFill>
                  <a:prstClr val="black"/>
                </a:solidFill>
                <a:latin typeface="inherit"/>
                <a:cs typeface="Mangal" panose="00000400000000000000" pitchFamily="2"/>
              </a:rPr>
              <a:t>Uttar Pradesh Cooperative Labour Development Federation</a:t>
            </a:r>
            <a:endParaRPr lang="hi-IN" sz="1600" b="1" dirty="0">
              <a:solidFill>
                <a:prstClr val="black"/>
              </a:solidFill>
              <a:latin typeface="inherit"/>
              <a:cs typeface="Mangal" panose="00000400000000000000" pitchFamily="2"/>
            </a:endParaRPr>
          </a:p>
          <a:p>
            <a:pPr algn="ctr" defTabSz="914354" eaLnBrk="0" hangingPunct="0">
              <a:defRPr/>
            </a:pPr>
            <a:r>
              <a:rPr lang="hi-IN" sz="1400" b="1" dirty="0">
                <a:solidFill>
                  <a:prstClr val="black"/>
                </a:solidFill>
                <a:latin typeface="inherit"/>
                <a:cs typeface="Mangal" panose="00000400000000000000" pitchFamily="2"/>
              </a:rPr>
              <a:t>117</a:t>
            </a:r>
            <a:r>
              <a:rPr lang="en-IN" sz="1400" b="1" dirty="0">
                <a:solidFill>
                  <a:prstClr val="black"/>
                </a:solidFill>
                <a:latin typeface="inherit"/>
                <a:cs typeface="Mangal" panose="00000400000000000000" pitchFamily="2"/>
              </a:rPr>
              <a:t> Personnel Turnover </a:t>
            </a:r>
          </a:p>
          <a:p>
            <a:pPr algn="ctr" defTabSz="914354" eaLnBrk="0" hangingPunct="0">
              <a:defRPr/>
            </a:pPr>
            <a:r>
              <a:rPr lang="en-IN" sz="1400" b="1" dirty="0">
                <a:solidFill>
                  <a:prstClr val="black"/>
                </a:solidFill>
                <a:latin typeface="inherit"/>
                <a:cs typeface="Mangal" panose="00000400000000000000" pitchFamily="2"/>
              </a:rPr>
              <a:t>200 Cr </a:t>
            </a:r>
            <a:endParaRPr lang="en-US" sz="1400" b="1" dirty="0">
              <a:solidFill>
                <a:prstClr val="black"/>
              </a:solidFill>
              <a:latin typeface="inherit"/>
            </a:endParaRPr>
          </a:p>
        </p:txBody>
      </p:sp>
      <p:sp>
        <p:nvSpPr>
          <p:cNvPr id="121" name="Rectangle 120">
            <a:extLst>
              <a:ext uri="{FF2B5EF4-FFF2-40B4-BE49-F238E27FC236}">
                <a16:creationId xmlns:a16="http://schemas.microsoft.com/office/drawing/2014/main" id="{E564043A-C495-433A-8ECA-C873E0A61B0C}"/>
              </a:ext>
            </a:extLst>
          </p:cNvPr>
          <p:cNvSpPr/>
          <p:nvPr/>
        </p:nvSpPr>
        <p:spPr>
          <a:xfrm>
            <a:off x="2905607" y="3082927"/>
            <a:ext cx="1303200" cy="1779587"/>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hi-IN" sz="1400" b="1" dirty="0">
                <a:solidFill>
                  <a:prstClr val="black"/>
                </a:solidFill>
                <a:latin typeface="inherit"/>
                <a:cs typeface="Mangal" panose="00000400000000000000" pitchFamily="2"/>
              </a:rPr>
              <a:t>U</a:t>
            </a:r>
            <a:r>
              <a:rPr lang="en-IN" sz="1400" b="1" dirty="0" err="1">
                <a:solidFill>
                  <a:prstClr val="black"/>
                </a:solidFill>
                <a:latin typeface="inherit"/>
                <a:cs typeface="Mangal" panose="00000400000000000000" pitchFamily="2"/>
              </a:rPr>
              <a:t>ttar</a:t>
            </a:r>
            <a:r>
              <a:rPr lang="en-IN" sz="1400" b="1" dirty="0">
                <a:solidFill>
                  <a:prstClr val="black"/>
                </a:solidFill>
                <a:latin typeface="inherit"/>
                <a:cs typeface="Mangal" panose="00000400000000000000" pitchFamily="2"/>
              </a:rPr>
              <a:t> Pradesh </a:t>
            </a:r>
            <a:r>
              <a:rPr lang="en-IN" sz="1400" b="1" dirty="0" err="1">
                <a:solidFill>
                  <a:prstClr val="black"/>
                </a:solidFill>
                <a:latin typeface="inherit"/>
                <a:cs typeface="Mangal" panose="00000400000000000000" pitchFamily="2"/>
              </a:rPr>
              <a:t>Upbhogta</a:t>
            </a:r>
            <a:r>
              <a:rPr lang="en-IN" sz="1400" b="1" dirty="0">
                <a:solidFill>
                  <a:prstClr val="black"/>
                </a:solidFill>
                <a:latin typeface="inherit"/>
                <a:cs typeface="Mangal" panose="00000400000000000000" pitchFamily="2"/>
              </a:rPr>
              <a:t>/</a:t>
            </a:r>
          </a:p>
          <a:p>
            <a:pPr algn="ctr" defTabSz="914354">
              <a:defRPr/>
            </a:pPr>
            <a:r>
              <a:rPr lang="en-IN" sz="1400" b="1" dirty="0">
                <a:solidFill>
                  <a:prstClr val="black"/>
                </a:solidFill>
                <a:latin typeface="inherit"/>
                <a:cs typeface="Mangal" panose="00000400000000000000" pitchFamily="2"/>
              </a:rPr>
              <a:t>Consumer</a:t>
            </a:r>
          </a:p>
          <a:p>
            <a:pPr algn="ctr" defTabSz="914354">
              <a:defRPr/>
            </a:pPr>
            <a:r>
              <a:rPr lang="en-IN" sz="1400" b="1" dirty="0" err="1">
                <a:solidFill>
                  <a:prstClr val="black"/>
                </a:solidFill>
                <a:latin typeface="inherit"/>
                <a:cs typeface="Mangal" panose="00000400000000000000" pitchFamily="2"/>
              </a:rPr>
              <a:t>Sahkari</a:t>
            </a:r>
            <a:r>
              <a:rPr lang="en-IN" sz="1400" b="1" dirty="0">
                <a:solidFill>
                  <a:prstClr val="black"/>
                </a:solidFill>
                <a:latin typeface="inherit"/>
                <a:cs typeface="Mangal" panose="00000400000000000000" pitchFamily="2"/>
              </a:rPr>
              <a:t> Sangh</a:t>
            </a:r>
            <a:endParaRPr lang="hi-IN" sz="1400" b="1" dirty="0">
              <a:solidFill>
                <a:prstClr val="black"/>
              </a:solidFill>
              <a:latin typeface="inherit"/>
              <a:cs typeface="Mangal" panose="00000400000000000000" pitchFamily="2"/>
            </a:endParaRPr>
          </a:p>
          <a:p>
            <a:pPr algn="ctr" defTabSz="914354">
              <a:defRPr/>
            </a:pPr>
            <a:r>
              <a:rPr lang="hi-IN" sz="1400" b="1" dirty="0">
                <a:solidFill>
                  <a:prstClr val="black"/>
                </a:solidFill>
                <a:latin typeface="inherit"/>
                <a:cs typeface="Mangal" panose="00000400000000000000" pitchFamily="2"/>
              </a:rPr>
              <a:t>176 </a:t>
            </a:r>
            <a:r>
              <a:rPr lang="en-IN" sz="1400" b="1" dirty="0">
                <a:solidFill>
                  <a:prstClr val="black"/>
                </a:solidFill>
                <a:latin typeface="inherit"/>
                <a:cs typeface="Mangal" panose="00000400000000000000" pitchFamily="2"/>
              </a:rPr>
              <a:t>Employees Turnover</a:t>
            </a:r>
            <a:endParaRPr lang="hi-IN" sz="1400" b="1" dirty="0">
              <a:solidFill>
                <a:prstClr val="black"/>
              </a:solidFill>
              <a:latin typeface="inherit"/>
              <a:cs typeface="Mangal" panose="00000400000000000000" pitchFamily="2"/>
            </a:endParaRPr>
          </a:p>
          <a:p>
            <a:pPr algn="ctr" defTabSz="914354">
              <a:defRPr/>
            </a:pPr>
            <a:r>
              <a:rPr lang="hi-IN" sz="1400" b="1" dirty="0">
                <a:solidFill>
                  <a:prstClr val="black"/>
                </a:solidFill>
                <a:latin typeface="inherit"/>
                <a:cs typeface="Mangal" panose="00000400000000000000" pitchFamily="2"/>
              </a:rPr>
              <a:t>1665</a:t>
            </a:r>
            <a:r>
              <a:rPr lang="en-IN" sz="1400" b="1" dirty="0">
                <a:solidFill>
                  <a:prstClr val="black"/>
                </a:solidFill>
                <a:latin typeface="inherit"/>
                <a:cs typeface="Mangal" panose="00000400000000000000" pitchFamily="2"/>
              </a:rPr>
              <a:t> Cr</a:t>
            </a:r>
            <a:endParaRPr lang="en-US" sz="1400" b="1" dirty="0">
              <a:solidFill>
                <a:prstClr val="black"/>
              </a:solidFill>
              <a:latin typeface="inherit"/>
              <a:cs typeface="Mangal" panose="00000400000000000000" pitchFamily="2"/>
            </a:endParaRPr>
          </a:p>
        </p:txBody>
      </p:sp>
      <p:sp>
        <p:nvSpPr>
          <p:cNvPr id="122" name="Rectangle 121">
            <a:extLst>
              <a:ext uri="{FF2B5EF4-FFF2-40B4-BE49-F238E27FC236}">
                <a16:creationId xmlns:a16="http://schemas.microsoft.com/office/drawing/2014/main" id="{D1FD149E-3E23-404E-A3FE-FD49CFE6E386}"/>
              </a:ext>
            </a:extLst>
          </p:cNvPr>
          <p:cNvSpPr/>
          <p:nvPr/>
        </p:nvSpPr>
        <p:spPr>
          <a:xfrm>
            <a:off x="9561444" y="3092451"/>
            <a:ext cx="2474089" cy="1779588"/>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eaLnBrk="0" hangingPunct="0">
              <a:defRPr/>
            </a:pPr>
            <a:r>
              <a:rPr lang="en-IN" sz="1600" b="1" dirty="0">
                <a:solidFill>
                  <a:prstClr val="black"/>
                </a:solidFill>
                <a:latin typeface="inherit"/>
                <a:cs typeface="Mangal" panose="00000400000000000000" pitchFamily="2"/>
              </a:rPr>
              <a:t>Uttar Pradesh </a:t>
            </a:r>
            <a:r>
              <a:rPr lang="en-IN" sz="1600" b="1" dirty="0" err="1">
                <a:solidFill>
                  <a:prstClr val="black"/>
                </a:solidFill>
                <a:latin typeface="inherit"/>
                <a:cs typeface="Mangal" panose="00000400000000000000" pitchFamily="2"/>
              </a:rPr>
              <a:t>Sahakari</a:t>
            </a:r>
            <a:r>
              <a:rPr lang="en-IN" sz="1600" b="1" dirty="0">
                <a:solidFill>
                  <a:prstClr val="black"/>
                </a:solidFill>
                <a:latin typeface="inherit"/>
                <a:cs typeface="Mangal" panose="00000400000000000000" pitchFamily="2"/>
              </a:rPr>
              <a:t> Sangh</a:t>
            </a:r>
          </a:p>
          <a:p>
            <a:pPr algn="ctr" defTabSz="914354" eaLnBrk="0" hangingPunct="0">
              <a:defRPr/>
            </a:pPr>
            <a:endParaRPr lang="hi-IN" sz="1600" b="1" dirty="0">
              <a:solidFill>
                <a:prstClr val="black"/>
              </a:solidFill>
              <a:latin typeface="inherit"/>
              <a:cs typeface="Mangal" panose="00000400000000000000" pitchFamily="2"/>
            </a:endParaRPr>
          </a:p>
          <a:p>
            <a:pPr algn="ctr" defTabSz="914354" eaLnBrk="0" hangingPunct="0">
              <a:defRPr/>
            </a:pPr>
            <a:r>
              <a:rPr lang="hi-IN" sz="1600" b="1" dirty="0">
                <a:solidFill>
                  <a:prstClr val="black"/>
                </a:solidFill>
                <a:latin typeface="inherit"/>
                <a:cs typeface="Mangal" panose="00000400000000000000" pitchFamily="2"/>
              </a:rPr>
              <a:t>171 </a:t>
            </a:r>
            <a:r>
              <a:rPr lang="en-IN" sz="1600" b="1" dirty="0">
                <a:solidFill>
                  <a:prstClr val="black"/>
                </a:solidFill>
                <a:latin typeface="inherit"/>
                <a:cs typeface="Mangal" panose="00000400000000000000" pitchFamily="2"/>
              </a:rPr>
              <a:t>Staff</a:t>
            </a:r>
            <a:endParaRPr lang="hi-IN" sz="1600" b="1" dirty="0">
              <a:solidFill>
                <a:prstClr val="black"/>
              </a:solidFill>
              <a:latin typeface="inherit"/>
              <a:cs typeface="Mangal" panose="00000400000000000000" pitchFamily="2"/>
            </a:endParaRPr>
          </a:p>
          <a:p>
            <a:pPr algn="ctr" defTabSz="914354" eaLnBrk="0" hangingPunct="0">
              <a:defRPr/>
            </a:pPr>
            <a:r>
              <a:rPr lang="en-IN" sz="1600" b="1" dirty="0">
                <a:solidFill>
                  <a:prstClr val="black"/>
                </a:solidFill>
                <a:latin typeface="inherit"/>
                <a:cs typeface="Mangal" panose="00000400000000000000" pitchFamily="2"/>
              </a:rPr>
              <a:t>Turnover </a:t>
            </a:r>
            <a:r>
              <a:rPr lang="hi-IN" sz="1600" b="1" dirty="0">
                <a:solidFill>
                  <a:prstClr val="black"/>
                </a:solidFill>
                <a:latin typeface="inherit"/>
                <a:cs typeface="Mangal" panose="00000400000000000000" pitchFamily="2"/>
              </a:rPr>
              <a:t>250</a:t>
            </a:r>
            <a:r>
              <a:rPr lang="en-IN" sz="1600" b="1" dirty="0">
                <a:solidFill>
                  <a:prstClr val="black"/>
                </a:solidFill>
                <a:latin typeface="inherit"/>
                <a:cs typeface="Mangal" panose="00000400000000000000" pitchFamily="2"/>
              </a:rPr>
              <a:t> </a:t>
            </a:r>
            <a:r>
              <a:rPr lang="en-IN" sz="1600" b="1" dirty="0" err="1">
                <a:solidFill>
                  <a:prstClr val="black"/>
                </a:solidFill>
                <a:latin typeface="inherit"/>
                <a:cs typeface="Mangal" panose="00000400000000000000" pitchFamily="2"/>
              </a:rPr>
              <a:t>cr</a:t>
            </a:r>
            <a:r>
              <a:rPr lang="hi-IN" sz="1600" b="1" dirty="0">
                <a:solidFill>
                  <a:prstClr val="black"/>
                </a:solidFill>
                <a:latin typeface="inherit"/>
                <a:cs typeface="Mangal" panose="00000400000000000000" pitchFamily="2"/>
              </a:rPr>
              <a:t>  </a:t>
            </a:r>
            <a:endParaRPr lang="en-US" sz="1600" b="1" dirty="0">
              <a:solidFill>
                <a:prstClr val="black"/>
              </a:solidFill>
              <a:latin typeface="inherit"/>
            </a:endParaRPr>
          </a:p>
          <a:p>
            <a:pPr algn="ctr" defTabSz="914354">
              <a:defRPr/>
            </a:pPr>
            <a:endParaRPr lang="en-US" sz="1600" b="1" dirty="0">
              <a:solidFill>
                <a:prstClr val="black"/>
              </a:solidFill>
              <a:latin typeface="Calibri"/>
            </a:endParaRPr>
          </a:p>
        </p:txBody>
      </p:sp>
      <p:cxnSp>
        <p:nvCxnSpPr>
          <p:cNvPr id="123" name="Straight Connector 122">
            <a:extLst>
              <a:ext uri="{FF2B5EF4-FFF2-40B4-BE49-F238E27FC236}">
                <a16:creationId xmlns:a16="http://schemas.microsoft.com/office/drawing/2014/main" id="{00EAC6ED-F379-4085-A7C0-48876BDC490C}"/>
              </a:ext>
            </a:extLst>
          </p:cNvPr>
          <p:cNvCxnSpPr>
            <a:cxnSpLocks/>
            <a:stCxn id="2" idx="0"/>
          </p:cNvCxnSpPr>
          <p:nvPr/>
        </p:nvCxnSpPr>
        <p:spPr>
          <a:xfrm flipV="1">
            <a:off x="885346" y="2833689"/>
            <a:ext cx="2691739" cy="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4" name="Arrow: Down 123">
            <a:extLst>
              <a:ext uri="{FF2B5EF4-FFF2-40B4-BE49-F238E27FC236}">
                <a16:creationId xmlns:a16="http://schemas.microsoft.com/office/drawing/2014/main" id="{59B402C4-0133-40AA-917D-53C105BBFD30}"/>
              </a:ext>
            </a:extLst>
          </p:cNvPr>
          <p:cNvSpPr/>
          <p:nvPr/>
        </p:nvSpPr>
        <p:spPr>
          <a:xfrm>
            <a:off x="2140915" y="1827212"/>
            <a:ext cx="161925" cy="931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25" name="Arrow: Down 124">
            <a:extLst>
              <a:ext uri="{FF2B5EF4-FFF2-40B4-BE49-F238E27FC236}">
                <a16:creationId xmlns:a16="http://schemas.microsoft.com/office/drawing/2014/main" id="{37580B9A-E244-4D56-BEA4-01D6306C139E}"/>
              </a:ext>
            </a:extLst>
          </p:cNvPr>
          <p:cNvSpPr/>
          <p:nvPr/>
        </p:nvSpPr>
        <p:spPr>
          <a:xfrm>
            <a:off x="7783580" y="1919288"/>
            <a:ext cx="161925" cy="747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26" name="Arrow: Down 125">
            <a:extLst>
              <a:ext uri="{FF2B5EF4-FFF2-40B4-BE49-F238E27FC236}">
                <a16:creationId xmlns:a16="http://schemas.microsoft.com/office/drawing/2014/main" id="{046892B0-D41A-4B7B-B2EB-4C08B1C79B87}"/>
              </a:ext>
            </a:extLst>
          </p:cNvPr>
          <p:cNvSpPr/>
          <p:nvPr/>
        </p:nvSpPr>
        <p:spPr>
          <a:xfrm>
            <a:off x="10713138" y="1989139"/>
            <a:ext cx="170902" cy="1130300"/>
          </a:xfrm>
          <a:prstGeom prst="downArrow">
            <a:avLst/>
          </a:prstGeom>
          <a:solidFill>
            <a:srgbClr val="C7F1A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27" name="Arrow: Pentagon 126">
            <a:extLst>
              <a:ext uri="{FF2B5EF4-FFF2-40B4-BE49-F238E27FC236}">
                <a16:creationId xmlns:a16="http://schemas.microsoft.com/office/drawing/2014/main" id="{6C2BA26B-7131-4384-8AA4-D2D9A5C4BCE7}"/>
              </a:ext>
            </a:extLst>
          </p:cNvPr>
          <p:cNvSpPr/>
          <p:nvPr/>
        </p:nvSpPr>
        <p:spPr>
          <a:xfrm rot="5400000">
            <a:off x="4786077" y="1682274"/>
            <a:ext cx="1262060" cy="1984066"/>
          </a:xfrm>
          <a:prstGeom prst="homePlate">
            <a:avLst/>
          </a:prstGeom>
          <a:solidFill>
            <a:srgbClr val="FFE7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914354">
              <a:defRPr/>
            </a:pPr>
            <a:r>
              <a:rPr lang="hi-IN" sz="1600" b="1" dirty="0">
                <a:solidFill>
                  <a:srgbClr val="7030A0"/>
                </a:solidFill>
                <a:latin typeface="Arial" panose="020B0604020202020204" pitchFamily="34" charset="0"/>
                <a:cs typeface="Arial" panose="020B0604020202020204" pitchFamily="34" charset="0"/>
              </a:rPr>
              <a:t>IFFCO, KRIBHCO</a:t>
            </a:r>
          </a:p>
          <a:p>
            <a:pPr algn="ctr" defTabSz="914354">
              <a:defRPr/>
            </a:pPr>
            <a:r>
              <a:rPr lang="en-IN" b="1" dirty="0">
                <a:solidFill>
                  <a:srgbClr val="7030A0"/>
                </a:solidFill>
                <a:latin typeface="Arial" panose="020B0604020202020204" pitchFamily="34" charset="0"/>
                <a:cs typeface="Aparajita" panose="020B0604020202020204" pitchFamily="2"/>
              </a:rPr>
              <a:t>80</a:t>
            </a:r>
            <a:r>
              <a:rPr lang="hi-IN" sz="1600" b="1" dirty="0">
                <a:solidFill>
                  <a:srgbClr val="7030A0"/>
                </a:solidFill>
                <a:latin typeface="Arial" panose="020B0604020202020204" pitchFamily="34" charset="0"/>
                <a:cs typeface="Aparajita" panose="020B0604020202020204" pitchFamily="2"/>
              </a:rPr>
              <a:t> </a:t>
            </a:r>
            <a:r>
              <a:rPr lang="hi-IN" sz="1400" b="1" dirty="0">
                <a:solidFill>
                  <a:srgbClr val="7030A0"/>
                </a:solidFill>
                <a:latin typeface="Arial" panose="020B0604020202020204" pitchFamily="34" charset="0"/>
                <a:cs typeface="Aparajita" panose="020B0604020202020204" pitchFamily="2"/>
              </a:rPr>
              <a:t>LMT</a:t>
            </a:r>
            <a:endParaRPr lang="en-IN" b="1" dirty="0">
              <a:solidFill>
                <a:srgbClr val="7030A0"/>
              </a:solidFill>
              <a:latin typeface="Calibri"/>
            </a:endParaRPr>
          </a:p>
        </p:txBody>
      </p:sp>
      <p:sp>
        <p:nvSpPr>
          <p:cNvPr id="128" name="Rectangle 127">
            <a:extLst>
              <a:ext uri="{FF2B5EF4-FFF2-40B4-BE49-F238E27FC236}">
                <a16:creationId xmlns:a16="http://schemas.microsoft.com/office/drawing/2014/main" id="{9E3CCAF3-E2F9-457D-A424-FC51DE5FF9E9}"/>
              </a:ext>
            </a:extLst>
          </p:cNvPr>
          <p:cNvSpPr/>
          <p:nvPr/>
        </p:nvSpPr>
        <p:spPr>
          <a:xfrm>
            <a:off x="6658904" y="815182"/>
            <a:ext cx="2573202" cy="124460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en-IN" sz="2000" b="1" dirty="0">
                <a:solidFill>
                  <a:prstClr val="black"/>
                </a:solidFill>
                <a:latin typeface="inherit"/>
                <a:cs typeface="Arial" panose="020B0604020202020204" pitchFamily="34" charset="0"/>
              </a:rPr>
              <a:t>Construction</a:t>
            </a:r>
            <a:r>
              <a:rPr lang="en-IN" b="1" dirty="0">
                <a:solidFill>
                  <a:prstClr val="black"/>
                </a:solidFill>
                <a:latin typeface="inherit"/>
                <a:cs typeface="Arial" panose="020B0604020202020204" pitchFamily="34" charset="0"/>
              </a:rPr>
              <a:t> </a:t>
            </a:r>
          </a:p>
          <a:p>
            <a:pPr algn="ctr" defTabSz="914354">
              <a:defRPr/>
            </a:pPr>
            <a:r>
              <a:rPr lang="en-IN" sz="1600" b="1" dirty="0">
                <a:solidFill>
                  <a:prstClr val="black"/>
                </a:solidFill>
                <a:latin typeface="inherit"/>
                <a:cs typeface="Mangal" panose="00000400000000000000" pitchFamily="2"/>
              </a:rPr>
              <a:t>800 Cr Turnover</a:t>
            </a:r>
            <a:r>
              <a:rPr lang="hi-IN" sz="1600" b="1" dirty="0">
                <a:solidFill>
                  <a:prstClr val="black"/>
                </a:solidFill>
                <a:latin typeface="inherit"/>
                <a:cs typeface="Mangal" panose="00000400000000000000" pitchFamily="2"/>
              </a:rPr>
              <a:t>  </a:t>
            </a:r>
            <a:endParaRPr lang="en-US" sz="1600" b="1" dirty="0">
              <a:solidFill>
                <a:prstClr val="black"/>
              </a:solidFill>
              <a:latin typeface="inherit"/>
              <a:cs typeface="Mangal" panose="00000400000000000000" pitchFamily="2"/>
            </a:endParaRPr>
          </a:p>
        </p:txBody>
      </p:sp>
      <p:sp>
        <p:nvSpPr>
          <p:cNvPr id="129" name="Rectangle 128">
            <a:extLst>
              <a:ext uri="{FF2B5EF4-FFF2-40B4-BE49-F238E27FC236}">
                <a16:creationId xmlns:a16="http://schemas.microsoft.com/office/drawing/2014/main" id="{2BB330B0-5356-4AA4-8688-157C9D6AE3AF}"/>
              </a:ext>
            </a:extLst>
          </p:cNvPr>
          <p:cNvSpPr/>
          <p:nvPr/>
        </p:nvSpPr>
        <p:spPr>
          <a:xfrm>
            <a:off x="9561446" y="787400"/>
            <a:ext cx="2472732" cy="124460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en-IN" sz="2000" b="1" dirty="0">
                <a:solidFill>
                  <a:prstClr val="black"/>
                </a:solidFill>
                <a:latin typeface="inherit"/>
                <a:cs typeface="Mangal" panose="00000400000000000000" pitchFamily="2"/>
              </a:rPr>
              <a:t>Consumer</a:t>
            </a:r>
          </a:p>
          <a:p>
            <a:pPr algn="ctr" defTabSz="914354">
              <a:defRPr/>
            </a:pPr>
            <a:r>
              <a:rPr lang="en-IN" b="1" dirty="0">
                <a:solidFill>
                  <a:prstClr val="black"/>
                </a:solidFill>
                <a:latin typeface="inherit"/>
                <a:cs typeface="Mangal" panose="00000400000000000000" pitchFamily="2"/>
              </a:rPr>
              <a:t>250 Cr turnover</a:t>
            </a:r>
          </a:p>
        </p:txBody>
      </p:sp>
      <p:sp>
        <p:nvSpPr>
          <p:cNvPr id="130" name="Rectangle 129">
            <a:extLst>
              <a:ext uri="{FF2B5EF4-FFF2-40B4-BE49-F238E27FC236}">
                <a16:creationId xmlns:a16="http://schemas.microsoft.com/office/drawing/2014/main" id="{1E72C835-72B3-4B65-A53C-BF7A9BDD2238}"/>
              </a:ext>
            </a:extLst>
          </p:cNvPr>
          <p:cNvSpPr/>
          <p:nvPr/>
        </p:nvSpPr>
        <p:spPr>
          <a:xfrm>
            <a:off x="4431793" y="785815"/>
            <a:ext cx="1986440" cy="126206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Agri Inputs </a:t>
            </a:r>
          </a:p>
          <a:p>
            <a:pPr marR="0" lvl="0" indent="0" algn="ctr" defTabSz="914354" fontAlgn="auto">
              <a:lnSpc>
                <a:spcPct val="100000"/>
              </a:lnSpc>
              <a:spcBef>
                <a:spcPts val="0"/>
              </a:spcBef>
              <a:spcAft>
                <a:spcPts val="0"/>
              </a:spcAft>
              <a:buClrTx/>
              <a:buSzTx/>
              <a:buFontTx/>
              <a:buNone/>
              <a:tabLst/>
              <a:defRPr/>
            </a:pPr>
            <a:r>
              <a:rPr lang="en-IN" sz="1600" b="1" dirty="0">
                <a:solidFill>
                  <a:prstClr val="black"/>
                </a:solidFill>
                <a:latin typeface="inherit"/>
                <a:cs typeface="Mangal" panose="00000400000000000000" pitchFamily="2"/>
              </a:rPr>
              <a:t>Seeds/ Fertilisers/ Nano/ Micro Nutrients</a:t>
            </a:r>
          </a:p>
          <a:p>
            <a:pPr marR="0" lvl="0" indent="0" algn="ctr" defTabSz="914354" fontAlgn="auto">
              <a:lnSpc>
                <a:spcPct val="100000"/>
              </a:lnSpc>
              <a:spcBef>
                <a:spcPts val="0"/>
              </a:spcBef>
              <a:spcAft>
                <a:spcPts val="0"/>
              </a:spcAft>
              <a:buClrTx/>
              <a:buSzTx/>
              <a:buFontTx/>
              <a:buNone/>
              <a:tabLst/>
              <a:defRPr/>
            </a:pPr>
            <a:r>
              <a:rPr lang="en-IN" sz="1600" b="1" dirty="0">
                <a:solidFill>
                  <a:prstClr val="black"/>
                </a:solidFill>
                <a:latin typeface="inherit"/>
                <a:cs typeface="Mangal" panose="00000400000000000000" pitchFamily="2"/>
              </a:rPr>
              <a:t> 40% Share in state</a:t>
            </a:r>
            <a:r>
              <a:rPr lang="hi-IN" sz="1600" b="1" dirty="0">
                <a:solidFill>
                  <a:prstClr val="black"/>
                </a:solidFill>
                <a:latin typeface="inherit"/>
                <a:cs typeface="Mangal" panose="00000400000000000000" pitchFamily="2"/>
              </a:rPr>
              <a:t> </a:t>
            </a:r>
            <a:endParaRPr lang="en-US" sz="1600" b="1" dirty="0">
              <a:solidFill>
                <a:prstClr val="black"/>
              </a:solidFill>
              <a:latin typeface="inherit"/>
              <a:cs typeface="Mangal" panose="00000400000000000000" pitchFamily="2"/>
            </a:endParaRPr>
          </a:p>
        </p:txBody>
      </p:sp>
      <p:sp>
        <p:nvSpPr>
          <p:cNvPr id="131" name="Rectangle 130">
            <a:extLst>
              <a:ext uri="{FF2B5EF4-FFF2-40B4-BE49-F238E27FC236}">
                <a16:creationId xmlns:a16="http://schemas.microsoft.com/office/drawing/2014/main" id="{6634A2E3-6CED-456F-9190-10F89C8FD97F}"/>
              </a:ext>
            </a:extLst>
          </p:cNvPr>
          <p:cNvSpPr/>
          <p:nvPr/>
        </p:nvSpPr>
        <p:spPr>
          <a:xfrm>
            <a:off x="237334" y="785815"/>
            <a:ext cx="3969088" cy="123507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en-IN" sz="2000" b="1" dirty="0">
                <a:solidFill>
                  <a:prstClr val="black"/>
                </a:solidFill>
                <a:latin typeface="inherit"/>
                <a:cs typeface="Mangal" panose="00000400000000000000" pitchFamily="2"/>
              </a:rPr>
              <a:t>Price Support</a:t>
            </a:r>
            <a:endParaRPr lang="hi-IN" sz="2000" b="1" dirty="0">
              <a:solidFill>
                <a:prstClr val="black"/>
              </a:solidFill>
              <a:latin typeface="inherit"/>
              <a:cs typeface="Mangal" panose="00000400000000000000" pitchFamily="2"/>
            </a:endParaRPr>
          </a:p>
          <a:p>
            <a:pPr algn="ctr" defTabSz="914354">
              <a:defRPr/>
            </a:pPr>
            <a:r>
              <a:rPr lang="en-IN" sz="1800" b="1" dirty="0">
                <a:solidFill>
                  <a:prstClr val="black"/>
                </a:solidFill>
                <a:latin typeface="inherit"/>
                <a:cs typeface="Mangal" panose="00000400000000000000" pitchFamily="2"/>
              </a:rPr>
              <a:t>Wheat/Paddy/Pulse</a:t>
            </a:r>
            <a:r>
              <a:rPr lang="hi-IN" sz="1800" b="1" dirty="0">
                <a:solidFill>
                  <a:prstClr val="black"/>
                </a:solidFill>
                <a:latin typeface="inherit"/>
                <a:cs typeface="Mangal" panose="00000400000000000000" pitchFamily="2"/>
              </a:rPr>
              <a:t> </a:t>
            </a:r>
          </a:p>
          <a:p>
            <a:pPr algn="ctr" defTabSz="914354">
              <a:defRPr/>
            </a:pPr>
            <a:r>
              <a:rPr lang="en-IN" b="1">
                <a:solidFill>
                  <a:prstClr val="black"/>
                </a:solidFill>
                <a:latin typeface="inherit"/>
                <a:cs typeface="Mangal" panose="00000400000000000000" pitchFamily="2"/>
              </a:rPr>
              <a:t>7</a:t>
            </a:r>
            <a:r>
              <a:rPr lang="en-IN" sz="1800" b="1">
                <a:solidFill>
                  <a:prstClr val="black"/>
                </a:solidFill>
                <a:latin typeface="inherit"/>
                <a:cs typeface="Mangal" panose="00000400000000000000" pitchFamily="2"/>
              </a:rPr>
              <a:t>0 </a:t>
            </a:r>
            <a:r>
              <a:rPr lang="en-IN" sz="1800" b="1" dirty="0">
                <a:solidFill>
                  <a:prstClr val="black"/>
                </a:solidFill>
                <a:latin typeface="inherit"/>
                <a:cs typeface="Mangal" panose="00000400000000000000" pitchFamily="2"/>
              </a:rPr>
              <a:t>% Share</a:t>
            </a:r>
            <a:r>
              <a:rPr lang="hi-IN" sz="1800" b="1" dirty="0">
                <a:solidFill>
                  <a:prstClr val="black"/>
                </a:solidFill>
                <a:latin typeface="inherit"/>
                <a:cs typeface="Mangal" panose="00000400000000000000" pitchFamily="2"/>
              </a:rPr>
              <a:t>  </a:t>
            </a:r>
            <a:endParaRPr lang="en-US" sz="2000" b="1" dirty="0">
              <a:solidFill>
                <a:prstClr val="black"/>
              </a:solidFill>
              <a:latin typeface="inherit"/>
            </a:endParaRPr>
          </a:p>
        </p:txBody>
      </p:sp>
      <p:sp>
        <p:nvSpPr>
          <p:cNvPr id="2" name="Arrow: Down 1">
            <a:extLst>
              <a:ext uri="{FF2B5EF4-FFF2-40B4-BE49-F238E27FC236}">
                <a16:creationId xmlns:a16="http://schemas.microsoft.com/office/drawing/2014/main" id="{0D327294-666F-4B0B-AEA8-8C60E03A02C6}"/>
              </a:ext>
            </a:extLst>
          </p:cNvPr>
          <p:cNvSpPr/>
          <p:nvPr/>
        </p:nvSpPr>
        <p:spPr>
          <a:xfrm>
            <a:off x="799620" y="2833690"/>
            <a:ext cx="171451" cy="236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en-IN">
              <a:solidFill>
                <a:prstClr val="white"/>
              </a:solidFill>
              <a:latin typeface="Calibri"/>
            </a:endParaRPr>
          </a:p>
        </p:txBody>
      </p:sp>
      <p:sp>
        <p:nvSpPr>
          <p:cNvPr id="132" name="Arrow: Down 131">
            <a:extLst>
              <a:ext uri="{FF2B5EF4-FFF2-40B4-BE49-F238E27FC236}">
                <a16:creationId xmlns:a16="http://schemas.microsoft.com/office/drawing/2014/main" id="{65127A6E-C2AF-4904-8076-95642DCF526A}"/>
              </a:ext>
            </a:extLst>
          </p:cNvPr>
          <p:cNvSpPr/>
          <p:nvPr/>
        </p:nvSpPr>
        <p:spPr>
          <a:xfrm>
            <a:off x="2145489" y="2855912"/>
            <a:ext cx="171451" cy="236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en-IN">
              <a:solidFill>
                <a:prstClr val="white"/>
              </a:solidFill>
              <a:latin typeface="Calibri"/>
            </a:endParaRPr>
          </a:p>
        </p:txBody>
      </p:sp>
      <p:sp>
        <p:nvSpPr>
          <p:cNvPr id="134" name="Arrow: Down 133">
            <a:extLst>
              <a:ext uri="{FF2B5EF4-FFF2-40B4-BE49-F238E27FC236}">
                <a16:creationId xmlns:a16="http://schemas.microsoft.com/office/drawing/2014/main" id="{C89B8A73-D89A-4725-BE98-8C32B2787D9A}"/>
              </a:ext>
            </a:extLst>
          </p:cNvPr>
          <p:cNvSpPr/>
          <p:nvPr/>
        </p:nvSpPr>
        <p:spPr>
          <a:xfrm>
            <a:off x="3487634" y="2822577"/>
            <a:ext cx="171451" cy="236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en-IN">
              <a:solidFill>
                <a:prstClr val="white"/>
              </a:solidFill>
              <a:latin typeface="Calibri"/>
            </a:endParaRPr>
          </a:p>
        </p:txBody>
      </p:sp>
      <p:cxnSp>
        <p:nvCxnSpPr>
          <p:cNvPr id="135" name="Straight Connector 134">
            <a:extLst>
              <a:ext uri="{FF2B5EF4-FFF2-40B4-BE49-F238E27FC236}">
                <a16:creationId xmlns:a16="http://schemas.microsoft.com/office/drawing/2014/main" id="{6D306061-7985-4100-9369-D1DA29BB64A8}"/>
              </a:ext>
            </a:extLst>
          </p:cNvPr>
          <p:cNvCxnSpPr>
            <a:cxnSpLocks/>
          </p:cNvCxnSpPr>
          <p:nvPr/>
        </p:nvCxnSpPr>
        <p:spPr>
          <a:xfrm>
            <a:off x="6851718" y="2690813"/>
            <a:ext cx="202406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6" name="Arrow: Down 135">
            <a:extLst>
              <a:ext uri="{FF2B5EF4-FFF2-40B4-BE49-F238E27FC236}">
                <a16:creationId xmlns:a16="http://schemas.microsoft.com/office/drawing/2014/main" id="{5F82B834-A192-49C0-82AA-7D6761C768E1}"/>
              </a:ext>
            </a:extLst>
          </p:cNvPr>
          <p:cNvSpPr/>
          <p:nvPr/>
        </p:nvSpPr>
        <p:spPr>
          <a:xfrm>
            <a:off x="6819967" y="2690816"/>
            <a:ext cx="144464" cy="368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en-IN">
              <a:solidFill>
                <a:prstClr val="white"/>
              </a:solidFill>
              <a:latin typeface="Calibri"/>
            </a:endParaRPr>
          </a:p>
        </p:txBody>
      </p:sp>
      <p:sp>
        <p:nvSpPr>
          <p:cNvPr id="137" name="Arrow: Down 136">
            <a:extLst>
              <a:ext uri="{FF2B5EF4-FFF2-40B4-BE49-F238E27FC236}">
                <a16:creationId xmlns:a16="http://schemas.microsoft.com/office/drawing/2014/main" id="{9803094F-C909-4FE8-BB68-461FA3B1A8A5}"/>
              </a:ext>
            </a:extLst>
          </p:cNvPr>
          <p:cNvSpPr/>
          <p:nvPr/>
        </p:nvSpPr>
        <p:spPr>
          <a:xfrm>
            <a:off x="8759373" y="2690816"/>
            <a:ext cx="144464" cy="368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endParaRPr lang="en-IN">
              <a:solidFill>
                <a:prstClr val="white"/>
              </a:solidFill>
              <a:latin typeface="Calibri"/>
            </a:endParaRPr>
          </a:p>
        </p:txBody>
      </p:sp>
      <p:sp>
        <p:nvSpPr>
          <p:cNvPr id="3" name="Rectangle: Rounded Corners 2">
            <a:extLst>
              <a:ext uri="{FF2B5EF4-FFF2-40B4-BE49-F238E27FC236}">
                <a16:creationId xmlns:a16="http://schemas.microsoft.com/office/drawing/2014/main" id="{91204AC4-3A4F-A9C6-91BB-7F58B4A7D65C}"/>
              </a:ext>
            </a:extLst>
          </p:cNvPr>
          <p:cNvSpPr/>
          <p:nvPr/>
        </p:nvSpPr>
        <p:spPr>
          <a:xfrm>
            <a:off x="237334" y="54436"/>
            <a:ext cx="11796844" cy="55528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IN" sz="3600" b="1" i="0" u="none" strike="noStrike" kern="1200" cap="none" spc="0" normalizeH="0" baseline="0" noProof="0" dirty="0">
                <a:ln>
                  <a:noFill/>
                </a:ln>
                <a:solidFill>
                  <a:srgbClr val="002060"/>
                </a:solidFill>
                <a:effectLst/>
                <a:uLnTx/>
                <a:uFillTx/>
                <a:latin typeface="Bookman Old Style" panose="02050604050505020204" pitchFamily="18" charset="0"/>
                <a:cs typeface="Mangal" panose="00000400000000000000" pitchFamily="2"/>
              </a:rPr>
              <a:t>Agriculture, Consumer, and Construction</a:t>
            </a:r>
            <a:r>
              <a:rPr kumimoji="0" lang="hi-IN" sz="3600" b="1" i="0" u="none" strike="noStrike" kern="1200" cap="none" spc="0" normalizeH="0" baseline="0" noProof="0" dirty="0">
                <a:ln>
                  <a:noFill/>
                </a:ln>
                <a:solidFill>
                  <a:srgbClr val="002060"/>
                </a:solidFill>
                <a:effectLst/>
                <a:uLnTx/>
                <a:uFillTx/>
                <a:latin typeface="Bookman Old Style" panose="02050604050505020204" pitchFamily="18" charset="0"/>
                <a:cs typeface="Mangal" panose="00000400000000000000" pitchFamily="2"/>
              </a:rPr>
              <a:t> </a:t>
            </a:r>
            <a:endParaRPr kumimoji="0" lang="en-IN" sz="3600" b="1" i="0" u="none" strike="noStrike" kern="1200" cap="none" spc="0" normalizeH="0" baseline="0" noProof="0" dirty="0">
              <a:ln>
                <a:noFill/>
              </a:ln>
              <a:solidFill>
                <a:prstClr val="black"/>
              </a:solidFill>
              <a:effectLst/>
              <a:uLnTx/>
              <a:uFillTx/>
              <a:latin typeface="Bookman Old Style" panose="02050604050505020204" pitchFamily="18" charset="0"/>
              <a:cs typeface="Aparajita" panose="020B0604020202020204"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Down 34">
            <a:extLst>
              <a:ext uri="{FF2B5EF4-FFF2-40B4-BE49-F238E27FC236}">
                <a16:creationId xmlns:a16="http://schemas.microsoft.com/office/drawing/2014/main" id="{3742038F-9DEC-408C-807D-B615406D9F47}"/>
              </a:ext>
            </a:extLst>
          </p:cNvPr>
          <p:cNvSpPr/>
          <p:nvPr/>
        </p:nvSpPr>
        <p:spPr>
          <a:xfrm>
            <a:off x="7349295" y="3827051"/>
            <a:ext cx="255600" cy="1427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0" name="Rectangle 9">
            <a:extLst>
              <a:ext uri="{FF2B5EF4-FFF2-40B4-BE49-F238E27FC236}">
                <a16:creationId xmlns:a16="http://schemas.microsoft.com/office/drawing/2014/main" id="{47C5AB88-6A17-49F8-B61D-841CEB778248}"/>
              </a:ext>
            </a:extLst>
          </p:cNvPr>
          <p:cNvSpPr/>
          <p:nvPr/>
        </p:nvSpPr>
        <p:spPr>
          <a:xfrm>
            <a:off x="585723" y="2071274"/>
            <a:ext cx="3724275" cy="1119187"/>
          </a:xfrm>
          <a:prstGeom prst="rect">
            <a:avLst/>
          </a:prstGeom>
          <a:solidFill>
            <a:schemeClr val="accent5">
              <a:lumMod val="20000"/>
              <a:lumOff val="80000"/>
              <a:alpha val="70000"/>
            </a:schemeClr>
          </a:solidFill>
        </p:spPr>
        <p:style>
          <a:lnRef idx="2">
            <a:schemeClr val="accent6"/>
          </a:lnRef>
          <a:fillRef idx="1">
            <a:schemeClr val="lt1"/>
          </a:fillRef>
          <a:effectRef idx="0">
            <a:schemeClr val="accent6"/>
          </a:effectRef>
          <a:fontRef idx="minor">
            <a:schemeClr val="dk1"/>
          </a:fontRef>
        </p:style>
        <p:txBody>
          <a:bodyPr anchor="t"/>
          <a:lstStyle/>
          <a:p>
            <a:pPr algn="ctr" defTabSz="914354">
              <a:defRPr/>
            </a:pPr>
            <a:r>
              <a:rPr lang="en-IN" sz="2000" b="1" dirty="0">
                <a:solidFill>
                  <a:prstClr val="black"/>
                </a:solidFill>
                <a:latin typeface="inherit"/>
                <a:cs typeface="Arial" panose="020B0604020202020204" pitchFamily="34" charset="0"/>
              </a:rPr>
              <a:t>U P Cooperative Bank</a:t>
            </a:r>
            <a:r>
              <a:rPr lang="hi-IN" sz="2000" b="1" dirty="0">
                <a:solidFill>
                  <a:prstClr val="black"/>
                </a:solidFill>
                <a:latin typeface="inherit"/>
                <a:cs typeface="Mangal" panose="00000400000000000000" pitchFamily="2"/>
              </a:rPr>
              <a:t> </a:t>
            </a:r>
          </a:p>
          <a:p>
            <a:pPr algn="ctr" defTabSz="914354">
              <a:defRPr/>
            </a:pPr>
            <a:r>
              <a:rPr lang="en-IN" sz="1600" b="1" dirty="0">
                <a:solidFill>
                  <a:prstClr val="black"/>
                </a:solidFill>
                <a:latin typeface="inherit"/>
                <a:cs typeface="Arial" panose="020B0604020202020204" pitchFamily="34" charset="0"/>
              </a:rPr>
              <a:t>Branches</a:t>
            </a:r>
            <a:r>
              <a:rPr lang="en-IN" sz="1600" b="1" dirty="0">
                <a:solidFill>
                  <a:prstClr val="black"/>
                </a:solidFill>
                <a:latin typeface="inherit"/>
                <a:cs typeface="Mangal" panose="00000400000000000000" pitchFamily="2"/>
              </a:rPr>
              <a:t> </a:t>
            </a:r>
            <a:r>
              <a:rPr lang="hi-IN" sz="1600" b="1" dirty="0">
                <a:solidFill>
                  <a:prstClr val="black"/>
                </a:solidFill>
                <a:latin typeface="inherit"/>
                <a:cs typeface="Mangal" panose="00000400000000000000" pitchFamily="2"/>
              </a:rPr>
              <a:t>40</a:t>
            </a:r>
          </a:p>
          <a:p>
            <a:pPr algn="ctr" defTabSz="914354">
              <a:defRPr/>
            </a:pPr>
            <a:r>
              <a:rPr lang="en-IN" sz="1600" b="1" dirty="0">
                <a:solidFill>
                  <a:prstClr val="black"/>
                </a:solidFill>
                <a:latin typeface="inherit"/>
                <a:cs typeface="Arial" panose="020B0604020202020204" pitchFamily="34" charset="0"/>
              </a:rPr>
              <a:t>Strength </a:t>
            </a:r>
            <a:r>
              <a:rPr lang="hi-IN" sz="1600" b="1" dirty="0">
                <a:solidFill>
                  <a:prstClr val="black"/>
                </a:solidFill>
                <a:latin typeface="inherit"/>
                <a:cs typeface="Mangal" panose="00000400000000000000" pitchFamily="2"/>
              </a:rPr>
              <a:t>639</a:t>
            </a:r>
            <a:endParaRPr lang="en-IN" sz="1600" b="1" dirty="0">
              <a:solidFill>
                <a:prstClr val="black"/>
              </a:solidFill>
              <a:latin typeface="inherit"/>
            </a:endParaRPr>
          </a:p>
          <a:p>
            <a:pPr algn="ctr" defTabSz="914354">
              <a:defRPr/>
            </a:pPr>
            <a:r>
              <a:rPr lang="en-IN" sz="1600" b="1" dirty="0">
                <a:solidFill>
                  <a:prstClr val="black"/>
                </a:solidFill>
                <a:latin typeface="inherit"/>
                <a:cs typeface="Arial" panose="020B0604020202020204" pitchFamily="34" charset="0"/>
              </a:rPr>
              <a:t>Turnover Rs </a:t>
            </a:r>
            <a:r>
              <a:rPr lang="hi-IN" sz="1600" b="1" dirty="0">
                <a:solidFill>
                  <a:prstClr val="black"/>
                </a:solidFill>
                <a:latin typeface="inherit"/>
                <a:cs typeface="Mangal" panose="00000400000000000000" pitchFamily="2"/>
              </a:rPr>
              <a:t>20594</a:t>
            </a:r>
            <a:r>
              <a:rPr lang="en-IN" sz="1600" b="1" dirty="0">
                <a:solidFill>
                  <a:prstClr val="black"/>
                </a:solidFill>
                <a:latin typeface="inherit"/>
                <a:cs typeface="Mangal" panose="00000400000000000000" pitchFamily="2"/>
              </a:rPr>
              <a:t> Cr</a:t>
            </a:r>
            <a:endParaRPr lang="en-US" sz="1400" b="1" dirty="0">
              <a:solidFill>
                <a:prstClr val="black"/>
              </a:solidFill>
              <a:latin typeface="Kruti Dev 010" pitchFamily="2" charset="0"/>
            </a:endParaRPr>
          </a:p>
        </p:txBody>
      </p:sp>
      <p:sp>
        <p:nvSpPr>
          <p:cNvPr id="49" name="Rectangle: Rounded Corners 48">
            <a:extLst>
              <a:ext uri="{FF2B5EF4-FFF2-40B4-BE49-F238E27FC236}">
                <a16:creationId xmlns:a16="http://schemas.microsoft.com/office/drawing/2014/main" id="{18F75727-9D5B-46BB-A295-B7ACB2480126}"/>
              </a:ext>
            </a:extLst>
          </p:cNvPr>
          <p:cNvSpPr/>
          <p:nvPr/>
        </p:nvSpPr>
        <p:spPr>
          <a:xfrm>
            <a:off x="592074" y="815332"/>
            <a:ext cx="7704980" cy="746125"/>
          </a:xfrm>
          <a:prstGeom prst="roundRect">
            <a:avLst/>
          </a:prstGeom>
          <a:solidFill>
            <a:srgbClr val="C7F1A1">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r>
              <a:rPr lang="en-IN" sz="2000" b="1" dirty="0">
                <a:solidFill>
                  <a:srgbClr val="000000"/>
                </a:solidFill>
                <a:latin typeface="Arial" panose="020B0604020202020204" pitchFamily="34" charset="0"/>
                <a:cs typeface="Arial" panose="020B0604020202020204" pitchFamily="34" charset="0"/>
              </a:rPr>
              <a:t>Banking</a:t>
            </a:r>
            <a:r>
              <a:rPr lang="en-IN" sz="2000" b="1" dirty="0">
                <a:solidFill>
                  <a:srgbClr val="000000"/>
                </a:solidFill>
                <a:latin typeface="Kruti Dev 010" pitchFamily="2" charset="0"/>
                <a:cs typeface="Aparajita" panose="020B0604020202020204" pitchFamily="2"/>
              </a:rPr>
              <a:t> </a:t>
            </a:r>
            <a:endParaRPr lang="en-IN" sz="2000" dirty="0">
              <a:solidFill>
                <a:srgbClr val="000000"/>
              </a:solidFill>
              <a:latin typeface="Calibri"/>
              <a:cs typeface="Aparajita" panose="020B0604020202020204" pitchFamily="2"/>
            </a:endParaRPr>
          </a:p>
        </p:txBody>
      </p:sp>
      <p:cxnSp>
        <p:nvCxnSpPr>
          <p:cNvPr id="9" name="Straight Connector 8">
            <a:extLst>
              <a:ext uri="{FF2B5EF4-FFF2-40B4-BE49-F238E27FC236}">
                <a16:creationId xmlns:a16="http://schemas.microsoft.com/office/drawing/2014/main" id="{B6835290-1149-4EF8-B989-E5BE18C969C6}"/>
              </a:ext>
            </a:extLst>
          </p:cNvPr>
          <p:cNvCxnSpPr>
            <a:cxnSpLocks/>
            <a:stCxn id="79" idx="0"/>
            <a:endCxn id="82" idx="0"/>
          </p:cNvCxnSpPr>
          <p:nvPr/>
        </p:nvCxnSpPr>
        <p:spPr>
          <a:xfrm flipV="1">
            <a:off x="2316897" y="1666463"/>
            <a:ext cx="5129343" cy="476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3" name="Rectangle: Rounded Corners 142">
            <a:extLst>
              <a:ext uri="{FF2B5EF4-FFF2-40B4-BE49-F238E27FC236}">
                <a16:creationId xmlns:a16="http://schemas.microsoft.com/office/drawing/2014/main" id="{7464DC39-4501-4E62-AE51-E203926C0DBB}"/>
              </a:ext>
            </a:extLst>
          </p:cNvPr>
          <p:cNvSpPr/>
          <p:nvPr/>
        </p:nvSpPr>
        <p:spPr>
          <a:xfrm>
            <a:off x="8816007" y="815331"/>
            <a:ext cx="2792896" cy="746125"/>
          </a:xfrm>
          <a:prstGeom prst="roundRect">
            <a:avLst/>
          </a:prstGeom>
          <a:solidFill>
            <a:srgbClr val="C7F1A1">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r>
              <a:rPr lang="en-IN" sz="2000" b="1" dirty="0">
                <a:solidFill>
                  <a:srgbClr val="000000"/>
                </a:solidFill>
                <a:latin typeface="Arial" panose="020B0604020202020204" pitchFamily="34" charset="0"/>
                <a:cs typeface="Arial" panose="020B0604020202020204" pitchFamily="34" charset="0"/>
              </a:rPr>
              <a:t>Warehousing</a:t>
            </a:r>
            <a:endParaRPr lang="en-IN" sz="2000" dirty="0">
              <a:solidFill>
                <a:srgbClr val="000000"/>
              </a:solidFill>
              <a:latin typeface="Calibri"/>
            </a:endParaRPr>
          </a:p>
        </p:txBody>
      </p:sp>
      <p:sp>
        <p:nvSpPr>
          <p:cNvPr id="146" name="Arrow: Down 145">
            <a:extLst>
              <a:ext uri="{FF2B5EF4-FFF2-40B4-BE49-F238E27FC236}">
                <a16:creationId xmlns:a16="http://schemas.microsoft.com/office/drawing/2014/main" id="{5467EC6B-EC25-403F-ACE0-E50C58026F96}"/>
              </a:ext>
            </a:extLst>
          </p:cNvPr>
          <p:cNvSpPr/>
          <p:nvPr/>
        </p:nvSpPr>
        <p:spPr>
          <a:xfrm flipH="1">
            <a:off x="10104499" y="1561456"/>
            <a:ext cx="255600" cy="516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51" name="Rectangle: Rounded Corners 50">
            <a:extLst>
              <a:ext uri="{FF2B5EF4-FFF2-40B4-BE49-F238E27FC236}">
                <a16:creationId xmlns:a16="http://schemas.microsoft.com/office/drawing/2014/main" id="{0C21315E-C8A4-4B4C-A8E5-DE7F262D93FA}"/>
              </a:ext>
            </a:extLst>
          </p:cNvPr>
          <p:cNvSpPr/>
          <p:nvPr/>
        </p:nvSpPr>
        <p:spPr>
          <a:xfrm>
            <a:off x="8835885" y="5118656"/>
            <a:ext cx="2792896" cy="1587500"/>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sz="1500" b="1" dirty="0">
                <a:solidFill>
                  <a:srgbClr val="000000"/>
                </a:solidFill>
                <a:latin typeface="inherit"/>
                <a:cs typeface="Mangal" panose="00000400000000000000" pitchFamily="2"/>
              </a:rPr>
              <a:t>110 lakh MT storage capacity</a:t>
            </a:r>
          </a:p>
          <a:p>
            <a:pPr algn="ctr" defTabSz="914354" eaLnBrk="0" fontAlgn="base" hangingPunct="0">
              <a:spcBef>
                <a:spcPct val="0"/>
              </a:spcBef>
              <a:spcAft>
                <a:spcPct val="0"/>
              </a:spcAft>
              <a:defRPr/>
            </a:pPr>
            <a:r>
              <a:rPr lang="en-IN" sz="1500" b="1" dirty="0">
                <a:solidFill>
                  <a:srgbClr val="000000"/>
                </a:solidFill>
                <a:latin typeface="inherit"/>
                <a:cs typeface="Mangal" panose="00000400000000000000" pitchFamily="2"/>
              </a:rPr>
              <a:t>Growth </a:t>
            </a:r>
            <a:r>
              <a:rPr lang="en-IN" sz="1500" b="1" dirty="0" err="1">
                <a:solidFill>
                  <a:srgbClr val="000000"/>
                </a:solidFill>
                <a:latin typeface="inherit"/>
                <a:cs typeface="Mangal" panose="00000400000000000000" pitchFamily="2"/>
              </a:rPr>
              <a:t>upto</a:t>
            </a:r>
            <a:r>
              <a:rPr lang="en-IN" sz="1500" b="1" dirty="0">
                <a:solidFill>
                  <a:srgbClr val="000000"/>
                </a:solidFill>
                <a:latin typeface="inherit"/>
                <a:cs typeface="Mangal" panose="00000400000000000000" pitchFamily="2"/>
              </a:rPr>
              <a:t> 150 lakh MT by </a:t>
            </a:r>
          </a:p>
          <a:p>
            <a:pPr algn="ctr" defTabSz="914354" eaLnBrk="0" fontAlgn="base" hangingPunct="0">
              <a:spcBef>
                <a:spcPct val="0"/>
              </a:spcBef>
              <a:spcAft>
                <a:spcPct val="0"/>
              </a:spcAft>
              <a:defRPr/>
            </a:pPr>
            <a:r>
              <a:rPr lang="en-IN" sz="1500" b="1" dirty="0">
                <a:solidFill>
                  <a:srgbClr val="000000"/>
                </a:solidFill>
                <a:latin typeface="inherit"/>
                <a:cs typeface="Mangal" panose="00000400000000000000" pitchFamily="2"/>
              </a:rPr>
              <a:t>March 2023</a:t>
            </a:r>
          </a:p>
          <a:p>
            <a:pPr algn="ctr" defTabSz="914354" eaLnBrk="0" fontAlgn="base" hangingPunct="0">
              <a:spcBef>
                <a:spcPct val="0"/>
              </a:spcBef>
              <a:spcAft>
                <a:spcPct val="0"/>
              </a:spcAft>
              <a:defRPr/>
            </a:pPr>
            <a:r>
              <a:rPr lang="hi-IN" sz="1500" b="1" dirty="0">
                <a:solidFill>
                  <a:srgbClr val="000000"/>
                </a:solidFill>
                <a:latin typeface="inherit"/>
                <a:cs typeface="Mangal" panose="00000400000000000000" pitchFamily="2"/>
              </a:rPr>
              <a:t>PDS</a:t>
            </a:r>
            <a:r>
              <a:rPr lang="en-IN" sz="1500" b="1" dirty="0">
                <a:solidFill>
                  <a:srgbClr val="000000"/>
                </a:solidFill>
                <a:latin typeface="inherit"/>
                <a:cs typeface="Mangal" panose="00000400000000000000" pitchFamily="2"/>
              </a:rPr>
              <a:t> / PMJKY  in State for</a:t>
            </a:r>
            <a:r>
              <a:rPr lang="hi-IN" sz="1500" b="1" dirty="0">
                <a:solidFill>
                  <a:srgbClr val="000000"/>
                </a:solidFill>
                <a:latin typeface="inherit"/>
                <a:cs typeface="Mangal" panose="00000400000000000000" pitchFamily="2"/>
              </a:rPr>
              <a:t>  </a:t>
            </a:r>
            <a:r>
              <a:rPr lang="en-IN" sz="1500" b="1" dirty="0">
                <a:solidFill>
                  <a:srgbClr val="000000"/>
                </a:solidFill>
                <a:latin typeface="inherit"/>
                <a:cs typeface="Mangal" panose="00000400000000000000" pitchFamily="2"/>
              </a:rPr>
              <a:t>Warehousing and Transportation under FCI</a:t>
            </a:r>
          </a:p>
        </p:txBody>
      </p:sp>
      <p:sp>
        <p:nvSpPr>
          <p:cNvPr id="87" name="Rectangle: Rounded Corners 86">
            <a:extLst>
              <a:ext uri="{FF2B5EF4-FFF2-40B4-BE49-F238E27FC236}">
                <a16:creationId xmlns:a16="http://schemas.microsoft.com/office/drawing/2014/main" id="{7A9A6A83-0562-46FF-AE23-3A371A3B9721}"/>
              </a:ext>
            </a:extLst>
          </p:cNvPr>
          <p:cNvSpPr/>
          <p:nvPr/>
        </p:nvSpPr>
        <p:spPr>
          <a:xfrm>
            <a:off x="6714503" y="5118656"/>
            <a:ext cx="1652400" cy="1587500"/>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IN" sz="1600" b="1" dirty="0">
                <a:solidFill>
                  <a:prstClr val="black"/>
                </a:solidFill>
                <a:latin typeface="inherit"/>
                <a:cs typeface="Arial" panose="020B0604020202020204" pitchFamily="34" charset="0"/>
              </a:rPr>
              <a:t>Banking Services to </a:t>
            </a:r>
          </a:p>
          <a:p>
            <a:pPr algn="ctr" defTabSz="914354">
              <a:defRPr/>
            </a:pPr>
            <a:r>
              <a:rPr lang="en-IN" sz="1600" b="1" dirty="0">
                <a:solidFill>
                  <a:prstClr val="black"/>
                </a:solidFill>
                <a:latin typeface="inherit"/>
                <a:cs typeface="Arial" panose="020B0604020202020204" pitchFamily="34" charset="0"/>
              </a:rPr>
              <a:t>2 lakh Deprived Customers</a:t>
            </a:r>
            <a:endParaRPr lang="en-IN" sz="1600" b="1" u="sng" dirty="0">
              <a:solidFill>
                <a:srgbClr val="000000"/>
              </a:solidFill>
              <a:latin typeface="inherit"/>
            </a:endParaRPr>
          </a:p>
        </p:txBody>
      </p:sp>
      <p:sp>
        <p:nvSpPr>
          <p:cNvPr id="60" name="Rectangle: Rounded Corners 59">
            <a:extLst>
              <a:ext uri="{FF2B5EF4-FFF2-40B4-BE49-F238E27FC236}">
                <a16:creationId xmlns:a16="http://schemas.microsoft.com/office/drawing/2014/main" id="{9B7F1A5B-B02D-4662-8444-A798B222A14D}"/>
              </a:ext>
            </a:extLst>
          </p:cNvPr>
          <p:cNvSpPr/>
          <p:nvPr/>
        </p:nvSpPr>
        <p:spPr>
          <a:xfrm>
            <a:off x="592073" y="5125006"/>
            <a:ext cx="1222375" cy="1579563"/>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IN" sz="1800" b="1" dirty="0">
                <a:solidFill>
                  <a:prstClr val="black"/>
                </a:solidFill>
                <a:latin typeface="inherit"/>
                <a:cs typeface="Arial" panose="020B0604020202020204" pitchFamily="34" charset="0"/>
              </a:rPr>
              <a:t>7400 PACS</a:t>
            </a:r>
          </a:p>
          <a:p>
            <a:pPr algn="ctr" defTabSz="914354">
              <a:defRPr/>
            </a:pPr>
            <a:r>
              <a:rPr lang="en-IN" sz="1600" b="1" dirty="0">
                <a:solidFill>
                  <a:prstClr val="black"/>
                </a:solidFill>
                <a:latin typeface="inherit"/>
                <a:cs typeface="Arial" panose="020B0604020202020204" pitchFamily="34" charset="0"/>
              </a:rPr>
              <a:t>Rs 20000cr ST loan </a:t>
            </a:r>
          </a:p>
          <a:p>
            <a:pPr algn="ctr" defTabSz="914354">
              <a:defRPr/>
            </a:pPr>
            <a:r>
              <a:rPr lang="en-IN" sz="1600" b="1" dirty="0">
                <a:solidFill>
                  <a:prstClr val="black"/>
                </a:solidFill>
                <a:latin typeface="inherit"/>
                <a:cs typeface="Arial" panose="020B0604020202020204" pitchFamily="34" charset="0"/>
              </a:rPr>
              <a:t>18 lakh members</a:t>
            </a:r>
            <a:endParaRPr lang="en-IN" sz="1600" b="1" dirty="0">
              <a:solidFill>
                <a:srgbClr val="000000"/>
              </a:solidFill>
              <a:latin typeface="inherit"/>
            </a:endParaRPr>
          </a:p>
        </p:txBody>
      </p:sp>
      <p:sp>
        <p:nvSpPr>
          <p:cNvPr id="91" name="Arrow: Down 90">
            <a:extLst>
              <a:ext uri="{FF2B5EF4-FFF2-40B4-BE49-F238E27FC236}">
                <a16:creationId xmlns:a16="http://schemas.microsoft.com/office/drawing/2014/main" id="{84BF732B-52DB-48DB-BB27-AD3BDACBEBC1}"/>
              </a:ext>
            </a:extLst>
          </p:cNvPr>
          <p:cNvSpPr/>
          <p:nvPr/>
        </p:nvSpPr>
        <p:spPr>
          <a:xfrm>
            <a:off x="1033669" y="4790663"/>
            <a:ext cx="261613" cy="334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61" name="Rectangle: Rounded Corners 60">
            <a:extLst>
              <a:ext uri="{FF2B5EF4-FFF2-40B4-BE49-F238E27FC236}">
                <a16:creationId xmlns:a16="http://schemas.microsoft.com/office/drawing/2014/main" id="{38103A33-EE85-427F-A49C-B5D8331C4DAD}"/>
              </a:ext>
            </a:extLst>
          </p:cNvPr>
          <p:cNvSpPr/>
          <p:nvPr/>
        </p:nvSpPr>
        <p:spPr>
          <a:xfrm>
            <a:off x="1841437" y="5126591"/>
            <a:ext cx="1222375" cy="1579563"/>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120 Sugar Mills funded with 20 Lakh Cane Societies Members  </a:t>
            </a:r>
            <a:endParaRPr kumimoji="0" lang="en-IN" sz="1600" b="0" i="0" u="sng" strike="noStrike" kern="1200" cap="none" spc="0" normalizeH="0" baseline="0" noProof="0" dirty="0">
              <a:ln>
                <a:noFill/>
              </a:ln>
              <a:solidFill>
                <a:prstClr val="black"/>
              </a:solidFill>
              <a:effectLst/>
              <a:uLnTx/>
              <a:uFillTx/>
              <a:latin typeface="inherit"/>
              <a:ea typeface="+mn-ea"/>
              <a:cs typeface="+mn-cs"/>
            </a:endParaRPr>
          </a:p>
        </p:txBody>
      </p:sp>
      <p:sp>
        <p:nvSpPr>
          <p:cNvPr id="62" name="Rectangle: Rounded Corners 61">
            <a:extLst>
              <a:ext uri="{FF2B5EF4-FFF2-40B4-BE49-F238E27FC236}">
                <a16:creationId xmlns:a16="http://schemas.microsoft.com/office/drawing/2014/main" id="{EBEEDE21-AF1B-46E7-92E8-61218470C1AD}"/>
              </a:ext>
            </a:extLst>
          </p:cNvPr>
          <p:cNvSpPr/>
          <p:nvPr/>
        </p:nvSpPr>
        <p:spPr>
          <a:xfrm>
            <a:off x="3087624" y="5125003"/>
            <a:ext cx="1222375" cy="1580400"/>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Linkage of 84 lakh members of PACS with NABARD</a:t>
            </a:r>
            <a:r>
              <a:rPr kumimoji="0" lang="hi-IN" sz="1600" b="1" i="0" u="none" strike="noStrike" kern="1200" cap="none" spc="0" normalizeH="0" baseline="0" noProof="0" dirty="0">
                <a:ln>
                  <a:noFill/>
                </a:ln>
                <a:solidFill>
                  <a:srgbClr val="000000"/>
                </a:solidFill>
                <a:effectLst/>
                <a:uLnTx/>
                <a:uFillTx/>
                <a:latin typeface="inherit"/>
                <a:ea typeface="+mn-ea"/>
                <a:cs typeface="Mangal" panose="00000400000000000000" pitchFamily="2"/>
              </a:rPr>
              <a:t>  </a:t>
            </a:r>
          </a:p>
        </p:txBody>
      </p:sp>
      <p:sp>
        <p:nvSpPr>
          <p:cNvPr id="65" name="Rectangle 64">
            <a:extLst>
              <a:ext uri="{FF2B5EF4-FFF2-40B4-BE49-F238E27FC236}">
                <a16:creationId xmlns:a16="http://schemas.microsoft.com/office/drawing/2014/main" id="{E6D8739C-FE4D-42FC-8839-866C266A6FDE}"/>
              </a:ext>
            </a:extLst>
          </p:cNvPr>
          <p:cNvSpPr/>
          <p:nvPr/>
        </p:nvSpPr>
        <p:spPr>
          <a:xfrm>
            <a:off x="8835885" y="2060924"/>
            <a:ext cx="2792896" cy="1749426"/>
          </a:xfrm>
          <a:prstGeom prst="rect">
            <a:avLst/>
          </a:prstGeom>
          <a:solidFill>
            <a:schemeClr val="accent5">
              <a:lumMod val="20000"/>
              <a:lumOff val="80000"/>
              <a:alpha val="70000"/>
            </a:schemeClr>
          </a:solidFill>
        </p:spPr>
        <p:style>
          <a:lnRef idx="2">
            <a:schemeClr val="accent6"/>
          </a:lnRef>
          <a:fillRef idx="1">
            <a:schemeClr val="lt1"/>
          </a:fillRef>
          <a:effectRef idx="0">
            <a:schemeClr val="accent6"/>
          </a:effectRef>
          <a:fontRef idx="minor">
            <a:schemeClr val="dk1"/>
          </a:fontRef>
        </p:style>
        <p:txBody>
          <a:bodyPr anchor="t"/>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State Warehousing Corporation</a:t>
            </a:r>
            <a:r>
              <a:rPr kumimoji="0" lang="hi-IN" sz="18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a:t>
            </a:r>
            <a:endParaRPr kumimoji="0" lang="hi-IN" sz="1600" b="1" i="0" u="none" strike="noStrike" kern="1200" cap="none" spc="0" normalizeH="0" baseline="0" noProof="0" dirty="0">
              <a:ln>
                <a:noFill/>
              </a:ln>
              <a:solidFill>
                <a:prstClr val="black"/>
              </a:solidFill>
              <a:effectLst/>
              <a:uLnTx/>
              <a:uFillTx/>
              <a:latin typeface="inherit"/>
              <a:ea typeface="+mn-ea"/>
              <a:cs typeface="Mangal" panose="00000400000000000000" pitchFamily="2"/>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inherit"/>
                <a:ea typeface="+mn-ea"/>
                <a:cs typeface="Mangal" panose="00000400000000000000" pitchFamily="2"/>
              </a:rPr>
              <a:t>Staff </a:t>
            </a:r>
            <a:r>
              <a:rPr kumimoji="0" lang="en-IN" sz="16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2477</a:t>
            </a:r>
            <a:endParaRPr kumimoji="0" lang="en-IN" sz="1600" b="1" i="0" u="none" strike="noStrike" kern="1200" cap="none" spc="0" normalizeH="0" baseline="0" noProof="0" dirty="0">
              <a:ln>
                <a:noFill/>
              </a:ln>
              <a:solidFill>
                <a:prstClr val="black"/>
              </a:solidFill>
              <a:effectLst/>
              <a:uLnTx/>
              <a:uFillTx/>
              <a:latin typeface="inherit"/>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black"/>
                </a:solidFill>
                <a:effectLst/>
                <a:uLnTx/>
                <a:uFillTx/>
                <a:latin typeface="inherit"/>
                <a:ea typeface="+mn-ea"/>
                <a:cs typeface="Arial" panose="020B0604020202020204" pitchFamily="34" charset="0"/>
              </a:rPr>
              <a:t>Turnover 567 Cr</a:t>
            </a:r>
            <a:r>
              <a:rPr kumimoji="0" lang="hi-IN" sz="1600" b="1" i="0" u="none" strike="noStrike" kern="1200" cap="none" spc="0" normalizeH="0" baseline="0" noProof="0" dirty="0">
                <a:ln>
                  <a:noFill/>
                </a:ln>
                <a:solidFill>
                  <a:prstClr val="black"/>
                </a:solidFill>
                <a:effectLst/>
                <a:uLnTx/>
                <a:uFillTx/>
                <a:latin typeface="inherit"/>
                <a:ea typeface="+mn-ea"/>
                <a:cs typeface="Mangal" panose="00000400000000000000" pitchFamily="2"/>
              </a:rPr>
              <a:t> </a:t>
            </a:r>
            <a:endParaRPr kumimoji="0" lang="en-US" sz="1800" b="1" i="0" u="none" strike="noStrike" kern="1200" cap="none" spc="0" normalizeH="0" baseline="0" noProof="0" dirty="0">
              <a:ln>
                <a:noFill/>
              </a:ln>
              <a:solidFill>
                <a:prstClr val="black"/>
              </a:solidFill>
              <a:effectLst/>
              <a:uLnTx/>
              <a:uFillTx/>
              <a:latin typeface="inherit"/>
              <a:ea typeface="+mn-ea"/>
              <a:cs typeface="+mn-cs"/>
            </a:endParaRPr>
          </a:p>
          <a:p>
            <a:pPr algn="ctr" defTabSz="914354" fontAlgn="base">
              <a:spcBef>
                <a:spcPct val="0"/>
              </a:spcBef>
              <a:spcAft>
                <a:spcPct val="0"/>
              </a:spcAft>
              <a:defRPr/>
            </a:pPr>
            <a:endParaRPr lang="en-US" sz="1400" b="1" dirty="0">
              <a:solidFill>
                <a:prstClr val="black"/>
              </a:solidFill>
              <a:latin typeface="Calibri"/>
            </a:endParaRPr>
          </a:p>
        </p:txBody>
      </p:sp>
      <p:sp>
        <p:nvSpPr>
          <p:cNvPr id="68" name="Rectangle 67">
            <a:extLst>
              <a:ext uri="{FF2B5EF4-FFF2-40B4-BE49-F238E27FC236}">
                <a16:creationId xmlns:a16="http://schemas.microsoft.com/office/drawing/2014/main" id="{3C66ABED-B843-488A-85E7-FB730A30799E}"/>
              </a:ext>
            </a:extLst>
          </p:cNvPr>
          <p:cNvSpPr/>
          <p:nvPr/>
        </p:nvSpPr>
        <p:spPr>
          <a:xfrm>
            <a:off x="628585" y="3647663"/>
            <a:ext cx="1922463" cy="1119188"/>
          </a:xfrm>
          <a:prstGeom prst="rect">
            <a:avLst/>
          </a:prstGeom>
          <a:solidFill>
            <a:schemeClr val="accent3">
              <a:lumMod val="40000"/>
              <a:lumOff val="60000"/>
              <a:alpha val="69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54">
              <a:defRPr/>
            </a:pPr>
            <a:r>
              <a:rPr lang="en-IN" sz="1400" b="1" dirty="0">
                <a:solidFill>
                  <a:prstClr val="black"/>
                </a:solidFill>
                <a:latin typeface="inherit"/>
                <a:cs typeface="Arial" panose="020B0604020202020204" pitchFamily="34" charset="0"/>
              </a:rPr>
              <a:t>District Cooperative Banks 50</a:t>
            </a:r>
            <a:r>
              <a:rPr lang="hi-IN" sz="1400" b="1" dirty="0">
                <a:solidFill>
                  <a:prstClr val="black"/>
                </a:solidFill>
                <a:latin typeface="inherit"/>
                <a:cs typeface="Mangal" panose="00000400000000000000" pitchFamily="2"/>
              </a:rPr>
              <a:t> </a:t>
            </a:r>
          </a:p>
          <a:p>
            <a:pPr algn="ctr" defTabSz="914354">
              <a:defRPr/>
            </a:pPr>
            <a:r>
              <a:rPr lang="en-IN" sz="1400" b="1" dirty="0">
                <a:solidFill>
                  <a:prstClr val="black"/>
                </a:solidFill>
                <a:latin typeface="inherit"/>
                <a:cs typeface="Arial" panose="020B0604020202020204" pitchFamily="34" charset="0"/>
              </a:rPr>
              <a:t>Branches</a:t>
            </a:r>
            <a:r>
              <a:rPr lang="en-IN" sz="1400" b="1" dirty="0">
                <a:solidFill>
                  <a:prstClr val="black"/>
                </a:solidFill>
                <a:latin typeface="inherit"/>
                <a:cs typeface="Mangal" panose="00000400000000000000" pitchFamily="2"/>
              </a:rPr>
              <a:t> </a:t>
            </a:r>
            <a:r>
              <a:rPr lang="en-IN" sz="1400" b="1" dirty="0">
                <a:solidFill>
                  <a:prstClr val="black"/>
                </a:solidFill>
                <a:latin typeface="inherit"/>
                <a:cs typeface="Arial" panose="020B0604020202020204" pitchFamily="34" charset="0"/>
              </a:rPr>
              <a:t>1260</a:t>
            </a:r>
            <a:endParaRPr lang="hi-IN" sz="1400" b="1" dirty="0">
              <a:solidFill>
                <a:prstClr val="black"/>
              </a:solidFill>
              <a:latin typeface="inherit"/>
              <a:cs typeface="Mangal" panose="00000400000000000000" pitchFamily="2"/>
            </a:endParaRPr>
          </a:p>
          <a:p>
            <a:pPr algn="ctr" defTabSz="914354">
              <a:defRPr/>
            </a:pPr>
            <a:r>
              <a:rPr lang="en-IN" sz="1400" b="1" dirty="0">
                <a:solidFill>
                  <a:prstClr val="black"/>
                </a:solidFill>
                <a:latin typeface="inherit"/>
                <a:cs typeface="Mangal" panose="00000400000000000000" pitchFamily="2"/>
              </a:rPr>
              <a:t>Personnel </a:t>
            </a:r>
            <a:r>
              <a:rPr lang="en-IN" sz="1400" b="1" dirty="0">
                <a:solidFill>
                  <a:prstClr val="black"/>
                </a:solidFill>
                <a:latin typeface="inherit"/>
                <a:cs typeface="Arial" panose="020B0604020202020204" pitchFamily="34" charset="0"/>
              </a:rPr>
              <a:t>5076</a:t>
            </a:r>
            <a:endParaRPr lang="en-IN" sz="1400" b="1" dirty="0">
              <a:solidFill>
                <a:prstClr val="black"/>
              </a:solidFill>
              <a:latin typeface="inherit"/>
            </a:endParaRPr>
          </a:p>
          <a:p>
            <a:pPr algn="ctr" defTabSz="914354">
              <a:defRPr/>
            </a:pPr>
            <a:r>
              <a:rPr lang="en-IN" sz="1400" b="1" dirty="0">
                <a:solidFill>
                  <a:prstClr val="black"/>
                </a:solidFill>
                <a:latin typeface="inherit"/>
                <a:cs typeface="Arial" panose="020B0604020202020204" pitchFamily="34" charset="0"/>
              </a:rPr>
              <a:t>Turnover Rs 35170 Cr</a:t>
            </a:r>
            <a:r>
              <a:rPr lang="hi-IN" sz="1400" b="1" dirty="0">
                <a:solidFill>
                  <a:prstClr val="black"/>
                </a:solidFill>
                <a:latin typeface="inherit"/>
                <a:cs typeface="Mangal" panose="00000400000000000000" pitchFamily="2"/>
              </a:rPr>
              <a:t> </a:t>
            </a:r>
            <a:endParaRPr lang="en-US" sz="1400" b="1" dirty="0">
              <a:solidFill>
                <a:prstClr val="black"/>
              </a:solidFill>
              <a:latin typeface="inherit"/>
            </a:endParaRPr>
          </a:p>
        </p:txBody>
      </p:sp>
      <p:sp>
        <p:nvSpPr>
          <p:cNvPr id="64" name="Rectangle 63">
            <a:extLst>
              <a:ext uri="{FF2B5EF4-FFF2-40B4-BE49-F238E27FC236}">
                <a16:creationId xmlns:a16="http://schemas.microsoft.com/office/drawing/2014/main" id="{63B32710-6D6E-4373-9B0E-6901380EBB7F}"/>
              </a:ext>
            </a:extLst>
          </p:cNvPr>
          <p:cNvSpPr/>
          <p:nvPr/>
        </p:nvSpPr>
        <p:spPr>
          <a:xfrm>
            <a:off x="6644654" y="2060923"/>
            <a:ext cx="1652400" cy="1866369"/>
          </a:xfrm>
          <a:prstGeom prst="rect">
            <a:avLst/>
          </a:prstGeom>
          <a:solidFill>
            <a:schemeClr val="accent5">
              <a:lumMod val="20000"/>
              <a:lumOff val="80000"/>
              <a:alpha val="70000"/>
            </a:schemeClr>
          </a:solidFill>
        </p:spPr>
        <p:style>
          <a:lnRef idx="2">
            <a:schemeClr val="accent6"/>
          </a:lnRef>
          <a:fillRef idx="1">
            <a:schemeClr val="lt1"/>
          </a:fillRef>
          <a:effectRef idx="0">
            <a:schemeClr val="accent6"/>
          </a:effectRef>
          <a:fontRef idx="minor">
            <a:schemeClr val="dk1"/>
          </a:fontRef>
        </p:style>
        <p:txBody>
          <a:bodyPr anchor="t"/>
          <a:lstStyle/>
          <a:p>
            <a:pPr algn="ctr" defTabSz="914354">
              <a:defRPr/>
            </a:pPr>
            <a:r>
              <a:rPr lang="en-IN" sz="1750" b="1" dirty="0">
                <a:solidFill>
                  <a:prstClr val="black"/>
                </a:solidFill>
                <a:latin typeface="inherit"/>
                <a:cs typeface="Arial" panose="020B0604020202020204" pitchFamily="34" charset="0"/>
              </a:rPr>
              <a:t>Urban Cooperative Bank</a:t>
            </a:r>
            <a:r>
              <a:rPr lang="hi-IN" sz="1750" b="1" dirty="0">
                <a:solidFill>
                  <a:prstClr val="black"/>
                </a:solidFill>
                <a:latin typeface="inherit"/>
                <a:cs typeface="Mangal" panose="00000400000000000000" pitchFamily="2"/>
              </a:rPr>
              <a:t> </a:t>
            </a:r>
            <a:r>
              <a:rPr lang="en-IN" sz="1750" b="1" dirty="0">
                <a:solidFill>
                  <a:prstClr val="black"/>
                </a:solidFill>
                <a:latin typeface="inherit"/>
                <a:cs typeface="Mangal" panose="00000400000000000000" pitchFamily="2"/>
              </a:rPr>
              <a:t>(58)</a:t>
            </a:r>
            <a:endParaRPr lang="hi-IN" sz="1750" b="1" dirty="0">
              <a:solidFill>
                <a:prstClr val="black"/>
              </a:solidFill>
              <a:latin typeface="inherit"/>
              <a:cs typeface="Mangal" panose="00000400000000000000" pitchFamily="2"/>
            </a:endParaRPr>
          </a:p>
          <a:p>
            <a:pPr algn="ctr" defTabSz="914354">
              <a:defRPr/>
            </a:pPr>
            <a:r>
              <a:rPr lang="en-IN" sz="1600" b="1" dirty="0">
                <a:solidFill>
                  <a:prstClr val="black"/>
                </a:solidFill>
                <a:latin typeface="inherit"/>
                <a:cs typeface="Arial" panose="020B0604020202020204" pitchFamily="34" charset="0"/>
              </a:rPr>
              <a:t>Branches</a:t>
            </a:r>
            <a:r>
              <a:rPr lang="en-IN" sz="1600" b="1" dirty="0">
                <a:solidFill>
                  <a:prstClr val="black"/>
                </a:solidFill>
                <a:latin typeface="inherit"/>
                <a:cs typeface="Mangal" panose="00000400000000000000" pitchFamily="2"/>
              </a:rPr>
              <a:t> 245</a:t>
            </a:r>
            <a:endParaRPr lang="hi-IN" sz="1600" b="1" dirty="0">
              <a:solidFill>
                <a:prstClr val="black"/>
              </a:solidFill>
              <a:latin typeface="inherit"/>
              <a:cs typeface="Mangal" panose="00000400000000000000" pitchFamily="2"/>
            </a:endParaRPr>
          </a:p>
          <a:p>
            <a:pPr algn="ctr" defTabSz="914354">
              <a:defRPr/>
            </a:pPr>
            <a:r>
              <a:rPr lang="en-IN" sz="1600" b="1" dirty="0">
                <a:solidFill>
                  <a:prstClr val="black"/>
                </a:solidFill>
                <a:latin typeface="inherit"/>
                <a:cs typeface="Arial" panose="020B0604020202020204" pitchFamily="34" charset="0"/>
              </a:rPr>
              <a:t>Strength 1802</a:t>
            </a:r>
          </a:p>
          <a:p>
            <a:pPr algn="ctr" defTabSz="914354">
              <a:defRPr/>
            </a:pPr>
            <a:r>
              <a:rPr lang="en-IN" sz="1600" b="1" dirty="0">
                <a:solidFill>
                  <a:prstClr val="black"/>
                </a:solidFill>
                <a:latin typeface="inherit"/>
                <a:cs typeface="Arial" panose="020B0604020202020204" pitchFamily="34" charset="0"/>
              </a:rPr>
              <a:t>Turnover</a:t>
            </a:r>
          </a:p>
          <a:p>
            <a:pPr algn="ctr" defTabSz="914354">
              <a:defRPr/>
            </a:pPr>
            <a:r>
              <a:rPr lang="en-IN" sz="1600" b="1" dirty="0">
                <a:solidFill>
                  <a:prstClr val="black"/>
                </a:solidFill>
                <a:latin typeface="inherit"/>
                <a:cs typeface="Arial" panose="020B0604020202020204" pitchFamily="34" charset="0"/>
              </a:rPr>
              <a:t>7850 Cr</a:t>
            </a:r>
            <a:r>
              <a:rPr lang="hi-IN" sz="1600" b="1" dirty="0">
                <a:solidFill>
                  <a:prstClr val="black"/>
                </a:solidFill>
                <a:latin typeface="inherit"/>
                <a:cs typeface="Mangal" panose="00000400000000000000" pitchFamily="2"/>
              </a:rPr>
              <a:t> </a:t>
            </a:r>
            <a:endParaRPr lang="en-US" sz="1600" b="1" dirty="0">
              <a:solidFill>
                <a:prstClr val="black"/>
              </a:solidFill>
              <a:latin typeface="inherit"/>
            </a:endParaRPr>
          </a:p>
        </p:txBody>
      </p:sp>
      <p:sp>
        <p:nvSpPr>
          <p:cNvPr id="69" name="Arrow: Down 68">
            <a:extLst>
              <a:ext uri="{FF2B5EF4-FFF2-40B4-BE49-F238E27FC236}">
                <a16:creationId xmlns:a16="http://schemas.microsoft.com/office/drawing/2014/main" id="{B8265B37-4CE4-4B13-B2CA-924FB3E8C0B4}"/>
              </a:ext>
            </a:extLst>
          </p:cNvPr>
          <p:cNvSpPr/>
          <p:nvPr/>
        </p:nvSpPr>
        <p:spPr>
          <a:xfrm>
            <a:off x="2248731" y="4790663"/>
            <a:ext cx="195966" cy="3343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70" name="Arrow: Down 69">
            <a:extLst>
              <a:ext uri="{FF2B5EF4-FFF2-40B4-BE49-F238E27FC236}">
                <a16:creationId xmlns:a16="http://schemas.microsoft.com/office/drawing/2014/main" id="{30076A11-27DD-43DE-8E07-C356B17F33CD}"/>
              </a:ext>
            </a:extLst>
          </p:cNvPr>
          <p:cNvSpPr/>
          <p:nvPr/>
        </p:nvSpPr>
        <p:spPr>
          <a:xfrm>
            <a:off x="1462021" y="3217450"/>
            <a:ext cx="255600"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71" name="Arrow: Down 70">
            <a:extLst>
              <a:ext uri="{FF2B5EF4-FFF2-40B4-BE49-F238E27FC236}">
                <a16:creationId xmlns:a16="http://schemas.microsoft.com/office/drawing/2014/main" id="{3821E677-3CD7-4230-8F14-7033441842BC}"/>
              </a:ext>
            </a:extLst>
          </p:cNvPr>
          <p:cNvSpPr/>
          <p:nvPr/>
        </p:nvSpPr>
        <p:spPr>
          <a:xfrm>
            <a:off x="3846446" y="3219039"/>
            <a:ext cx="255600" cy="2028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cxnSp>
        <p:nvCxnSpPr>
          <p:cNvPr id="75" name="Connector: Elbow 74">
            <a:extLst>
              <a:ext uri="{FF2B5EF4-FFF2-40B4-BE49-F238E27FC236}">
                <a16:creationId xmlns:a16="http://schemas.microsoft.com/office/drawing/2014/main" id="{E750BA4C-26FD-48CF-A091-5E3980D80581}"/>
              </a:ext>
            </a:extLst>
          </p:cNvPr>
          <p:cNvCxnSpPr>
            <a:cxnSpLocks/>
          </p:cNvCxnSpPr>
          <p:nvPr/>
        </p:nvCxnSpPr>
        <p:spPr>
          <a:xfrm>
            <a:off x="2581166" y="4216950"/>
            <a:ext cx="1116000" cy="1046955"/>
          </a:xfrm>
          <a:prstGeom prst="bentConnector2">
            <a:avLst/>
          </a:prstGeom>
          <a:ln w="98425" cmpd="sng">
            <a:tailEnd type="triangle" w="med" len="med"/>
          </a:ln>
          <a:effectLst>
            <a:softEdge rad="0"/>
          </a:effectLst>
        </p:spPr>
        <p:style>
          <a:lnRef idx="1">
            <a:schemeClr val="accent1"/>
          </a:lnRef>
          <a:fillRef idx="0">
            <a:schemeClr val="accent1"/>
          </a:fillRef>
          <a:effectRef idx="0">
            <a:schemeClr val="accent1"/>
          </a:effectRef>
          <a:fontRef idx="minor">
            <a:schemeClr val="tx1"/>
          </a:fontRef>
        </p:style>
      </p:cxnSp>
      <p:sp>
        <p:nvSpPr>
          <p:cNvPr id="78" name="Arrow: Down 77">
            <a:extLst>
              <a:ext uri="{FF2B5EF4-FFF2-40B4-BE49-F238E27FC236}">
                <a16:creationId xmlns:a16="http://schemas.microsoft.com/office/drawing/2014/main" id="{DA8BA926-F89B-43A7-A937-8FD904B07CFB}"/>
              </a:ext>
            </a:extLst>
          </p:cNvPr>
          <p:cNvSpPr/>
          <p:nvPr/>
        </p:nvSpPr>
        <p:spPr>
          <a:xfrm>
            <a:off x="2627246" y="3219039"/>
            <a:ext cx="231353" cy="1905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79" name="Arrow: Down 78">
            <a:extLst>
              <a:ext uri="{FF2B5EF4-FFF2-40B4-BE49-F238E27FC236}">
                <a16:creationId xmlns:a16="http://schemas.microsoft.com/office/drawing/2014/main" id="{C4A64E53-7748-4CFA-A4D3-01249A00FFFA}"/>
              </a:ext>
            </a:extLst>
          </p:cNvPr>
          <p:cNvSpPr/>
          <p:nvPr/>
        </p:nvSpPr>
        <p:spPr>
          <a:xfrm>
            <a:off x="2189097" y="1671226"/>
            <a:ext cx="255600"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82" name="Arrow: Down 81">
            <a:extLst>
              <a:ext uri="{FF2B5EF4-FFF2-40B4-BE49-F238E27FC236}">
                <a16:creationId xmlns:a16="http://schemas.microsoft.com/office/drawing/2014/main" id="{C9431417-CFEA-4361-9053-E347432C56C7}"/>
              </a:ext>
            </a:extLst>
          </p:cNvPr>
          <p:cNvSpPr/>
          <p:nvPr/>
        </p:nvSpPr>
        <p:spPr>
          <a:xfrm>
            <a:off x="7318440" y="1666463"/>
            <a:ext cx="255600"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7" name="Arrow: Down 36">
            <a:extLst>
              <a:ext uri="{FF2B5EF4-FFF2-40B4-BE49-F238E27FC236}">
                <a16:creationId xmlns:a16="http://schemas.microsoft.com/office/drawing/2014/main" id="{B577A559-7714-4570-81FE-B0B599E68C50}"/>
              </a:ext>
            </a:extLst>
          </p:cNvPr>
          <p:cNvSpPr/>
          <p:nvPr/>
        </p:nvSpPr>
        <p:spPr>
          <a:xfrm>
            <a:off x="10165760" y="3810350"/>
            <a:ext cx="255600" cy="1417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2" name="Rectangle: Rounded Corners 1">
            <a:extLst>
              <a:ext uri="{FF2B5EF4-FFF2-40B4-BE49-F238E27FC236}">
                <a16:creationId xmlns:a16="http://schemas.microsoft.com/office/drawing/2014/main" id="{67EA52D3-B8E4-49B5-E761-2AF165B9CE05}"/>
              </a:ext>
            </a:extLst>
          </p:cNvPr>
          <p:cNvSpPr/>
          <p:nvPr/>
        </p:nvSpPr>
        <p:spPr>
          <a:xfrm>
            <a:off x="585723" y="102310"/>
            <a:ext cx="11023180" cy="6098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fontAlgn="base">
              <a:spcBef>
                <a:spcPct val="0"/>
              </a:spcBef>
              <a:spcAft>
                <a:spcPct val="0"/>
              </a:spcAft>
              <a:defRPr/>
            </a:pPr>
            <a:r>
              <a:rPr lang="en-IN" sz="3600" b="1" dirty="0">
                <a:solidFill>
                  <a:srgbClr val="002060"/>
                </a:solidFill>
                <a:latin typeface="Bookman Old Style" panose="02050604050505020204" pitchFamily="18" charset="0"/>
                <a:cs typeface="Mangal" panose="00000400000000000000" pitchFamily="2"/>
              </a:rPr>
              <a:t>Banking and Warehousing</a:t>
            </a:r>
            <a:r>
              <a:rPr lang="hi-IN" sz="3600" b="1" dirty="0">
                <a:solidFill>
                  <a:srgbClr val="002060"/>
                </a:solidFill>
                <a:latin typeface="Bookman Old Style" panose="02050604050505020204" pitchFamily="18" charset="0"/>
                <a:cs typeface="Mangal" panose="00000400000000000000" pitchFamily="2"/>
              </a:rPr>
              <a:t> </a:t>
            </a:r>
            <a:endParaRPr lang="en-IN" sz="3600" b="1" dirty="0">
              <a:solidFill>
                <a:srgbClr val="002060"/>
              </a:solidFill>
              <a:latin typeface="Bookman Old Style" panose="02050604050505020204" pitchFamily="18" charset="0"/>
            </a:endParaRPr>
          </a:p>
        </p:txBody>
      </p:sp>
      <p:sp>
        <p:nvSpPr>
          <p:cNvPr id="5" name="Arrow: Down 4">
            <a:extLst>
              <a:ext uri="{FF2B5EF4-FFF2-40B4-BE49-F238E27FC236}">
                <a16:creationId xmlns:a16="http://schemas.microsoft.com/office/drawing/2014/main" id="{E161CFE1-31F1-7C49-828C-2BCFEFBBF053}"/>
              </a:ext>
            </a:extLst>
          </p:cNvPr>
          <p:cNvSpPr/>
          <p:nvPr/>
        </p:nvSpPr>
        <p:spPr>
          <a:xfrm>
            <a:off x="5383073" y="3827050"/>
            <a:ext cx="255600" cy="1476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 name="Rectangle 2">
            <a:extLst>
              <a:ext uri="{FF2B5EF4-FFF2-40B4-BE49-F238E27FC236}">
                <a16:creationId xmlns:a16="http://schemas.microsoft.com/office/drawing/2014/main" id="{20EC9655-E537-B253-0714-F7A03E1BF57F}"/>
              </a:ext>
            </a:extLst>
          </p:cNvPr>
          <p:cNvSpPr/>
          <p:nvPr/>
        </p:nvSpPr>
        <p:spPr>
          <a:xfrm>
            <a:off x="4648200" y="2056160"/>
            <a:ext cx="1651976" cy="1866369"/>
          </a:xfrm>
          <a:prstGeom prst="rect">
            <a:avLst/>
          </a:prstGeom>
          <a:solidFill>
            <a:schemeClr val="accent5">
              <a:lumMod val="20000"/>
              <a:lumOff val="80000"/>
              <a:alpha val="70000"/>
            </a:schemeClr>
          </a:solidFill>
        </p:spPr>
        <p:style>
          <a:lnRef idx="2">
            <a:schemeClr val="accent6"/>
          </a:lnRef>
          <a:fillRef idx="1">
            <a:schemeClr val="lt1"/>
          </a:fillRef>
          <a:effectRef idx="0">
            <a:schemeClr val="accent6"/>
          </a:effectRef>
          <a:fontRef idx="minor">
            <a:schemeClr val="dk1"/>
          </a:fontRef>
        </p:style>
        <p:txBody>
          <a:bodyPr anchor="t"/>
          <a:lstStyle/>
          <a:p>
            <a:pPr algn="ctr" defTabSz="914354">
              <a:defRPr/>
            </a:pPr>
            <a:r>
              <a:rPr lang="en-IN" sz="1800" b="1" dirty="0">
                <a:solidFill>
                  <a:prstClr val="black"/>
                </a:solidFill>
                <a:latin typeface="inherit"/>
                <a:cs typeface="Arial" panose="020B0604020202020204" pitchFamily="34" charset="0"/>
              </a:rPr>
              <a:t>Uttar Pradesh Sahkari Gram Vikas Bank</a:t>
            </a:r>
            <a:endParaRPr lang="hi-IN" sz="1800" b="1" dirty="0">
              <a:solidFill>
                <a:prstClr val="black"/>
              </a:solidFill>
              <a:latin typeface="inherit"/>
              <a:cs typeface="Mangal" panose="00000400000000000000" pitchFamily="2"/>
            </a:endParaRPr>
          </a:p>
          <a:p>
            <a:pPr algn="ctr" defTabSz="914354">
              <a:defRPr/>
            </a:pPr>
            <a:r>
              <a:rPr lang="en-IN" sz="1600" b="1" dirty="0">
                <a:solidFill>
                  <a:prstClr val="black"/>
                </a:solidFill>
                <a:latin typeface="inherit"/>
                <a:cs typeface="Arial" panose="020B0604020202020204" pitchFamily="34" charset="0"/>
              </a:rPr>
              <a:t>Branches</a:t>
            </a:r>
            <a:r>
              <a:rPr lang="en-IN" sz="1600" b="1" dirty="0">
                <a:solidFill>
                  <a:prstClr val="black"/>
                </a:solidFill>
                <a:latin typeface="inherit"/>
                <a:cs typeface="Mangal" panose="00000400000000000000" pitchFamily="2"/>
              </a:rPr>
              <a:t> 323</a:t>
            </a:r>
            <a:endParaRPr lang="hi-IN" sz="1600" b="1" dirty="0">
              <a:solidFill>
                <a:prstClr val="black"/>
              </a:solidFill>
              <a:latin typeface="inherit"/>
              <a:cs typeface="Mangal" panose="00000400000000000000" pitchFamily="2"/>
            </a:endParaRPr>
          </a:p>
          <a:p>
            <a:pPr algn="ctr" defTabSz="914354">
              <a:defRPr/>
            </a:pPr>
            <a:r>
              <a:rPr lang="en-IN" sz="1600" b="1" dirty="0">
                <a:solidFill>
                  <a:prstClr val="black"/>
                </a:solidFill>
                <a:latin typeface="inherit"/>
                <a:cs typeface="Mangal" panose="00000400000000000000" pitchFamily="2"/>
              </a:rPr>
              <a:t>Personnel</a:t>
            </a:r>
            <a:r>
              <a:rPr lang="en-IN" sz="1600" b="1" dirty="0">
                <a:solidFill>
                  <a:prstClr val="black"/>
                </a:solidFill>
                <a:latin typeface="inherit"/>
                <a:cs typeface="Arial" panose="020B0604020202020204" pitchFamily="34" charset="0"/>
              </a:rPr>
              <a:t> 2590</a:t>
            </a:r>
            <a:endParaRPr lang="en-IN" sz="1600" b="1" dirty="0">
              <a:solidFill>
                <a:prstClr val="black"/>
              </a:solidFill>
              <a:latin typeface="inherit"/>
            </a:endParaRPr>
          </a:p>
          <a:p>
            <a:pPr algn="ctr" defTabSz="914354">
              <a:defRPr/>
            </a:pPr>
            <a:r>
              <a:rPr lang="en-IN" sz="1600" b="1" dirty="0">
                <a:solidFill>
                  <a:prstClr val="black"/>
                </a:solidFill>
                <a:latin typeface="inherit"/>
                <a:cs typeface="Arial" panose="020B0604020202020204" pitchFamily="34" charset="0"/>
              </a:rPr>
              <a:t>Turnover </a:t>
            </a:r>
            <a:r>
              <a:rPr lang="hi-IN" sz="1600" b="1" dirty="0">
                <a:solidFill>
                  <a:prstClr val="black"/>
                </a:solidFill>
                <a:latin typeface="inherit"/>
                <a:cs typeface="Mangal" panose="00000400000000000000" pitchFamily="2"/>
              </a:rPr>
              <a:t>2</a:t>
            </a:r>
            <a:r>
              <a:rPr lang="en-IN" sz="1600" b="1" dirty="0">
                <a:solidFill>
                  <a:prstClr val="black"/>
                </a:solidFill>
                <a:latin typeface="inherit"/>
                <a:cs typeface="Arial" panose="020B0604020202020204" pitchFamily="34" charset="0"/>
              </a:rPr>
              <a:t>614</a:t>
            </a:r>
            <a:r>
              <a:rPr lang="hi-IN" sz="1600" b="1" dirty="0">
                <a:solidFill>
                  <a:prstClr val="black"/>
                </a:solidFill>
                <a:latin typeface="inherit"/>
                <a:cs typeface="Mangal" panose="00000400000000000000" pitchFamily="2"/>
              </a:rPr>
              <a:t> </a:t>
            </a:r>
            <a:r>
              <a:rPr lang="en-IN" sz="1600" b="1" dirty="0">
                <a:solidFill>
                  <a:prstClr val="black"/>
                </a:solidFill>
                <a:latin typeface="inherit"/>
                <a:cs typeface="Mangal" panose="00000400000000000000" pitchFamily="2"/>
              </a:rPr>
              <a:t>Cr</a:t>
            </a:r>
            <a:endParaRPr lang="en-US" sz="1600" b="1" dirty="0">
              <a:solidFill>
                <a:prstClr val="black"/>
              </a:solidFill>
              <a:latin typeface="inherit"/>
            </a:endParaRPr>
          </a:p>
        </p:txBody>
      </p:sp>
      <p:sp>
        <p:nvSpPr>
          <p:cNvPr id="4" name="Rectangle: Rounded Corners 3">
            <a:extLst>
              <a:ext uri="{FF2B5EF4-FFF2-40B4-BE49-F238E27FC236}">
                <a16:creationId xmlns:a16="http://schemas.microsoft.com/office/drawing/2014/main" id="{2BED6837-FD31-775B-D3FD-A927C22C97C6}"/>
              </a:ext>
            </a:extLst>
          </p:cNvPr>
          <p:cNvSpPr/>
          <p:nvPr/>
        </p:nvSpPr>
        <p:spPr>
          <a:xfrm>
            <a:off x="4648201" y="5184984"/>
            <a:ext cx="1652400" cy="1550987"/>
          </a:xfrm>
          <a:prstGeom prst="roundRect">
            <a:avLst/>
          </a:prstGeom>
          <a:solidFill>
            <a:srgbClr val="FFCF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IN" sz="1600" b="1" dirty="0">
                <a:solidFill>
                  <a:prstClr val="black"/>
                </a:solidFill>
                <a:latin typeface="inherit"/>
                <a:cs typeface="Arial" panose="020B0604020202020204" pitchFamily="34" charset="0"/>
              </a:rPr>
              <a:t>Employment Oriented/ Farm Equipment Financing</a:t>
            </a:r>
            <a:r>
              <a:rPr lang="hi-IN" sz="1600" b="1" dirty="0">
                <a:solidFill>
                  <a:srgbClr val="000000"/>
                </a:solidFill>
                <a:latin typeface="inherit"/>
                <a:cs typeface="Mangal" panose="00000400000000000000" pitchFamily="2"/>
              </a:rPr>
              <a:t> </a:t>
            </a:r>
            <a:endParaRPr lang="en-IN" sz="1600" b="1" dirty="0">
              <a:solidFill>
                <a:srgbClr val="000000"/>
              </a:solidFill>
              <a:latin typeface="inherit"/>
              <a:cs typeface="Mangal" panose="00000400000000000000" pitchFamily="2"/>
            </a:endParaRPr>
          </a:p>
          <a:p>
            <a:pPr algn="ctr" defTabSz="914354">
              <a:defRPr/>
            </a:pPr>
            <a:r>
              <a:rPr lang="en-IN" sz="1600" b="1" u="sng" dirty="0">
                <a:solidFill>
                  <a:srgbClr val="000000"/>
                </a:solidFill>
                <a:latin typeface="inherit"/>
                <a:cs typeface="Mangal" panose="00000400000000000000" pitchFamily="2"/>
              </a:rPr>
              <a:t>3.5 </a:t>
            </a:r>
            <a:r>
              <a:rPr lang="en-IN" sz="1600" b="1" u="sng">
                <a:solidFill>
                  <a:srgbClr val="000000"/>
                </a:solidFill>
                <a:latin typeface="inherit"/>
                <a:cs typeface="Mangal" panose="00000400000000000000" pitchFamily="2"/>
              </a:rPr>
              <a:t>lakh Members</a:t>
            </a:r>
            <a:endParaRPr lang="en-IN" sz="1600" b="1" u="sng" dirty="0">
              <a:solidFill>
                <a:srgbClr val="000000"/>
              </a:solidFill>
              <a:latin typeface="inherit"/>
            </a:endParaRPr>
          </a:p>
        </p:txBody>
      </p:sp>
      <p:sp>
        <p:nvSpPr>
          <p:cNvPr id="6" name="Arrow: Down 5">
            <a:extLst>
              <a:ext uri="{FF2B5EF4-FFF2-40B4-BE49-F238E27FC236}">
                <a16:creationId xmlns:a16="http://schemas.microsoft.com/office/drawing/2014/main" id="{30ACF302-930E-C2C7-303B-E4A9A551FD29}"/>
              </a:ext>
            </a:extLst>
          </p:cNvPr>
          <p:cNvSpPr/>
          <p:nvPr/>
        </p:nvSpPr>
        <p:spPr>
          <a:xfrm>
            <a:off x="5373270" y="1696280"/>
            <a:ext cx="255600"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1819FF-9669-44E5-BCA4-231342F9D18E}"/>
              </a:ext>
            </a:extLst>
          </p:cNvPr>
          <p:cNvSpPr/>
          <p:nvPr/>
        </p:nvSpPr>
        <p:spPr>
          <a:xfrm>
            <a:off x="1499968" y="66675"/>
            <a:ext cx="9100363" cy="6111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r>
              <a:rPr lang="en-IN" sz="3600" b="1" dirty="0">
                <a:solidFill>
                  <a:srgbClr val="002060"/>
                </a:solidFill>
                <a:latin typeface="Bookman Old Style" panose="02050604050505020204" pitchFamily="18" charset="0"/>
                <a:cs typeface="Mangal" panose="00000400000000000000" pitchFamily="2"/>
              </a:rPr>
              <a:t>Administrative Structure</a:t>
            </a:r>
            <a:endParaRPr lang="en-IN" sz="3600" b="1" dirty="0">
              <a:solidFill>
                <a:srgbClr val="002060"/>
              </a:solidFill>
              <a:latin typeface="Bookman Old Style" panose="02050604050505020204" pitchFamily="18" charset="0"/>
            </a:endParaRPr>
          </a:p>
        </p:txBody>
      </p:sp>
      <p:sp>
        <p:nvSpPr>
          <p:cNvPr id="32" name="Rectangle 31">
            <a:extLst>
              <a:ext uri="{FF2B5EF4-FFF2-40B4-BE49-F238E27FC236}">
                <a16:creationId xmlns:a16="http://schemas.microsoft.com/office/drawing/2014/main" id="{CFC3C615-3972-4BC4-A0A9-C4C2E7FED11F}"/>
              </a:ext>
            </a:extLst>
          </p:cNvPr>
          <p:cNvSpPr/>
          <p:nvPr/>
        </p:nvSpPr>
        <p:spPr>
          <a:xfrm>
            <a:off x="515139" y="3689349"/>
            <a:ext cx="1727200"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altLang="en-US" sz="1600" b="1" dirty="0">
                <a:solidFill>
                  <a:prstClr val="black"/>
                </a:solidFill>
                <a:latin typeface="inherit"/>
                <a:cs typeface="Mangal" panose="00000400000000000000" pitchFamily="2"/>
              </a:rPr>
              <a:t>Training to </a:t>
            </a:r>
            <a:r>
              <a:rPr lang="hi-IN" altLang="en-US" sz="1600" b="1" dirty="0">
                <a:solidFill>
                  <a:prstClr val="black"/>
                </a:solidFill>
                <a:latin typeface="inherit"/>
                <a:cs typeface="Mangal" panose="00000400000000000000" pitchFamily="2"/>
              </a:rPr>
              <a:t>5000</a:t>
            </a:r>
            <a:r>
              <a:rPr lang="en-IN" altLang="en-US" sz="1600" b="1" dirty="0">
                <a:solidFill>
                  <a:prstClr val="black"/>
                </a:solidFill>
                <a:latin typeface="inherit"/>
                <a:cs typeface="Mangal" panose="00000400000000000000" pitchFamily="2"/>
              </a:rPr>
              <a:t> Office Bearers Personnel</a:t>
            </a:r>
          </a:p>
          <a:p>
            <a:pPr algn="ctr" defTabSz="914354" eaLnBrk="0" fontAlgn="base" hangingPunct="0">
              <a:spcBef>
                <a:spcPct val="0"/>
              </a:spcBef>
              <a:spcAft>
                <a:spcPct val="0"/>
              </a:spcAft>
              <a:defRPr/>
            </a:pPr>
            <a:r>
              <a:rPr lang="en-IN" altLang="en-US" sz="1600" b="1" dirty="0">
                <a:solidFill>
                  <a:prstClr val="black"/>
                </a:solidFill>
                <a:latin typeface="inherit"/>
                <a:cs typeface="Mangal" panose="00000400000000000000" pitchFamily="2"/>
              </a:rPr>
              <a:t> MBA Curriculum </a:t>
            </a:r>
            <a:endParaRPr lang="en-IN" sz="1600" b="1" dirty="0">
              <a:solidFill>
                <a:prstClr val="black"/>
              </a:solidFill>
              <a:latin typeface="inherit"/>
            </a:endParaRPr>
          </a:p>
        </p:txBody>
      </p:sp>
      <p:cxnSp>
        <p:nvCxnSpPr>
          <p:cNvPr id="30" name="Straight Connector 29">
            <a:extLst>
              <a:ext uri="{FF2B5EF4-FFF2-40B4-BE49-F238E27FC236}">
                <a16:creationId xmlns:a16="http://schemas.microsoft.com/office/drawing/2014/main" id="{6C630D74-52D6-4018-BFCD-79F7B2E53F73}"/>
              </a:ext>
            </a:extLst>
          </p:cNvPr>
          <p:cNvCxnSpPr>
            <a:cxnSpLocks/>
          </p:cNvCxnSpPr>
          <p:nvPr/>
        </p:nvCxnSpPr>
        <p:spPr>
          <a:xfrm flipV="1">
            <a:off x="1499968" y="974499"/>
            <a:ext cx="9100363" cy="816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6" name="Arrow: Down 35">
            <a:extLst>
              <a:ext uri="{FF2B5EF4-FFF2-40B4-BE49-F238E27FC236}">
                <a16:creationId xmlns:a16="http://schemas.microsoft.com/office/drawing/2014/main" id="{D7136253-2181-4A47-B56B-17353E35C376}"/>
              </a:ext>
            </a:extLst>
          </p:cNvPr>
          <p:cNvSpPr/>
          <p:nvPr/>
        </p:nvSpPr>
        <p:spPr>
          <a:xfrm flipH="1">
            <a:off x="1353339" y="982666"/>
            <a:ext cx="15240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7" name="Arrow: Down 36">
            <a:extLst>
              <a:ext uri="{FF2B5EF4-FFF2-40B4-BE49-F238E27FC236}">
                <a16:creationId xmlns:a16="http://schemas.microsoft.com/office/drawing/2014/main" id="{BEE629C8-A042-4717-AAF5-980F465BE030}"/>
              </a:ext>
            </a:extLst>
          </p:cNvPr>
          <p:cNvSpPr/>
          <p:nvPr/>
        </p:nvSpPr>
        <p:spPr>
          <a:xfrm flipH="1">
            <a:off x="3182139" y="981076"/>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8" name="Arrow: Down 37">
            <a:extLst>
              <a:ext uri="{FF2B5EF4-FFF2-40B4-BE49-F238E27FC236}">
                <a16:creationId xmlns:a16="http://schemas.microsoft.com/office/drawing/2014/main" id="{EF8F1CC5-784B-4810-A69B-A811F0A07742}"/>
              </a:ext>
            </a:extLst>
          </p:cNvPr>
          <p:cNvSpPr/>
          <p:nvPr/>
        </p:nvSpPr>
        <p:spPr>
          <a:xfrm flipH="1">
            <a:off x="5010939" y="990601"/>
            <a:ext cx="152400" cy="2873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9" name="Arrow: Down 38">
            <a:extLst>
              <a:ext uri="{FF2B5EF4-FFF2-40B4-BE49-F238E27FC236}">
                <a16:creationId xmlns:a16="http://schemas.microsoft.com/office/drawing/2014/main" id="{B7428084-FD8F-499E-A0F8-0C346E010872}"/>
              </a:ext>
            </a:extLst>
          </p:cNvPr>
          <p:cNvSpPr/>
          <p:nvPr/>
        </p:nvSpPr>
        <p:spPr>
          <a:xfrm flipH="1">
            <a:off x="6820690" y="1008064"/>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40" name="Arrow: Down 39">
            <a:extLst>
              <a:ext uri="{FF2B5EF4-FFF2-40B4-BE49-F238E27FC236}">
                <a16:creationId xmlns:a16="http://schemas.microsoft.com/office/drawing/2014/main" id="{617EE1E2-D51E-4495-83C2-A7786ACBCBFD}"/>
              </a:ext>
            </a:extLst>
          </p:cNvPr>
          <p:cNvSpPr/>
          <p:nvPr/>
        </p:nvSpPr>
        <p:spPr>
          <a:xfrm flipH="1">
            <a:off x="8592339" y="981076"/>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3" name="Rectangle: Rounded Corners 2">
            <a:extLst>
              <a:ext uri="{FF2B5EF4-FFF2-40B4-BE49-F238E27FC236}">
                <a16:creationId xmlns:a16="http://schemas.microsoft.com/office/drawing/2014/main" id="{C6D20BF6-109A-40AD-AECB-428BC1BD4645}"/>
              </a:ext>
            </a:extLst>
          </p:cNvPr>
          <p:cNvSpPr/>
          <p:nvPr/>
        </p:nvSpPr>
        <p:spPr>
          <a:xfrm>
            <a:off x="515139" y="1295402"/>
            <a:ext cx="1727200" cy="2095500"/>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a:defRPr/>
            </a:pPr>
            <a:r>
              <a:rPr lang="en-IN" sz="1600" b="1" i="1" u="sng" dirty="0">
                <a:solidFill>
                  <a:prstClr val="black"/>
                </a:solidFill>
                <a:latin typeface="inherit"/>
                <a:cs typeface="Mangal" panose="00000400000000000000" pitchFamily="2"/>
              </a:rPr>
              <a:t>Training and Resource Development</a:t>
            </a:r>
          </a:p>
          <a:p>
            <a:pPr algn="ctr" defTabSz="914354">
              <a:defRPr/>
            </a:pPr>
            <a:r>
              <a:rPr lang="hi-IN" sz="1600" dirty="0">
                <a:solidFill>
                  <a:prstClr val="black"/>
                </a:solidFill>
                <a:latin typeface="inherit"/>
                <a:cs typeface="Mangal" panose="00000400000000000000" pitchFamily="2"/>
              </a:rPr>
              <a:t>PCU</a:t>
            </a:r>
            <a:endParaRPr lang="en-IN" sz="1600" dirty="0">
              <a:solidFill>
                <a:prstClr val="black"/>
              </a:solidFill>
              <a:latin typeface="inherit"/>
              <a:cs typeface="Mangal" panose="00000400000000000000" pitchFamily="2"/>
            </a:endParaRPr>
          </a:p>
          <a:p>
            <a:pPr algn="ctr" defTabSz="914354">
              <a:defRPr/>
            </a:pPr>
            <a:r>
              <a:rPr lang="en-US" sz="1600" dirty="0">
                <a:solidFill>
                  <a:prstClr val="black"/>
                </a:solidFill>
                <a:latin typeface="inherit"/>
              </a:rPr>
              <a:t>IC</a:t>
            </a:r>
            <a:r>
              <a:rPr lang="hi-IN" sz="1600" dirty="0">
                <a:solidFill>
                  <a:prstClr val="black"/>
                </a:solidFill>
                <a:latin typeface="inherit"/>
                <a:cs typeface="Mangal" panose="00000400000000000000" pitchFamily="2"/>
              </a:rPr>
              <a:t>C</a:t>
            </a:r>
            <a:r>
              <a:rPr lang="en-US" sz="1600" dirty="0">
                <a:solidFill>
                  <a:prstClr val="black"/>
                </a:solidFill>
                <a:latin typeface="inherit"/>
              </a:rPr>
              <a:t>MRT</a:t>
            </a:r>
          </a:p>
          <a:p>
            <a:pPr algn="ctr" defTabSz="914354">
              <a:defRPr/>
            </a:pPr>
            <a:r>
              <a:rPr lang="hi-IN" sz="1600" dirty="0">
                <a:solidFill>
                  <a:prstClr val="black"/>
                </a:solidFill>
                <a:latin typeface="inherit"/>
                <a:cs typeface="Mangal" panose="00000400000000000000" pitchFamily="2"/>
              </a:rPr>
              <a:t>ACSTI</a:t>
            </a:r>
          </a:p>
          <a:p>
            <a:pPr algn="ctr" defTabSz="914354">
              <a:defRPr/>
            </a:pPr>
            <a:r>
              <a:rPr lang="hi-IN" sz="1600" dirty="0">
                <a:solidFill>
                  <a:prstClr val="black"/>
                </a:solidFill>
                <a:latin typeface="inherit"/>
                <a:cs typeface="Mangal" panose="00000400000000000000" pitchFamily="2"/>
              </a:rPr>
              <a:t>IGCM</a:t>
            </a:r>
            <a:endParaRPr lang="en-US" sz="1600" dirty="0">
              <a:solidFill>
                <a:prstClr val="black"/>
              </a:solidFill>
              <a:latin typeface="inherit"/>
            </a:endParaRPr>
          </a:p>
          <a:p>
            <a:pPr algn="ctr" defTabSz="914354" fontAlgn="base">
              <a:spcBef>
                <a:spcPct val="0"/>
              </a:spcBef>
              <a:spcAft>
                <a:spcPct val="0"/>
              </a:spcAft>
              <a:defRPr/>
            </a:pPr>
            <a:r>
              <a:rPr lang="hi-IN" altLang="en-US" sz="1600" dirty="0">
                <a:solidFill>
                  <a:prstClr val="black"/>
                </a:solidFill>
                <a:latin typeface="inherit"/>
                <a:cs typeface="Mangal" panose="00000400000000000000" pitchFamily="2"/>
              </a:rPr>
              <a:t>BIRD</a:t>
            </a:r>
            <a:r>
              <a:rPr lang="hi-IN" altLang="en-US" b="1" dirty="0">
                <a:solidFill>
                  <a:prstClr val="black"/>
                </a:solidFill>
                <a:latin typeface="inherit"/>
                <a:cs typeface="Mangal" panose="00000400000000000000" pitchFamily="2"/>
              </a:rPr>
              <a:t> </a:t>
            </a:r>
            <a:r>
              <a:rPr lang="hi-IN" sz="2000" b="1" dirty="0">
                <a:solidFill>
                  <a:schemeClr val="tx1"/>
                </a:solidFill>
                <a:latin typeface="inherit"/>
              </a:rPr>
              <a:t> </a:t>
            </a:r>
            <a:endParaRPr lang="en-IN" sz="2000" b="1" dirty="0">
              <a:solidFill>
                <a:schemeClr val="tx1"/>
              </a:solidFill>
              <a:latin typeface="inherit"/>
            </a:endParaRPr>
          </a:p>
        </p:txBody>
      </p:sp>
      <p:sp>
        <p:nvSpPr>
          <p:cNvPr id="49" name="Rectangle: Rounded Corners 48">
            <a:extLst>
              <a:ext uri="{FF2B5EF4-FFF2-40B4-BE49-F238E27FC236}">
                <a16:creationId xmlns:a16="http://schemas.microsoft.com/office/drawing/2014/main" id="{6A22BBA8-FD8A-41ED-8FAA-8D9DCBEC0CB1}"/>
              </a:ext>
            </a:extLst>
          </p:cNvPr>
          <p:cNvSpPr/>
          <p:nvPr/>
        </p:nvSpPr>
        <p:spPr>
          <a:xfrm>
            <a:off x="2323303" y="1295402"/>
            <a:ext cx="1798636" cy="2095500"/>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a:defRPr/>
            </a:pPr>
            <a:r>
              <a:rPr lang="en-IN" sz="1500" b="1" i="1" u="sng" dirty="0">
                <a:solidFill>
                  <a:prstClr val="black"/>
                </a:solidFill>
                <a:latin typeface="inherit"/>
                <a:cs typeface="Arial" panose="020B0604020202020204" pitchFamily="34" charset="0"/>
              </a:rPr>
              <a:t>State Cooperative Election Commission </a:t>
            </a:r>
            <a:endParaRPr lang="en-IN" sz="1500" b="1" i="1" u="sng" dirty="0">
              <a:solidFill>
                <a:prstClr val="black"/>
              </a:solidFill>
              <a:latin typeface="inherit"/>
              <a:cs typeface="Mangal" panose="00000400000000000000" pitchFamily="2"/>
            </a:endParaRPr>
          </a:p>
          <a:p>
            <a:pPr algn="ctr" defTabSz="914354">
              <a:defRPr/>
            </a:pPr>
            <a:r>
              <a:rPr lang="hi-IN" sz="1500" dirty="0">
                <a:solidFill>
                  <a:schemeClr val="tx1"/>
                </a:solidFill>
                <a:latin typeface="inherit"/>
              </a:rPr>
              <a:t>1</a:t>
            </a:r>
            <a:r>
              <a:rPr lang="en-IN" sz="1500" dirty="0">
                <a:solidFill>
                  <a:schemeClr val="tx1"/>
                </a:solidFill>
                <a:latin typeface="inherit"/>
              </a:rPr>
              <a:t> Chief Election Commissioner </a:t>
            </a:r>
          </a:p>
          <a:p>
            <a:pPr algn="ctr" defTabSz="914354">
              <a:defRPr/>
            </a:pPr>
            <a:r>
              <a:rPr lang="hi-IN" sz="1500" dirty="0">
                <a:solidFill>
                  <a:schemeClr val="tx1"/>
                </a:solidFill>
                <a:latin typeface="inherit"/>
              </a:rPr>
              <a:t>2 </a:t>
            </a:r>
            <a:r>
              <a:rPr lang="en-IN" sz="1500" dirty="0">
                <a:solidFill>
                  <a:schemeClr val="tx1"/>
                </a:solidFill>
                <a:latin typeface="inherit"/>
              </a:rPr>
              <a:t>Election Commissioners</a:t>
            </a:r>
          </a:p>
          <a:p>
            <a:pPr algn="ctr" defTabSz="914354">
              <a:defRPr/>
            </a:pPr>
            <a:r>
              <a:rPr lang="en-IN" sz="1500" dirty="0">
                <a:solidFill>
                  <a:schemeClr val="tx1"/>
                </a:solidFill>
                <a:latin typeface="inherit"/>
              </a:rPr>
              <a:t>112 personnel </a:t>
            </a:r>
          </a:p>
        </p:txBody>
      </p:sp>
      <p:sp>
        <p:nvSpPr>
          <p:cNvPr id="50" name="Rectangle: Rounded Corners 49">
            <a:extLst>
              <a:ext uri="{FF2B5EF4-FFF2-40B4-BE49-F238E27FC236}">
                <a16:creationId xmlns:a16="http://schemas.microsoft.com/office/drawing/2014/main" id="{B647F3E6-E74C-4B5C-BA05-2E6F8F7289A7}"/>
              </a:ext>
            </a:extLst>
          </p:cNvPr>
          <p:cNvSpPr/>
          <p:nvPr/>
        </p:nvSpPr>
        <p:spPr>
          <a:xfrm>
            <a:off x="4198139" y="1295402"/>
            <a:ext cx="1727200" cy="2089151"/>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fontAlgn="base">
              <a:spcBef>
                <a:spcPct val="0"/>
              </a:spcBef>
              <a:spcAft>
                <a:spcPct val="0"/>
              </a:spcAft>
              <a:defRPr/>
            </a:pPr>
            <a:r>
              <a:rPr lang="en-IN" altLang="en-US" sz="1600" b="1" i="1" u="sng" dirty="0">
                <a:solidFill>
                  <a:prstClr val="black"/>
                </a:solidFill>
                <a:latin typeface="inherit"/>
                <a:cs typeface="Mangal" panose="00000400000000000000" pitchFamily="2"/>
              </a:rPr>
              <a:t>Judicial Tribunal</a:t>
            </a:r>
            <a:endParaRPr lang="hi-IN" sz="1600" b="1" i="1" u="sng" dirty="0">
              <a:solidFill>
                <a:prstClr val="black"/>
              </a:solidFill>
              <a:latin typeface="inherit"/>
              <a:cs typeface="Mangal" panose="00000400000000000000" pitchFamily="2"/>
            </a:endParaRPr>
          </a:p>
          <a:p>
            <a:pPr algn="ctr" defTabSz="914354" fontAlgn="base">
              <a:spcBef>
                <a:spcPct val="0"/>
              </a:spcBef>
              <a:spcAft>
                <a:spcPct val="0"/>
              </a:spcAft>
              <a:defRPr/>
            </a:pPr>
            <a:r>
              <a:rPr lang="hi-IN" sz="1600" dirty="0">
                <a:solidFill>
                  <a:prstClr val="black"/>
                </a:solidFill>
                <a:latin typeface="inherit"/>
                <a:cs typeface="Mangal" panose="00000400000000000000" pitchFamily="2"/>
              </a:rPr>
              <a:t>1 </a:t>
            </a:r>
            <a:r>
              <a:rPr lang="en-IN" sz="1600" dirty="0">
                <a:solidFill>
                  <a:prstClr val="black"/>
                </a:solidFill>
                <a:latin typeface="inherit"/>
                <a:cs typeface="Mangal" panose="00000400000000000000" pitchFamily="2"/>
              </a:rPr>
              <a:t>Chairman </a:t>
            </a:r>
            <a:r>
              <a:rPr lang="hi-IN" sz="1600" dirty="0">
                <a:solidFill>
                  <a:prstClr val="black"/>
                </a:solidFill>
                <a:latin typeface="inherit"/>
                <a:cs typeface="Mangal" panose="00000400000000000000" pitchFamily="2"/>
              </a:rPr>
              <a:t>(</a:t>
            </a:r>
            <a:r>
              <a:rPr lang="en-IN" sz="1600" dirty="0">
                <a:solidFill>
                  <a:prstClr val="black"/>
                </a:solidFill>
                <a:latin typeface="inherit"/>
                <a:cs typeface="Mangal" panose="00000400000000000000" pitchFamily="2"/>
              </a:rPr>
              <a:t>Ex. District Judge</a:t>
            </a:r>
            <a:r>
              <a:rPr lang="hi-IN" sz="1600" dirty="0">
                <a:solidFill>
                  <a:prstClr val="black"/>
                </a:solidFill>
                <a:latin typeface="inherit"/>
                <a:cs typeface="Mangal" panose="00000400000000000000" pitchFamily="2"/>
              </a:rPr>
              <a:t>)</a:t>
            </a:r>
            <a:r>
              <a:rPr lang="en-IN" sz="1600" dirty="0">
                <a:solidFill>
                  <a:prstClr val="black"/>
                </a:solidFill>
                <a:latin typeface="inherit"/>
                <a:cs typeface="Mangal" panose="00000400000000000000" pitchFamily="2"/>
              </a:rPr>
              <a:t> </a:t>
            </a:r>
          </a:p>
          <a:p>
            <a:pPr algn="ctr" defTabSz="914354" fontAlgn="base">
              <a:spcBef>
                <a:spcPct val="0"/>
              </a:spcBef>
              <a:spcAft>
                <a:spcPct val="0"/>
              </a:spcAft>
              <a:defRPr/>
            </a:pPr>
            <a:r>
              <a:rPr lang="en-IN" sz="1600" dirty="0">
                <a:solidFill>
                  <a:prstClr val="black"/>
                </a:solidFill>
                <a:latin typeface="inherit"/>
                <a:cs typeface="Mangal" panose="00000400000000000000" pitchFamily="2"/>
              </a:rPr>
              <a:t>2 Members</a:t>
            </a:r>
          </a:p>
          <a:p>
            <a:pPr algn="ctr" defTabSz="914354" fontAlgn="base">
              <a:spcBef>
                <a:spcPct val="0"/>
              </a:spcBef>
              <a:spcAft>
                <a:spcPct val="0"/>
              </a:spcAft>
              <a:defRPr/>
            </a:pPr>
            <a:r>
              <a:rPr lang="en-IN" sz="1600" dirty="0">
                <a:solidFill>
                  <a:prstClr val="black"/>
                </a:solidFill>
                <a:latin typeface="inherit"/>
                <a:cs typeface="Mangal" panose="00000400000000000000" pitchFamily="2"/>
              </a:rPr>
              <a:t>13 personnel</a:t>
            </a:r>
          </a:p>
        </p:txBody>
      </p:sp>
      <p:sp>
        <p:nvSpPr>
          <p:cNvPr id="51" name="Rectangle: Rounded Corners 50">
            <a:extLst>
              <a:ext uri="{FF2B5EF4-FFF2-40B4-BE49-F238E27FC236}">
                <a16:creationId xmlns:a16="http://schemas.microsoft.com/office/drawing/2014/main" id="{7DC10D74-F675-4C3B-AEC7-598E8132E398}"/>
              </a:ext>
            </a:extLst>
          </p:cNvPr>
          <p:cNvSpPr/>
          <p:nvPr/>
        </p:nvSpPr>
        <p:spPr>
          <a:xfrm>
            <a:off x="6026939" y="1295402"/>
            <a:ext cx="1727200" cy="2103781"/>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fontAlgn="base">
              <a:spcBef>
                <a:spcPct val="0"/>
              </a:spcBef>
              <a:spcAft>
                <a:spcPct val="0"/>
              </a:spcAft>
              <a:defRPr/>
            </a:pPr>
            <a:r>
              <a:rPr lang="en-IN" altLang="en-US" sz="1600" b="1" i="1" u="sng" dirty="0">
                <a:solidFill>
                  <a:prstClr val="black"/>
                </a:solidFill>
                <a:latin typeface="inherit"/>
                <a:cs typeface="Mangal" panose="00000400000000000000" pitchFamily="2"/>
              </a:rPr>
              <a:t>Investigation</a:t>
            </a:r>
            <a:endParaRPr lang="hi-IN" altLang="en-US" sz="1600" b="1" i="1" u="sng" dirty="0">
              <a:solidFill>
                <a:prstClr val="black"/>
              </a:solidFill>
              <a:latin typeface="inherit"/>
              <a:cs typeface="Mangal" panose="00000400000000000000" pitchFamily="2"/>
            </a:endParaRPr>
          </a:p>
          <a:p>
            <a:pPr algn="ctr" defTabSz="914354" fontAlgn="base">
              <a:spcBef>
                <a:spcPct val="0"/>
              </a:spcBef>
              <a:spcAft>
                <a:spcPct val="0"/>
              </a:spcAft>
              <a:defRPr/>
            </a:pPr>
            <a:r>
              <a:rPr lang="hi-IN" altLang="en-US" sz="1600" b="1" i="1" u="sng" dirty="0">
                <a:solidFill>
                  <a:prstClr val="black"/>
                </a:solidFill>
                <a:latin typeface="inherit"/>
                <a:cs typeface="Mangal" panose="00000400000000000000" pitchFamily="2"/>
              </a:rPr>
              <a:t>S</a:t>
            </a:r>
            <a:r>
              <a:rPr lang="en-IN" altLang="en-US" sz="1600" b="1" i="1" u="sng" dirty="0" err="1">
                <a:solidFill>
                  <a:prstClr val="black"/>
                </a:solidFill>
                <a:latin typeface="inherit"/>
                <a:cs typeface="Mangal" panose="00000400000000000000" pitchFamily="2"/>
              </a:rPr>
              <a:t>pecial</a:t>
            </a:r>
            <a:r>
              <a:rPr lang="en-IN" altLang="en-US" sz="1600" b="1" i="1" u="sng" dirty="0">
                <a:solidFill>
                  <a:prstClr val="black"/>
                </a:solidFill>
                <a:latin typeface="inherit"/>
                <a:cs typeface="Mangal" panose="00000400000000000000" pitchFamily="2"/>
              </a:rPr>
              <a:t> </a:t>
            </a:r>
            <a:r>
              <a:rPr lang="hi-IN" altLang="en-US" sz="1600" b="1" i="1" u="sng" dirty="0">
                <a:solidFill>
                  <a:prstClr val="black"/>
                </a:solidFill>
                <a:latin typeface="inherit"/>
                <a:cs typeface="Mangal" panose="00000400000000000000" pitchFamily="2"/>
              </a:rPr>
              <a:t>I</a:t>
            </a:r>
            <a:r>
              <a:rPr lang="en-IN" altLang="en-US" sz="1600" b="1" i="1" u="sng" dirty="0" err="1">
                <a:solidFill>
                  <a:prstClr val="black"/>
                </a:solidFill>
                <a:latin typeface="inherit"/>
                <a:cs typeface="Mangal" panose="00000400000000000000" pitchFamily="2"/>
              </a:rPr>
              <a:t>nvestigation</a:t>
            </a:r>
            <a:r>
              <a:rPr lang="en-IN" altLang="en-US" sz="1600" b="1" i="1" u="sng" dirty="0">
                <a:solidFill>
                  <a:prstClr val="black"/>
                </a:solidFill>
                <a:latin typeface="inherit"/>
                <a:cs typeface="Mangal" panose="00000400000000000000" pitchFamily="2"/>
              </a:rPr>
              <a:t> </a:t>
            </a:r>
            <a:r>
              <a:rPr lang="hi-IN" altLang="en-US" sz="1600" b="1" i="1" u="sng" dirty="0">
                <a:solidFill>
                  <a:prstClr val="black"/>
                </a:solidFill>
                <a:latin typeface="inherit"/>
                <a:cs typeface="Mangal" panose="00000400000000000000" pitchFamily="2"/>
              </a:rPr>
              <a:t>B</a:t>
            </a:r>
            <a:r>
              <a:rPr lang="en-IN" altLang="en-US" sz="1600" b="1" i="1" u="sng" dirty="0">
                <a:solidFill>
                  <a:prstClr val="black"/>
                </a:solidFill>
                <a:latin typeface="inherit"/>
                <a:cs typeface="Mangal" panose="00000400000000000000" pitchFamily="2"/>
              </a:rPr>
              <a:t>ranch</a:t>
            </a:r>
            <a:endParaRPr lang="hi-IN" altLang="en-US" sz="1600" b="1" i="1" u="sng" dirty="0">
              <a:solidFill>
                <a:prstClr val="black"/>
              </a:solidFill>
              <a:latin typeface="inherit"/>
              <a:cs typeface="Mangal" panose="00000400000000000000" pitchFamily="2"/>
            </a:endParaRPr>
          </a:p>
          <a:p>
            <a:pPr algn="ctr" defTabSz="914354" fontAlgn="base">
              <a:spcBef>
                <a:spcPct val="0"/>
              </a:spcBef>
              <a:spcAft>
                <a:spcPct val="0"/>
              </a:spcAft>
              <a:defRPr/>
            </a:pPr>
            <a:r>
              <a:rPr lang="hi-IN" sz="1600" dirty="0">
                <a:solidFill>
                  <a:prstClr val="black"/>
                </a:solidFill>
                <a:latin typeface="inherit"/>
                <a:cs typeface="Mangal" panose="00000400000000000000" pitchFamily="2"/>
              </a:rPr>
              <a:t>1 </a:t>
            </a:r>
            <a:r>
              <a:rPr lang="en-IN" sz="1600" dirty="0">
                <a:solidFill>
                  <a:prstClr val="black"/>
                </a:solidFill>
                <a:latin typeface="inherit"/>
                <a:cs typeface="Mangal" panose="00000400000000000000" pitchFamily="2"/>
              </a:rPr>
              <a:t>DGP</a:t>
            </a:r>
            <a:endParaRPr lang="hi-IN" sz="1600" dirty="0">
              <a:solidFill>
                <a:prstClr val="black"/>
              </a:solidFill>
              <a:latin typeface="inherit"/>
              <a:cs typeface="Mangal" panose="00000400000000000000" pitchFamily="2"/>
            </a:endParaRPr>
          </a:p>
          <a:p>
            <a:pPr algn="ctr" defTabSz="914354" fontAlgn="base">
              <a:spcBef>
                <a:spcPct val="0"/>
              </a:spcBef>
              <a:spcAft>
                <a:spcPct val="0"/>
              </a:spcAft>
              <a:defRPr/>
            </a:pPr>
            <a:r>
              <a:rPr lang="hi-IN" sz="1600" dirty="0">
                <a:solidFill>
                  <a:prstClr val="black"/>
                </a:solidFill>
                <a:latin typeface="inherit"/>
                <a:cs typeface="Mangal" panose="00000400000000000000" pitchFamily="2"/>
              </a:rPr>
              <a:t>1 </a:t>
            </a:r>
            <a:r>
              <a:rPr lang="en-IN" sz="1600" dirty="0">
                <a:solidFill>
                  <a:prstClr val="black"/>
                </a:solidFill>
                <a:latin typeface="inherit"/>
                <a:cs typeface="Mangal" panose="00000400000000000000" pitchFamily="2"/>
              </a:rPr>
              <a:t>DIG</a:t>
            </a:r>
          </a:p>
          <a:p>
            <a:pPr algn="ctr" defTabSz="914354" fontAlgn="base">
              <a:spcBef>
                <a:spcPct val="0"/>
              </a:spcBef>
              <a:spcAft>
                <a:spcPct val="0"/>
              </a:spcAft>
              <a:defRPr/>
            </a:pPr>
            <a:r>
              <a:rPr lang="en-IN" altLang="en-US" sz="1600" dirty="0">
                <a:solidFill>
                  <a:prstClr val="black"/>
                </a:solidFill>
                <a:latin typeface="inherit"/>
                <a:cs typeface="Mangal" panose="00000400000000000000" pitchFamily="2"/>
              </a:rPr>
              <a:t>Strength 261</a:t>
            </a:r>
            <a:endParaRPr lang="hi-IN" altLang="en-US" sz="1600" dirty="0">
              <a:solidFill>
                <a:prstClr val="black"/>
              </a:solidFill>
              <a:latin typeface="inherit"/>
              <a:cs typeface="Mangal" panose="00000400000000000000" pitchFamily="2"/>
            </a:endParaRPr>
          </a:p>
          <a:p>
            <a:pPr algn="ctr" defTabSz="914354" fontAlgn="base">
              <a:spcBef>
                <a:spcPct val="0"/>
              </a:spcBef>
              <a:spcAft>
                <a:spcPct val="0"/>
              </a:spcAft>
              <a:defRPr/>
            </a:pPr>
            <a:endParaRPr lang="en-IN" b="1" dirty="0">
              <a:solidFill>
                <a:schemeClr val="tx1"/>
              </a:solidFill>
              <a:latin typeface="inherit"/>
            </a:endParaRPr>
          </a:p>
          <a:p>
            <a:pPr algn="ctr" defTabSz="914354" fontAlgn="base">
              <a:spcBef>
                <a:spcPct val="0"/>
              </a:spcBef>
              <a:spcAft>
                <a:spcPct val="0"/>
              </a:spcAft>
              <a:defRPr/>
            </a:pPr>
            <a:endParaRPr lang="en-IN" b="1" dirty="0">
              <a:solidFill>
                <a:schemeClr val="tx1"/>
              </a:solidFill>
              <a:latin typeface="inherit"/>
            </a:endParaRPr>
          </a:p>
        </p:txBody>
      </p:sp>
      <p:sp>
        <p:nvSpPr>
          <p:cNvPr id="53" name="Rectangle: Rounded Corners 52">
            <a:extLst>
              <a:ext uri="{FF2B5EF4-FFF2-40B4-BE49-F238E27FC236}">
                <a16:creationId xmlns:a16="http://schemas.microsoft.com/office/drawing/2014/main" id="{75CCF810-7E7A-442B-B942-1D656A1993BD}"/>
              </a:ext>
            </a:extLst>
          </p:cNvPr>
          <p:cNvSpPr/>
          <p:nvPr/>
        </p:nvSpPr>
        <p:spPr>
          <a:xfrm>
            <a:off x="7835103" y="1295402"/>
            <a:ext cx="1727200" cy="2089151"/>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fontAlgn="base">
              <a:spcBef>
                <a:spcPct val="0"/>
              </a:spcBef>
              <a:spcAft>
                <a:spcPct val="0"/>
              </a:spcAft>
              <a:defRPr/>
            </a:pPr>
            <a:r>
              <a:rPr lang="en-IN" sz="1600" b="1" dirty="0">
                <a:solidFill>
                  <a:prstClr val="black"/>
                </a:solidFill>
                <a:latin typeface="inherit"/>
                <a:cs typeface="Mangal" panose="00000400000000000000" pitchFamily="2"/>
              </a:rPr>
              <a:t> </a:t>
            </a:r>
            <a:r>
              <a:rPr lang="en-IN" sz="1600" b="1" i="1" u="sng" dirty="0" err="1">
                <a:solidFill>
                  <a:prstClr val="black"/>
                </a:solidFill>
                <a:latin typeface="inherit"/>
                <a:cs typeface="Arial" panose="020B0604020202020204" pitchFamily="34" charset="0"/>
              </a:rPr>
              <a:t>Sewa</a:t>
            </a:r>
            <a:r>
              <a:rPr lang="en-IN" sz="1600" b="1" i="1" u="sng" dirty="0">
                <a:solidFill>
                  <a:prstClr val="black"/>
                </a:solidFill>
                <a:latin typeface="inherit"/>
                <a:cs typeface="Arial" panose="020B0604020202020204" pitchFamily="34" charset="0"/>
              </a:rPr>
              <a:t> Mandal</a:t>
            </a:r>
          </a:p>
          <a:p>
            <a:pPr algn="ctr" defTabSz="914354" fontAlgn="base">
              <a:spcBef>
                <a:spcPct val="0"/>
              </a:spcBef>
              <a:spcAft>
                <a:spcPct val="0"/>
              </a:spcAft>
              <a:defRPr/>
            </a:pPr>
            <a:r>
              <a:rPr lang="en-IN" sz="1600" b="1" dirty="0">
                <a:solidFill>
                  <a:prstClr val="black"/>
                </a:solidFill>
                <a:latin typeface="inherit"/>
                <a:cs typeface="Mangal" panose="00000400000000000000" pitchFamily="2"/>
              </a:rPr>
              <a:t>(Recruitment Agency) </a:t>
            </a:r>
          </a:p>
          <a:p>
            <a:pPr algn="ctr" defTabSz="914354" fontAlgn="base">
              <a:spcBef>
                <a:spcPct val="0"/>
              </a:spcBef>
              <a:spcAft>
                <a:spcPct val="0"/>
              </a:spcAft>
              <a:defRPr/>
            </a:pPr>
            <a:r>
              <a:rPr lang="en-IN" altLang="en-US" sz="1600" b="1" dirty="0">
                <a:solidFill>
                  <a:prstClr val="black"/>
                </a:solidFill>
                <a:latin typeface="inherit"/>
                <a:cs typeface="Mangal" panose="00000400000000000000" pitchFamily="2"/>
              </a:rPr>
              <a:t> </a:t>
            </a:r>
            <a:r>
              <a:rPr lang="en-IN" altLang="en-US" sz="1600" dirty="0">
                <a:solidFill>
                  <a:prstClr val="black"/>
                </a:solidFill>
                <a:latin typeface="inherit"/>
                <a:cs typeface="Mangal" panose="00000400000000000000" pitchFamily="2"/>
              </a:rPr>
              <a:t>Personnel 15 </a:t>
            </a:r>
            <a:endParaRPr lang="hi-IN" sz="1600" dirty="0">
              <a:solidFill>
                <a:prstClr val="black"/>
              </a:solidFill>
              <a:latin typeface="inherit"/>
              <a:cs typeface="Mangal" panose="00000400000000000000" pitchFamily="2"/>
            </a:endParaRPr>
          </a:p>
          <a:p>
            <a:pPr algn="ctr" defTabSz="914354" fontAlgn="base">
              <a:spcBef>
                <a:spcPct val="0"/>
              </a:spcBef>
              <a:spcAft>
                <a:spcPct val="0"/>
              </a:spcAft>
              <a:defRPr/>
            </a:pPr>
            <a:r>
              <a:rPr lang="en-IN" sz="1600" dirty="0">
                <a:solidFill>
                  <a:prstClr val="black"/>
                </a:solidFill>
                <a:latin typeface="inherit"/>
                <a:cs typeface="Mangal" panose="00000400000000000000" pitchFamily="2"/>
              </a:rPr>
              <a:t>Currently recruitment  through IBPS</a:t>
            </a:r>
          </a:p>
        </p:txBody>
      </p:sp>
      <p:sp>
        <p:nvSpPr>
          <p:cNvPr id="54" name="Rectangle 53">
            <a:extLst>
              <a:ext uri="{FF2B5EF4-FFF2-40B4-BE49-F238E27FC236}">
                <a16:creationId xmlns:a16="http://schemas.microsoft.com/office/drawing/2014/main" id="{2BD59447-36EC-4F53-80B1-8A900789D989}"/>
              </a:ext>
            </a:extLst>
          </p:cNvPr>
          <p:cNvSpPr/>
          <p:nvPr/>
        </p:nvSpPr>
        <p:spPr>
          <a:xfrm>
            <a:off x="2394739" y="3689349"/>
            <a:ext cx="1727200"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sz="1600" b="1" dirty="0">
                <a:solidFill>
                  <a:prstClr val="black"/>
                </a:solidFill>
                <a:latin typeface="inherit"/>
                <a:cs typeface="Mangal" panose="00000400000000000000" pitchFamily="2"/>
              </a:rPr>
              <a:t>Elections to 46000 Societies Ensuring Democratic Functioning </a:t>
            </a:r>
            <a:endParaRPr lang="en-IN" sz="1600" b="1" dirty="0">
              <a:solidFill>
                <a:prstClr val="black"/>
              </a:solidFill>
              <a:latin typeface="inherit"/>
            </a:endParaRPr>
          </a:p>
        </p:txBody>
      </p:sp>
      <p:sp>
        <p:nvSpPr>
          <p:cNvPr id="55" name="Rectangle 54">
            <a:extLst>
              <a:ext uri="{FF2B5EF4-FFF2-40B4-BE49-F238E27FC236}">
                <a16:creationId xmlns:a16="http://schemas.microsoft.com/office/drawing/2014/main" id="{0C1F697A-D401-481B-A5A7-423230841F63}"/>
              </a:ext>
            </a:extLst>
          </p:cNvPr>
          <p:cNvSpPr/>
          <p:nvPr/>
        </p:nvSpPr>
        <p:spPr>
          <a:xfrm>
            <a:off x="4232270" y="3689349"/>
            <a:ext cx="1727200"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sz="1600" b="1" dirty="0">
                <a:solidFill>
                  <a:prstClr val="black"/>
                </a:solidFill>
                <a:latin typeface="inherit"/>
                <a:cs typeface="Mangal" panose="00000400000000000000" pitchFamily="2"/>
              </a:rPr>
              <a:t>Appellate Authority Under the ACT</a:t>
            </a:r>
            <a:endParaRPr lang="hi-IN" sz="1600" b="1" dirty="0">
              <a:solidFill>
                <a:prstClr val="black"/>
              </a:solidFill>
              <a:latin typeface="inherit"/>
              <a:cs typeface="Mangal" panose="00000400000000000000" pitchFamily="2"/>
            </a:endParaRPr>
          </a:p>
          <a:p>
            <a:pPr algn="ctr" defTabSz="914354" eaLnBrk="0" fontAlgn="base" hangingPunct="0">
              <a:spcBef>
                <a:spcPct val="0"/>
              </a:spcBef>
              <a:spcAft>
                <a:spcPct val="0"/>
              </a:spcAft>
              <a:defRPr/>
            </a:pPr>
            <a:r>
              <a:rPr lang="en-IN" sz="1600" b="1" dirty="0">
                <a:solidFill>
                  <a:prstClr val="black"/>
                </a:solidFill>
                <a:latin typeface="inherit"/>
              </a:rPr>
              <a:t>(</a:t>
            </a:r>
            <a:r>
              <a:rPr lang="hi-IN" sz="1600" b="1" dirty="0">
                <a:solidFill>
                  <a:prstClr val="black"/>
                </a:solidFill>
                <a:latin typeface="inherit"/>
                <a:cs typeface="Mangal" panose="00000400000000000000" pitchFamily="2"/>
              </a:rPr>
              <a:t>110 </a:t>
            </a:r>
            <a:r>
              <a:rPr lang="en-IN" sz="1600" b="1" dirty="0">
                <a:solidFill>
                  <a:prstClr val="black"/>
                </a:solidFill>
                <a:latin typeface="inherit"/>
                <a:cs typeface="Mangal" panose="00000400000000000000" pitchFamily="2"/>
              </a:rPr>
              <a:t>Appeals Disposed</a:t>
            </a:r>
            <a:r>
              <a:rPr lang="en-IN" sz="1600" b="1" dirty="0">
                <a:solidFill>
                  <a:prstClr val="black"/>
                </a:solidFill>
                <a:latin typeface="inherit"/>
              </a:rPr>
              <a:t>)</a:t>
            </a:r>
          </a:p>
          <a:p>
            <a:pPr algn="ctr" defTabSz="914354" eaLnBrk="0" fontAlgn="base" hangingPunct="0">
              <a:spcBef>
                <a:spcPct val="0"/>
              </a:spcBef>
              <a:spcAft>
                <a:spcPct val="0"/>
              </a:spcAft>
              <a:defRPr/>
            </a:pPr>
            <a:r>
              <a:rPr lang="hi-IN" sz="1600" b="1" dirty="0">
                <a:solidFill>
                  <a:prstClr val="black"/>
                </a:solidFill>
                <a:latin typeface="inherit"/>
                <a:cs typeface="Aparajita" panose="02020603050405020304" pitchFamily="18" charset="0"/>
              </a:rPr>
              <a:t> </a:t>
            </a:r>
            <a:endParaRPr lang="en-IN" sz="1600" b="1" dirty="0">
              <a:solidFill>
                <a:prstClr val="black"/>
              </a:solidFill>
              <a:latin typeface="inherit"/>
              <a:cs typeface="Aparajita" panose="02020603050405020304" pitchFamily="18" charset="0"/>
            </a:endParaRPr>
          </a:p>
        </p:txBody>
      </p:sp>
      <p:sp>
        <p:nvSpPr>
          <p:cNvPr id="56" name="Rectangle 55">
            <a:extLst>
              <a:ext uri="{FF2B5EF4-FFF2-40B4-BE49-F238E27FC236}">
                <a16:creationId xmlns:a16="http://schemas.microsoft.com/office/drawing/2014/main" id="{E75CFD5A-F6FB-49A6-9824-9567375FF472}"/>
              </a:ext>
            </a:extLst>
          </p:cNvPr>
          <p:cNvSpPr/>
          <p:nvPr/>
        </p:nvSpPr>
        <p:spPr>
          <a:xfrm>
            <a:off x="6026939" y="3689349"/>
            <a:ext cx="1727200"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sz="1600" b="1" dirty="0">
                <a:solidFill>
                  <a:prstClr val="black"/>
                </a:solidFill>
                <a:latin typeface="inherit"/>
                <a:cs typeface="Mangal" panose="00000400000000000000" pitchFamily="2"/>
              </a:rPr>
              <a:t>Investigation of Embezzlement Exceeding </a:t>
            </a:r>
          </a:p>
          <a:p>
            <a:pPr algn="ctr" defTabSz="914354" eaLnBrk="0" fontAlgn="base" hangingPunct="0">
              <a:spcBef>
                <a:spcPct val="0"/>
              </a:spcBef>
              <a:spcAft>
                <a:spcPct val="0"/>
              </a:spcAft>
              <a:defRPr/>
            </a:pPr>
            <a:r>
              <a:rPr lang="en-IN" sz="1600" b="1" dirty="0">
                <a:solidFill>
                  <a:prstClr val="black"/>
                </a:solidFill>
                <a:latin typeface="inherit"/>
                <a:cs typeface="Mangal" panose="00000400000000000000" pitchFamily="2"/>
              </a:rPr>
              <a:t> Rs. </a:t>
            </a:r>
            <a:r>
              <a:rPr lang="hi-IN" sz="1600" b="1" dirty="0">
                <a:solidFill>
                  <a:prstClr val="black"/>
                </a:solidFill>
                <a:latin typeface="inherit"/>
                <a:cs typeface="Mangal" panose="00000400000000000000" pitchFamily="2"/>
              </a:rPr>
              <a:t>1 </a:t>
            </a:r>
            <a:r>
              <a:rPr lang="en-IN" sz="1600" b="1" dirty="0">
                <a:solidFill>
                  <a:prstClr val="black"/>
                </a:solidFill>
                <a:latin typeface="inherit"/>
                <a:cs typeface="Mangal" panose="00000400000000000000" pitchFamily="2"/>
              </a:rPr>
              <a:t>Lakh</a:t>
            </a:r>
            <a:endParaRPr lang="en-IN" sz="1600" b="1" dirty="0">
              <a:solidFill>
                <a:prstClr val="black"/>
              </a:solidFill>
              <a:latin typeface="inherit"/>
            </a:endParaRPr>
          </a:p>
        </p:txBody>
      </p:sp>
      <p:sp>
        <p:nvSpPr>
          <p:cNvPr id="57" name="Rectangle 56">
            <a:extLst>
              <a:ext uri="{FF2B5EF4-FFF2-40B4-BE49-F238E27FC236}">
                <a16:creationId xmlns:a16="http://schemas.microsoft.com/office/drawing/2014/main" id="{E1D27ADA-61C6-4243-9991-802F58D100DC}"/>
              </a:ext>
            </a:extLst>
          </p:cNvPr>
          <p:cNvSpPr/>
          <p:nvPr/>
        </p:nvSpPr>
        <p:spPr>
          <a:xfrm>
            <a:off x="7855740" y="3689349"/>
            <a:ext cx="1706563"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sz="1600" b="1" dirty="0">
                <a:solidFill>
                  <a:prstClr val="black"/>
                </a:solidFill>
                <a:latin typeface="inherit"/>
                <a:cs typeface="Mangal" panose="00000400000000000000" pitchFamily="2"/>
              </a:rPr>
              <a:t>Service Related Matters</a:t>
            </a:r>
            <a:endParaRPr lang="hi-IN" sz="1600" b="1" dirty="0">
              <a:solidFill>
                <a:prstClr val="black"/>
              </a:solidFill>
              <a:latin typeface="inherit"/>
              <a:cs typeface="Mangal" panose="00000400000000000000" pitchFamily="2"/>
            </a:endParaRPr>
          </a:p>
          <a:p>
            <a:pPr algn="ctr" defTabSz="914354" eaLnBrk="0" fontAlgn="base" hangingPunct="0">
              <a:spcBef>
                <a:spcPct val="0"/>
              </a:spcBef>
              <a:spcAft>
                <a:spcPct val="0"/>
              </a:spcAft>
              <a:defRPr/>
            </a:pPr>
            <a:r>
              <a:rPr lang="en-IN" sz="1600" b="1" dirty="0">
                <a:solidFill>
                  <a:prstClr val="black"/>
                </a:solidFill>
                <a:latin typeface="inherit"/>
              </a:rPr>
              <a:t>(</a:t>
            </a:r>
            <a:r>
              <a:rPr lang="hi-IN" sz="1600" b="1" dirty="0">
                <a:solidFill>
                  <a:prstClr val="black"/>
                </a:solidFill>
                <a:latin typeface="inherit"/>
                <a:cs typeface="Mangal" panose="00000400000000000000" pitchFamily="2"/>
              </a:rPr>
              <a:t>233 </a:t>
            </a:r>
            <a:r>
              <a:rPr lang="en-IN" sz="1600" b="1" dirty="0">
                <a:solidFill>
                  <a:prstClr val="black"/>
                </a:solidFill>
                <a:latin typeface="inherit"/>
                <a:cs typeface="Mangal" panose="00000400000000000000" pitchFamily="2"/>
              </a:rPr>
              <a:t>Cases Disposed</a:t>
            </a:r>
            <a:r>
              <a:rPr lang="en-IN" sz="1600" b="1" dirty="0">
                <a:solidFill>
                  <a:prstClr val="black"/>
                </a:solidFill>
                <a:latin typeface="inherit"/>
              </a:rPr>
              <a:t>)</a:t>
            </a:r>
          </a:p>
          <a:p>
            <a:pPr algn="ctr" defTabSz="914354" eaLnBrk="0" fontAlgn="base" hangingPunct="0">
              <a:spcBef>
                <a:spcPct val="0"/>
              </a:spcBef>
              <a:spcAft>
                <a:spcPct val="0"/>
              </a:spcAft>
              <a:defRPr/>
            </a:pPr>
            <a:endParaRPr lang="en-IN" sz="1600" b="1" dirty="0">
              <a:solidFill>
                <a:prstClr val="black"/>
              </a:solidFill>
              <a:latin typeface="inherit"/>
              <a:cs typeface="Aparajita" panose="02020603050405020304" pitchFamily="18" charset="0"/>
            </a:endParaRPr>
          </a:p>
        </p:txBody>
      </p:sp>
      <p:sp>
        <p:nvSpPr>
          <p:cNvPr id="2" name="Rectangle: Rounded Corners 1">
            <a:extLst>
              <a:ext uri="{FF2B5EF4-FFF2-40B4-BE49-F238E27FC236}">
                <a16:creationId xmlns:a16="http://schemas.microsoft.com/office/drawing/2014/main" id="{31944FBD-BACD-B0BC-1F05-0D0B3462B5CD}"/>
              </a:ext>
            </a:extLst>
          </p:cNvPr>
          <p:cNvSpPr/>
          <p:nvPr/>
        </p:nvSpPr>
        <p:spPr>
          <a:xfrm>
            <a:off x="9697241" y="1277940"/>
            <a:ext cx="2034054" cy="2089151"/>
          </a:xfrm>
          <a:prstGeom prst="roundRect">
            <a:avLst/>
          </a:prstGeom>
          <a:solidFill>
            <a:schemeClr val="accent5">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914354" fontAlgn="base">
              <a:spcBef>
                <a:spcPct val="0"/>
              </a:spcBef>
              <a:spcAft>
                <a:spcPct val="0"/>
              </a:spcAft>
              <a:defRPr/>
            </a:pPr>
            <a:r>
              <a:rPr lang="hi-IN" sz="1400" b="1" dirty="0">
                <a:solidFill>
                  <a:schemeClr val="bg1"/>
                </a:solidFill>
                <a:latin typeface="inherit"/>
                <a:cs typeface="Mangal" panose="00000400000000000000" pitchFamily="2"/>
              </a:rPr>
              <a:t> </a:t>
            </a:r>
            <a:r>
              <a:rPr lang="en-IN" sz="1400" b="1" i="1" u="sng" dirty="0">
                <a:solidFill>
                  <a:schemeClr val="bg1"/>
                </a:solidFill>
                <a:latin typeface="inherit"/>
                <a:cs typeface="Mangal" panose="00000400000000000000" pitchFamily="2"/>
              </a:rPr>
              <a:t>Commissioner  and Registrar</a:t>
            </a:r>
            <a:endParaRPr lang="hi-IN" sz="1400" b="1" i="1" u="sng" dirty="0">
              <a:solidFill>
                <a:schemeClr val="bg1"/>
              </a:solidFill>
              <a:latin typeface="inherit"/>
              <a:cs typeface="Mangal" panose="00000400000000000000" pitchFamily="2"/>
            </a:endParaRPr>
          </a:p>
          <a:p>
            <a:pPr algn="ctr" defTabSz="914354" fontAlgn="base">
              <a:spcBef>
                <a:spcPct val="0"/>
              </a:spcBef>
              <a:spcAft>
                <a:spcPct val="0"/>
              </a:spcAft>
              <a:defRPr/>
            </a:pPr>
            <a:r>
              <a:rPr lang="en-IN" sz="1400" b="1" dirty="0">
                <a:solidFill>
                  <a:schemeClr val="bg1"/>
                </a:solidFill>
                <a:latin typeface="inherit"/>
              </a:rPr>
              <a:t>23 Additional Registrars </a:t>
            </a:r>
          </a:p>
          <a:p>
            <a:pPr algn="ctr" defTabSz="914354" fontAlgn="base">
              <a:spcBef>
                <a:spcPct val="0"/>
              </a:spcBef>
              <a:spcAft>
                <a:spcPct val="0"/>
              </a:spcAft>
              <a:defRPr/>
            </a:pPr>
            <a:r>
              <a:rPr lang="en-IN" sz="1400" b="1" dirty="0">
                <a:solidFill>
                  <a:schemeClr val="bg1"/>
                </a:solidFill>
                <a:latin typeface="inherit"/>
              </a:rPr>
              <a:t>04 Joint Registrars </a:t>
            </a:r>
          </a:p>
          <a:p>
            <a:pPr algn="ctr" defTabSz="914354" fontAlgn="base">
              <a:spcBef>
                <a:spcPct val="0"/>
              </a:spcBef>
              <a:spcAft>
                <a:spcPct val="0"/>
              </a:spcAft>
              <a:defRPr/>
            </a:pPr>
            <a:r>
              <a:rPr lang="en-IN" sz="1400" b="1" dirty="0">
                <a:solidFill>
                  <a:schemeClr val="bg1"/>
                </a:solidFill>
                <a:latin typeface="inherit"/>
              </a:rPr>
              <a:t>14 Deputy Registrars</a:t>
            </a:r>
          </a:p>
          <a:p>
            <a:pPr algn="ctr" defTabSz="914354" fontAlgn="base">
              <a:spcBef>
                <a:spcPct val="0"/>
              </a:spcBef>
              <a:spcAft>
                <a:spcPct val="0"/>
              </a:spcAft>
              <a:defRPr/>
            </a:pPr>
            <a:r>
              <a:rPr lang="en-IN" sz="1400" b="1" dirty="0">
                <a:solidFill>
                  <a:schemeClr val="bg1"/>
                </a:solidFill>
                <a:latin typeface="inherit"/>
              </a:rPr>
              <a:t>111 Assistant Registrars</a:t>
            </a:r>
          </a:p>
          <a:p>
            <a:pPr algn="ctr" defTabSz="914354" fontAlgn="base">
              <a:spcBef>
                <a:spcPct val="0"/>
              </a:spcBef>
              <a:spcAft>
                <a:spcPct val="0"/>
              </a:spcAft>
              <a:defRPr/>
            </a:pPr>
            <a:r>
              <a:rPr lang="en-IN" sz="1400" b="1" dirty="0">
                <a:solidFill>
                  <a:schemeClr val="bg1"/>
                </a:solidFill>
                <a:latin typeface="inherit"/>
              </a:rPr>
              <a:t>152 officers</a:t>
            </a:r>
          </a:p>
        </p:txBody>
      </p:sp>
      <p:sp>
        <p:nvSpPr>
          <p:cNvPr id="6" name="Rectangle 5">
            <a:extLst>
              <a:ext uri="{FF2B5EF4-FFF2-40B4-BE49-F238E27FC236}">
                <a16:creationId xmlns:a16="http://schemas.microsoft.com/office/drawing/2014/main" id="{A4D35117-BA26-A1DF-84FB-84AB75043188}"/>
              </a:ext>
            </a:extLst>
          </p:cNvPr>
          <p:cNvSpPr/>
          <p:nvPr/>
        </p:nvSpPr>
        <p:spPr>
          <a:xfrm>
            <a:off x="9697241" y="3662365"/>
            <a:ext cx="2034054" cy="27876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eaLnBrk="0" fontAlgn="base" hangingPunct="0">
              <a:spcBef>
                <a:spcPct val="0"/>
              </a:spcBef>
              <a:spcAft>
                <a:spcPct val="0"/>
              </a:spcAft>
              <a:defRPr/>
            </a:pPr>
            <a:r>
              <a:rPr lang="en-IN" b="1" dirty="0">
                <a:solidFill>
                  <a:prstClr val="black"/>
                </a:solidFill>
                <a:latin typeface="inherit"/>
                <a:cs typeface="Aparajita" panose="02020603050405020304" pitchFamily="18" charset="0"/>
              </a:rPr>
              <a:t> Powers vested under UP Cooperative Societies Act 1965 and Rules 1968</a:t>
            </a:r>
          </a:p>
        </p:txBody>
      </p:sp>
      <p:sp>
        <p:nvSpPr>
          <p:cNvPr id="7" name="Arrow: Down 6">
            <a:extLst>
              <a:ext uri="{FF2B5EF4-FFF2-40B4-BE49-F238E27FC236}">
                <a16:creationId xmlns:a16="http://schemas.microsoft.com/office/drawing/2014/main" id="{79235192-BE07-A632-BBC3-58660BE7DE29}"/>
              </a:ext>
            </a:extLst>
          </p:cNvPr>
          <p:cNvSpPr/>
          <p:nvPr/>
        </p:nvSpPr>
        <p:spPr>
          <a:xfrm flipH="1">
            <a:off x="5910474" y="685799"/>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1" name="Arrow: Down 10">
            <a:extLst>
              <a:ext uri="{FF2B5EF4-FFF2-40B4-BE49-F238E27FC236}">
                <a16:creationId xmlns:a16="http://schemas.microsoft.com/office/drawing/2014/main" id="{90B15DE0-C2C9-9AB8-B914-9F308EB922D6}"/>
              </a:ext>
            </a:extLst>
          </p:cNvPr>
          <p:cNvSpPr/>
          <p:nvPr/>
        </p:nvSpPr>
        <p:spPr>
          <a:xfrm flipH="1">
            <a:off x="1640465" y="3384553"/>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2" name="Arrow: Down 11">
            <a:extLst>
              <a:ext uri="{FF2B5EF4-FFF2-40B4-BE49-F238E27FC236}">
                <a16:creationId xmlns:a16="http://schemas.microsoft.com/office/drawing/2014/main" id="{D694DADA-50F3-6565-E3BA-3B1C583D1E12}"/>
              </a:ext>
            </a:extLst>
          </p:cNvPr>
          <p:cNvSpPr/>
          <p:nvPr/>
        </p:nvSpPr>
        <p:spPr>
          <a:xfrm flipH="1">
            <a:off x="3520065" y="3404151"/>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3" name="Arrow: Down 12">
            <a:extLst>
              <a:ext uri="{FF2B5EF4-FFF2-40B4-BE49-F238E27FC236}">
                <a16:creationId xmlns:a16="http://schemas.microsoft.com/office/drawing/2014/main" id="{662CB852-C5CB-4012-264B-1F90873E9067}"/>
              </a:ext>
            </a:extLst>
          </p:cNvPr>
          <p:cNvSpPr/>
          <p:nvPr/>
        </p:nvSpPr>
        <p:spPr>
          <a:xfrm flipH="1">
            <a:off x="3520065" y="3405398"/>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4" name="Arrow: Down 13">
            <a:extLst>
              <a:ext uri="{FF2B5EF4-FFF2-40B4-BE49-F238E27FC236}">
                <a16:creationId xmlns:a16="http://schemas.microsoft.com/office/drawing/2014/main" id="{39007CFC-4C03-D0FF-30BE-72DC2DAC1043}"/>
              </a:ext>
            </a:extLst>
          </p:cNvPr>
          <p:cNvSpPr/>
          <p:nvPr/>
        </p:nvSpPr>
        <p:spPr>
          <a:xfrm flipH="1">
            <a:off x="5308788" y="3408707"/>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9" name="Arrow: Down 8">
            <a:extLst>
              <a:ext uri="{FF2B5EF4-FFF2-40B4-BE49-F238E27FC236}">
                <a16:creationId xmlns:a16="http://schemas.microsoft.com/office/drawing/2014/main" id="{58C99A60-9D08-E56E-4628-091BC7B534DD}"/>
              </a:ext>
            </a:extLst>
          </p:cNvPr>
          <p:cNvSpPr/>
          <p:nvPr/>
        </p:nvSpPr>
        <p:spPr>
          <a:xfrm flipH="1">
            <a:off x="10524131" y="947997"/>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0" name="Arrow: Down 9">
            <a:extLst>
              <a:ext uri="{FF2B5EF4-FFF2-40B4-BE49-F238E27FC236}">
                <a16:creationId xmlns:a16="http://schemas.microsoft.com/office/drawing/2014/main" id="{4B957347-A89C-50D1-1F1C-F8520F2DB40F}"/>
              </a:ext>
            </a:extLst>
          </p:cNvPr>
          <p:cNvSpPr/>
          <p:nvPr/>
        </p:nvSpPr>
        <p:spPr>
          <a:xfrm flipH="1">
            <a:off x="6883588" y="3397596"/>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5" name="Arrow: Down 14">
            <a:extLst>
              <a:ext uri="{FF2B5EF4-FFF2-40B4-BE49-F238E27FC236}">
                <a16:creationId xmlns:a16="http://schemas.microsoft.com/office/drawing/2014/main" id="{6238F3D3-526B-FE9A-13AB-CDFBA6805311}"/>
              </a:ext>
            </a:extLst>
          </p:cNvPr>
          <p:cNvSpPr/>
          <p:nvPr/>
        </p:nvSpPr>
        <p:spPr>
          <a:xfrm flipH="1">
            <a:off x="8592339" y="3413330"/>
            <a:ext cx="1524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
        <p:nvSpPr>
          <p:cNvPr id="16" name="Arrow: Down 15">
            <a:extLst>
              <a:ext uri="{FF2B5EF4-FFF2-40B4-BE49-F238E27FC236}">
                <a16:creationId xmlns:a16="http://schemas.microsoft.com/office/drawing/2014/main" id="{AFCA2C8B-97F7-FC23-0ADD-93BCC24BDE39}"/>
              </a:ext>
            </a:extLst>
          </p:cNvPr>
          <p:cNvSpPr/>
          <p:nvPr/>
        </p:nvSpPr>
        <p:spPr>
          <a:xfrm flipH="1">
            <a:off x="10551535" y="3346447"/>
            <a:ext cx="152400" cy="288925"/>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fontAlgn="base">
              <a:spcBef>
                <a:spcPct val="0"/>
              </a:spcBef>
              <a:spcAft>
                <a:spcPct val="0"/>
              </a:spcAft>
              <a:defRPr/>
            </a:pPr>
            <a:endParaRPr lang="en-IN">
              <a:solidFill>
                <a:prstClr val="white"/>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extBox 1"/>
          <p:cNvSpPr txBox="1">
            <a:spLocks noChangeArrowheads="1"/>
          </p:cNvSpPr>
          <p:nvPr/>
        </p:nvSpPr>
        <p:spPr bwMode="auto">
          <a:xfrm>
            <a:off x="4612218" y="7368117"/>
            <a:ext cx="184731" cy="46166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400"/>
          </a:p>
        </p:txBody>
      </p:sp>
      <p:sp>
        <p:nvSpPr>
          <p:cNvPr id="4" name="Rectangle: Rounded Corners 3">
            <a:extLst>
              <a:ext uri="{FF2B5EF4-FFF2-40B4-BE49-F238E27FC236}">
                <a16:creationId xmlns:a16="http://schemas.microsoft.com/office/drawing/2014/main" id="{60DD037A-4520-3100-CCBF-E6369236B35C}"/>
              </a:ext>
            </a:extLst>
          </p:cNvPr>
          <p:cNvSpPr/>
          <p:nvPr/>
        </p:nvSpPr>
        <p:spPr>
          <a:xfrm>
            <a:off x="760713" y="205620"/>
            <a:ext cx="10821328" cy="8341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3600" b="1" dirty="0">
                <a:solidFill>
                  <a:schemeClr val="tx1"/>
                </a:solidFill>
                <a:latin typeface="Bookman Old Style" panose="02050604050505020204" pitchFamily="18" charset="0"/>
                <a:cs typeface="+mj-cs"/>
              </a:rPr>
              <a:t>Apex Bodies: Infrastructure Creation </a:t>
            </a:r>
            <a:endParaRPr lang="en-IN" sz="3600" b="1" dirty="0">
              <a:solidFill>
                <a:schemeClr val="tx1"/>
              </a:solidFill>
              <a:latin typeface="Bookman Old Style" panose="02050604050505020204" pitchFamily="18" charset="0"/>
            </a:endParaRPr>
          </a:p>
        </p:txBody>
      </p:sp>
      <p:sp>
        <p:nvSpPr>
          <p:cNvPr id="6" name="Rectangle: Rounded Corners 5">
            <a:extLst>
              <a:ext uri="{FF2B5EF4-FFF2-40B4-BE49-F238E27FC236}">
                <a16:creationId xmlns:a16="http://schemas.microsoft.com/office/drawing/2014/main" id="{976234A2-EFB4-43CF-2E80-8FA04E1FCB8D}"/>
              </a:ext>
            </a:extLst>
          </p:cNvPr>
          <p:cNvSpPr/>
          <p:nvPr/>
        </p:nvSpPr>
        <p:spPr>
          <a:xfrm>
            <a:off x="148456" y="1138895"/>
            <a:ext cx="6798996" cy="56001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eriod"/>
            </a:pPr>
            <a:r>
              <a:rPr lang="en-IN" sz="2300" dirty="0">
                <a:solidFill>
                  <a:schemeClr val="tx1"/>
                </a:solidFill>
                <a:latin typeface="inherit"/>
              </a:rPr>
              <a:t>Uttar Pradesh </a:t>
            </a:r>
            <a:r>
              <a:rPr lang="en-IN" sz="2300" dirty="0" err="1">
                <a:solidFill>
                  <a:schemeClr val="tx1"/>
                </a:solidFill>
                <a:latin typeface="inherit"/>
              </a:rPr>
              <a:t>Rajay</a:t>
            </a:r>
            <a:r>
              <a:rPr lang="en-IN" sz="2300" dirty="0">
                <a:solidFill>
                  <a:schemeClr val="tx1"/>
                </a:solidFill>
                <a:latin typeface="inherit"/>
              </a:rPr>
              <a:t> </a:t>
            </a:r>
            <a:r>
              <a:rPr lang="en-IN" sz="2300" dirty="0" err="1">
                <a:solidFill>
                  <a:schemeClr val="tx1"/>
                </a:solidFill>
                <a:latin typeface="inherit"/>
              </a:rPr>
              <a:t>Nirman</a:t>
            </a:r>
            <a:r>
              <a:rPr lang="en-IN" sz="2300" dirty="0">
                <a:solidFill>
                  <a:schemeClr val="tx1"/>
                </a:solidFill>
                <a:latin typeface="inherit"/>
              </a:rPr>
              <a:t> Sahkari Sangh (UPRNSS) </a:t>
            </a:r>
          </a:p>
          <a:p>
            <a:pPr algn="just"/>
            <a:r>
              <a:rPr lang="en-IN" sz="2300" dirty="0">
                <a:solidFill>
                  <a:schemeClr val="tx1"/>
                </a:solidFill>
                <a:latin typeface="inherit"/>
              </a:rPr>
              <a:t>       </a:t>
            </a:r>
            <a:r>
              <a:rPr lang="en-IN" sz="2300" b="1" dirty="0">
                <a:solidFill>
                  <a:schemeClr val="tx1"/>
                </a:solidFill>
                <a:latin typeface="inherit"/>
              </a:rPr>
              <a:t>(Turn Over- Rs 600 Cr.) (Projects- 2600) </a:t>
            </a:r>
          </a:p>
          <a:p>
            <a:pPr algn="just"/>
            <a:r>
              <a:rPr lang="en-IN" sz="2300" dirty="0">
                <a:solidFill>
                  <a:schemeClr val="tx1"/>
                </a:solidFill>
                <a:latin typeface="inherit"/>
              </a:rPr>
              <a:t>2. Uttar Pradesh Construction and Labour 	Development 	Federation Limited (UPCLDF) </a:t>
            </a:r>
          </a:p>
          <a:p>
            <a:pPr algn="just"/>
            <a:r>
              <a:rPr lang="en-IN" sz="2300" dirty="0">
                <a:solidFill>
                  <a:schemeClr val="tx1"/>
                </a:solidFill>
                <a:latin typeface="inherit"/>
              </a:rPr>
              <a:t>	</a:t>
            </a:r>
            <a:r>
              <a:rPr lang="en-IN" sz="2300" b="1" dirty="0">
                <a:solidFill>
                  <a:schemeClr val="tx1"/>
                </a:solidFill>
                <a:latin typeface="inherit"/>
              </a:rPr>
              <a:t>(Total Turn Over- Rs 200 Cr.) (Projects- 1400) </a:t>
            </a:r>
          </a:p>
          <a:p>
            <a:pPr marL="457200" indent="-457200" algn="just">
              <a:buAutoNum type="arabicPeriod" startAt="3"/>
            </a:pPr>
            <a:r>
              <a:rPr lang="en-IN" sz="2300" dirty="0">
                <a:solidFill>
                  <a:schemeClr val="tx1"/>
                </a:solidFill>
                <a:latin typeface="inherit"/>
              </a:rPr>
              <a:t>First State of the Nation with two cooperative construction agencies being run in Uttar Pradesh </a:t>
            </a:r>
          </a:p>
          <a:p>
            <a:pPr marL="457200" indent="-457200" algn="just">
              <a:buAutoNum type="arabicPeriod" startAt="3"/>
            </a:pPr>
            <a:r>
              <a:rPr lang="en-IN" sz="2300" dirty="0">
                <a:solidFill>
                  <a:schemeClr val="tx1"/>
                </a:solidFill>
                <a:latin typeface="inherit"/>
              </a:rPr>
              <a:t>26000 Workers Covered under Social Security Scheme of the Labour 	Department</a:t>
            </a:r>
          </a:p>
          <a:p>
            <a:pPr marL="457200" indent="-457200" algn="just">
              <a:buAutoNum type="arabicPeriod" startAt="3"/>
            </a:pPr>
            <a:r>
              <a:rPr lang="en-IN" sz="2300" dirty="0">
                <a:solidFill>
                  <a:schemeClr val="tx1"/>
                </a:solidFill>
                <a:latin typeface="inherit"/>
              </a:rPr>
              <a:t>For the first time since inception, 10 Apex Cooperative Institutions are in profit of Rs 400 Cr</a:t>
            </a:r>
          </a:p>
        </p:txBody>
      </p:sp>
      <p:pic>
        <p:nvPicPr>
          <p:cNvPr id="8" name="Picture 6">
            <a:extLst>
              <a:ext uri="{FF2B5EF4-FFF2-40B4-BE49-F238E27FC236}">
                <a16:creationId xmlns:a16="http://schemas.microsoft.com/office/drawing/2014/main" id="{ED264992-085C-81B5-27E8-B58661B2A6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3956" y="3855708"/>
            <a:ext cx="4875716" cy="28833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14AA8F7-06E3-ED0F-61BD-86778986A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828" y="1198170"/>
            <a:ext cx="4875716" cy="25190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863B596-C8D3-E135-808F-AE91E3A1692D}"/>
              </a:ext>
            </a:extLst>
          </p:cNvPr>
          <p:cNvSpPr/>
          <p:nvPr/>
        </p:nvSpPr>
        <p:spPr>
          <a:xfrm>
            <a:off x="7318003" y="1503681"/>
            <a:ext cx="1856477" cy="57912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tx1"/>
                </a:solidFill>
              </a:rPr>
              <a:t>Construction Cost= Rs 854.6 lakhs</a:t>
            </a:r>
          </a:p>
        </p:txBody>
      </p:sp>
      <p:sp>
        <p:nvSpPr>
          <p:cNvPr id="7" name="Oval 6">
            <a:extLst>
              <a:ext uri="{FF2B5EF4-FFF2-40B4-BE49-F238E27FC236}">
                <a16:creationId xmlns:a16="http://schemas.microsoft.com/office/drawing/2014/main" id="{B9F0B120-F8B4-CB29-B355-890EAB0D2786}"/>
              </a:ext>
            </a:extLst>
          </p:cNvPr>
          <p:cNvSpPr/>
          <p:nvPr/>
        </p:nvSpPr>
        <p:spPr>
          <a:xfrm>
            <a:off x="8808721" y="5740400"/>
            <a:ext cx="3098800" cy="91198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err="1">
                <a:solidFill>
                  <a:schemeClr val="tx1"/>
                </a:solidFill>
              </a:rPr>
              <a:t>Mandaliya</a:t>
            </a:r>
            <a:r>
              <a:rPr lang="en-IN" sz="1200" dirty="0">
                <a:solidFill>
                  <a:schemeClr val="tx1"/>
                </a:solidFill>
              </a:rPr>
              <a:t> </a:t>
            </a:r>
            <a:r>
              <a:rPr lang="en-IN" sz="1200" dirty="0" err="1">
                <a:solidFill>
                  <a:schemeClr val="tx1"/>
                </a:solidFill>
              </a:rPr>
              <a:t>Prashikshan</a:t>
            </a:r>
            <a:r>
              <a:rPr lang="en-IN" sz="1200" dirty="0">
                <a:solidFill>
                  <a:schemeClr val="tx1"/>
                </a:solidFill>
              </a:rPr>
              <a:t> Kendra, </a:t>
            </a:r>
            <a:r>
              <a:rPr lang="en-IN" sz="1200" dirty="0" err="1">
                <a:solidFill>
                  <a:schemeClr val="tx1"/>
                </a:solidFill>
              </a:rPr>
              <a:t>Homeguards</a:t>
            </a:r>
            <a:endParaRPr lang="en-IN" sz="1200" dirty="0">
              <a:solidFill>
                <a:schemeClr val="tx1"/>
              </a:solidFill>
            </a:endParaRPr>
          </a:p>
          <a:p>
            <a:pPr algn="ctr"/>
            <a:r>
              <a:rPr lang="en-IN" sz="1200" dirty="0">
                <a:solidFill>
                  <a:schemeClr val="tx1"/>
                </a:solidFill>
              </a:rPr>
              <a:t>Cost= Rs 1139.67 lakhs</a:t>
            </a:r>
          </a:p>
        </p:txBody>
      </p:sp>
    </p:spTree>
    <p:extLst>
      <p:ext uri="{BB962C8B-B14F-4D97-AF65-F5344CB8AC3E}">
        <p14:creationId xmlns:p14="http://schemas.microsoft.com/office/powerpoint/2010/main" val="11754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668979024"/>
              </p:ext>
            </p:extLst>
          </p:nvPr>
        </p:nvGraphicFramePr>
        <p:xfrm>
          <a:off x="457200" y="1021200"/>
          <a:ext cx="5650395" cy="560235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095998" y="1127218"/>
            <a:ext cx="6095999" cy="4247317"/>
          </a:xfrm>
          <a:prstGeom prst="rect">
            <a:avLst/>
          </a:prstGeom>
          <a:noFill/>
        </p:spPr>
        <p:txBody>
          <a:bodyPr wrap="square" rtlCol="0">
            <a:spAutoFit/>
          </a:bodyPr>
          <a:lstStyle/>
          <a:p>
            <a:pPr lvl="0"/>
            <a:r>
              <a:rPr lang="en-GB" b="1" dirty="0">
                <a:ln w="18000">
                  <a:noFill/>
                  <a:prstDash val="solid"/>
                  <a:miter lim="800000"/>
                </a:ln>
              </a:rPr>
              <a:t>Total:</a:t>
            </a:r>
          </a:p>
          <a:p>
            <a:pPr lvl="0">
              <a:buFont typeface="Arial" pitchFamily="34" charset="0"/>
              <a:buChar char="•"/>
            </a:pPr>
            <a:r>
              <a:rPr lang="en-GB" dirty="0">
                <a:ln w="18000">
                  <a:noFill/>
                  <a:prstDash val="solid"/>
                  <a:miter lim="800000"/>
                </a:ln>
              </a:rPr>
              <a:t> 3403 Applications</a:t>
            </a:r>
          </a:p>
          <a:p>
            <a:pPr lvl="0">
              <a:buFont typeface="Arial" pitchFamily="34" charset="0"/>
              <a:buChar char="•"/>
            </a:pPr>
            <a:r>
              <a:rPr lang="en-GB" dirty="0">
                <a:ln w="18000">
                  <a:noFill/>
                  <a:prstDash val="solid"/>
                  <a:miter lim="800000"/>
                </a:ln>
              </a:rPr>
              <a:t> 1140 Projects Sanctioned</a:t>
            </a:r>
          </a:p>
          <a:p>
            <a:pPr lvl="0">
              <a:buFont typeface="Arial" pitchFamily="34" charset="0"/>
              <a:buChar char="•"/>
            </a:pPr>
            <a:r>
              <a:rPr lang="en-GB" dirty="0">
                <a:ln w="18000">
                  <a:noFill/>
                  <a:prstDash val="solid"/>
                  <a:miter lim="800000"/>
                </a:ln>
              </a:rPr>
              <a:t> Project cost-</a:t>
            </a:r>
            <a:r>
              <a:rPr lang="en-GB" dirty="0" err="1">
                <a:ln w="18000">
                  <a:noFill/>
                  <a:prstDash val="solid"/>
                  <a:miter lim="800000"/>
                </a:ln>
              </a:rPr>
              <a:t>Rs</a:t>
            </a:r>
            <a:r>
              <a:rPr lang="en-GB" dirty="0">
                <a:ln w="18000">
                  <a:noFill/>
                  <a:prstDash val="solid"/>
                  <a:miter lim="800000"/>
                </a:ln>
              </a:rPr>
              <a:t> 510 Cr</a:t>
            </a:r>
          </a:p>
          <a:p>
            <a:pPr lvl="0">
              <a:buFont typeface="Arial" pitchFamily="34" charset="0"/>
              <a:buChar char="•"/>
            </a:pPr>
            <a:endParaRPr lang="en-GB" dirty="0">
              <a:ln w="18000">
                <a:noFill/>
                <a:prstDash val="solid"/>
                <a:miter lim="800000"/>
              </a:ln>
            </a:endParaRPr>
          </a:p>
          <a:p>
            <a:pPr lvl="0"/>
            <a:r>
              <a:rPr lang="en-GB" b="1" dirty="0">
                <a:ln w="18000">
                  <a:noFill/>
                  <a:prstDash val="solid"/>
                  <a:miter lim="800000"/>
                </a:ln>
              </a:rPr>
              <a:t>PACS: </a:t>
            </a:r>
          </a:p>
          <a:p>
            <a:pPr lvl="0">
              <a:buFont typeface="Arial" pitchFamily="34" charset="0"/>
              <a:buChar char="•"/>
            </a:pPr>
            <a:r>
              <a:rPr lang="en-GB" dirty="0">
                <a:ln w="18000">
                  <a:noFill/>
                  <a:prstDash val="solid"/>
                  <a:miter lim="800000"/>
                </a:ln>
              </a:rPr>
              <a:t> 1249 Applications (amt. 166.03 Cr)</a:t>
            </a:r>
          </a:p>
          <a:p>
            <a:pPr lvl="0">
              <a:buFont typeface="Arial" pitchFamily="34" charset="0"/>
              <a:buChar char="•"/>
            </a:pPr>
            <a:r>
              <a:rPr lang="en-GB" dirty="0">
                <a:ln w="18000">
                  <a:noFill/>
                  <a:prstDash val="solid"/>
                  <a:miter lim="800000"/>
                </a:ln>
              </a:rPr>
              <a:t>  707 Projects Sanctioned(amt. 112.15 Cr) </a:t>
            </a:r>
            <a:r>
              <a:rPr lang="en-GB" b="1" i="1" dirty="0">
                <a:ln w="18000">
                  <a:noFill/>
                  <a:prstDash val="solid"/>
                  <a:miter lim="800000"/>
                </a:ln>
              </a:rPr>
              <a:t>(UP ranks 3</a:t>
            </a:r>
            <a:r>
              <a:rPr lang="en-GB" b="1" i="1" baseline="30000" dirty="0">
                <a:ln w="18000">
                  <a:noFill/>
                  <a:prstDash val="solid"/>
                  <a:miter lim="800000"/>
                </a:ln>
              </a:rPr>
              <a:t>rd</a:t>
            </a:r>
            <a:r>
              <a:rPr lang="en-GB" b="1" i="1" dirty="0">
                <a:ln w="18000">
                  <a:noFill/>
                  <a:prstDash val="solid"/>
                  <a:miter lim="800000"/>
                </a:ln>
              </a:rPr>
              <a:t>)</a:t>
            </a:r>
          </a:p>
          <a:p>
            <a:pPr lvl="0">
              <a:buFont typeface="Arial" pitchFamily="34" charset="0"/>
              <a:buChar char="•"/>
            </a:pPr>
            <a:r>
              <a:rPr lang="en-GB" dirty="0">
                <a:ln w="18000">
                  <a:noFill/>
                  <a:prstDash val="solid"/>
                  <a:miter lim="800000"/>
                </a:ln>
              </a:rPr>
              <a:t>  559 Projects for which loan disbursed (amt.40.02Cr</a:t>
            </a:r>
            <a:r>
              <a:rPr lang="en-GB" sz="1600" dirty="0">
                <a:ln w="18000">
                  <a:noFill/>
                  <a:prstDash val="solid"/>
                  <a:miter lim="800000"/>
                </a:ln>
              </a:rPr>
              <a:t>)</a:t>
            </a:r>
          </a:p>
          <a:p>
            <a:pPr lvl="0"/>
            <a:r>
              <a:rPr lang="en-GB" sz="1600" b="1" i="1" dirty="0">
                <a:ln w="18000">
                  <a:noFill/>
                  <a:prstDash val="solid"/>
                  <a:miter lim="800000"/>
                </a:ln>
              </a:rPr>
              <a:t>    (UP ranks 2</a:t>
            </a:r>
            <a:r>
              <a:rPr lang="en-GB" sz="1600" b="1" i="1" baseline="30000" dirty="0">
                <a:ln w="18000">
                  <a:noFill/>
                  <a:prstDash val="solid"/>
                  <a:miter lim="800000"/>
                </a:ln>
              </a:rPr>
              <a:t>nd</a:t>
            </a:r>
            <a:r>
              <a:rPr lang="en-GB" b="1" i="1" dirty="0">
                <a:ln w="18000">
                  <a:noFill/>
                  <a:prstDash val="solid"/>
                  <a:miter lim="800000"/>
                </a:ln>
              </a:rPr>
              <a:t>)</a:t>
            </a:r>
          </a:p>
          <a:p>
            <a:pPr lvl="0">
              <a:buFont typeface="Arial" pitchFamily="34" charset="0"/>
              <a:buChar char="•"/>
            </a:pPr>
            <a:endParaRPr lang="en-GB" b="1" dirty="0">
              <a:ln w="18000">
                <a:noFill/>
                <a:prstDash val="solid"/>
                <a:miter lim="800000"/>
              </a:ln>
            </a:endParaRPr>
          </a:p>
          <a:p>
            <a:pPr lvl="0"/>
            <a:r>
              <a:rPr lang="en-GB" b="1" dirty="0">
                <a:ln w="18000">
                  <a:noFill/>
                  <a:prstDash val="solid"/>
                  <a:miter lim="800000"/>
                </a:ln>
              </a:rPr>
              <a:t>Non PACS:</a:t>
            </a:r>
          </a:p>
          <a:p>
            <a:pPr lvl="0"/>
            <a:r>
              <a:rPr lang="en-GB" dirty="0"/>
              <a:t>857 Applications (amt. 911.37 Cr)</a:t>
            </a:r>
          </a:p>
          <a:p>
            <a:pPr lvl="0"/>
            <a:r>
              <a:rPr lang="en-GB" dirty="0"/>
              <a:t>433 Projects Sanctioned (amt.399.00 Cr)</a:t>
            </a:r>
          </a:p>
          <a:p>
            <a:pPr lvl="0"/>
            <a:r>
              <a:rPr lang="en-GB" dirty="0"/>
              <a:t>327 Projects for which loan disbursed (amt. 272.14 Cr)</a:t>
            </a:r>
          </a:p>
        </p:txBody>
      </p:sp>
      <p:grpSp>
        <p:nvGrpSpPr>
          <p:cNvPr id="9" name="Group 8"/>
          <p:cNvGrpSpPr/>
          <p:nvPr/>
        </p:nvGrpSpPr>
        <p:grpSpPr>
          <a:xfrm>
            <a:off x="123578" y="101509"/>
            <a:ext cx="11987138" cy="762000"/>
            <a:chOff x="-29050" y="27146"/>
            <a:chExt cx="12164162" cy="685130"/>
          </a:xfrm>
          <a:solidFill>
            <a:schemeClr val="accent6">
              <a:lumMod val="20000"/>
              <a:lumOff val="80000"/>
            </a:schemeClr>
          </a:solidFill>
          <a:scene3d>
            <a:camera prst="orthographicFront">
              <a:rot lat="0" lon="0" rev="0"/>
            </a:camera>
            <a:lightRig rig="contrasting" dir="t">
              <a:rot lat="0" lon="0" rev="1200000"/>
            </a:lightRig>
          </a:scene3d>
        </p:grpSpPr>
        <p:sp>
          <p:nvSpPr>
            <p:cNvPr id="10" name="Rounded Rectangle 9"/>
            <p:cNvSpPr/>
            <p:nvPr/>
          </p:nvSpPr>
          <p:spPr>
            <a:xfrm>
              <a:off x="-29050" y="27146"/>
              <a:ext cx="12039600" cy="685130"/>
            </a:xfrm>
            <a:prstGeom prst="roundRect">
              <a:avLst/>
            </a:prstGeom>
            <a:grpFill/>
            <a:ln>
              <a:solidFill>
                <a:schemeClr val="tx1"/>
              </a:solidFill>
            </a:ln>
            <a:sp3d contourW="19050" prstMaterial="metal">
              <a:bevelT w="88900" h="203200"/>
              <a:bevelB w="165100" h="254000"/>
            </a:sp3d>
          </p:spPr>
          <p:style>
            <a:lnRef idx="0">
              <a:scrgbClr r="0" g="0" b="0"/>
            </a:lnRef>
            <a:fillRef idx="1">
              <a:schemeClr val="accent3">
                <a:alpha val="90000"/>
                <a:hueOff val="0"/>
                <a:satOff val="0"/>
                <a:lumOff val="0"/>
                <a:alphaOff val="0"/>
              </a:schemeClr>
            </a:fillRef>
            <a:effectRef idx="2">
              <a:schemeClr val="accent3">
                <a:alpha val="90000"/>
                <a:hueOff val="0"/>
                <a:satOff val="0"/>
                <a:lumOff val="0"/>
                <a:alphaOff val="0"/>
              </a:schemeClr>
            </a:effectRef>
            <a:fontRef idx="minor">
              <a:schemeClr val="lt1"/>
            </a:fontRef>
          </p:style>
        </p:sp>
        <p:sp>
          <p:nvSpPr>
            <p:cNvPr id="11" name="Rounded Rectangle 4"/>
            <p:cNvSpPr/>
            <p:nvPr/>
          </p:nvSpPr>
          <p:spPr>
            <a:xfrm>
              <a:off x="162401" y="68848"/>
              <a:ext cx="11972710" cy="54810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170815" marR="177165" algn="ctr">
                <a:lnSpc>
                  <a:spcPct val="102000"/>
                </a:lnSpc>
              </a:pPr>
              <a:r>
                <a:rPr lang="en-GB" sz="2400" b="1" spc="-10" dirty="0">
                  <a:solidFill>
                    <a:schemeClr val="tx1"/>
                  </a:solidFill>
                  <a:latin typeface="Bookman Old Style" pitchFamily="18" charset="0"/>
                  <a:cs typeface="Trebuchet MS"/>
                </a:rPr>
                <a:t>Agri Infrastructure Fund (AIF) </a:t>
              </a:r>
              <a:r>
                <a:rPr lang="en-GB" sz="2400" b="1" spc="-10" dirty="0" err="1">
                  <a:solidFill>
                    <a:schemeClr val="tx1"/>
                  </a:solidFill>
                  <a:latin typeface="Bookman Old Style" pitchFamily="18" charset="0"/>
                  <a:cs typeface="Trebuchet MS"/>
                </a:rPr>
                <a:t>Atma</a:t>
              </a:r>
              <a:r>
                <a:rPr lang="en-GB" sz="2400" b="1" spc="-10" dirty="0">
                  <a:solidFill>
                    <a:schemeClr val="tx1"/>
                  </a:solidFill>
                  <a:latin typeface="Bookman Old Style" pitchFamily="18" charset="0"/>
                  <a:cs typeface="Trebuchet MS"/>
                </a:rPr>
                <a:t> </a:t>
              </a:r>
              <a:r>
                <a:rPr lang="en-GB" sz="2400" b="1" spc="-10" dirty="0" err="1">
                  <a:solidFill>
                    <a:schemeClr val="tx1"/>
                  </a:solidFill>
                  <a:latin typeface="Bookman Old Style" pitchFamily="18" charset="0"/>
                  <a:cs typeface="Trebuchet MS"/>
                </a:rPr>
                <a:t>Nirbhar</a:t>
              </a:r>
              <a:r>
                <a:rPr lang="en-GB" sz="2400" b="1" spc="-10" dirty="0">
                  <a:solidFill>
                    <a:schemeClr val="tx1"/>
                  </a:solidFill>
                  <a:latin typeface="Bookman Old Style" pitchFamily="18" charset="0"/>
                  <a:cs typeface="Trebuchet MS"/>
                </a:rPr>
                <a:t> Bharat Initiative</a:t>
              </a:r>
            </a:p>
            <a:p>
              <a:pPr marL="170815" marR="177165" algn="ctr">
                <a:lnSpc>
                  <a:spcPct val="102000"/>
                </a:lnSpc>
              </a:pPr>
              <a:r>
                <a:rPr lang="en-IN" sz="2400" b="1" dirty="0">
                  <a:solidFill>
                    <a:schemeClr val="tx1"/>
                  </a:solidFill>
                  <a:latin typeface="Bookman Old Style" pitchFamily="18" charset="0"/>
                  <a:cs typeface="Nirmala UI"/>
                </a:rPr>
                <a:t>6% Interest Subvention (3 % </a:t>
              </a:r>
              <a:r>
                <a:rPr lang="en-IN" sz="2400" b="1" dirty="0" err="1">
                  <a:solidFill>
                    <a:schemeClr val="tx1"/>
                  </a:solidFill>
                  <a:latin typeface="Bookman Old Style" pitchFamily="18" charset="0"/>
                  <a:cs typeface="Nirmala UI"/>
                </a:rPr>
                <a:t>GoI</a:t>
              </a:r>
              <a:r>
                <a:rPr lang="en-IN" sz="2400" b="1" dirty="0">
                  <a:solidFill>
                    <a:schemeClr val="tx1"/>
                  </a:solidFill>
                  <a:latin typeface="Bookman Old Style" pitchFamily="18" charset="0"/>
                  <a:cs typeface="Nirmala UI"/>
                </a:rPr>
                <a:t> + 3% </a:t>
              </a:r>
              <a:r>
                <a:rPr lang="en-IN" sz="2400" b="1" dirty="0" err="1">
                  <a:solidFill>
                    <a:schemeClr val="tx1"/>
                  </a:solidFill>
                  <a:latin typeface="Bookman Old Style" pitchFamily="18" charset="0"/>
                  <a:cs typeface="Nirmala UI"/>
                </a:rPr>
                <a:t>GoUP</a:t>
              </a:r>
              <a:r>
                <a:rPr lang="en-IN" sz="2400" b="1" dirty="0">
                  <a:solidFill>
                    <a:schemeClr val="tx1"/>
                  </a:solidFill>
                  <a:latin typeface="Bookman Old Style" pitchFamily="18" charset="0"/>
                  <a:cs typeface="Nirmala UI"/>
                </a:rPr>
                <a:t>) </a:t>
              </a:r>
              <a:endParaRPr lang="en-GB" sz="2400" b="1" kern="0" dirty="0">
                <a:solidFill>
                  <a:schemeClr val="tx1"/>
                </a:solidFill>
                <a:latin typeface="Bookman Old Style" pitchFamily="18" charset="0"/>
                <a:cs typeface="Nirmala UI"/>
              </a:endParaRPr>
            </a:p>
          </p:txBody>
        </p:sp>
      </p:grpSp>
      <p:sp>
        <p:nvSpPr>
          <p:cNvPr id="12" name="TextBox 11"/>
          <p:cNvSpPr txBox="1"/>
          <p:nvPr/>
        </p:nvSpPr>
        <p:spPr>
          <a:xfrm rot="16200000">
            <a:off x="-114301" y="2776523"/>
            <a:ext cx="1143000" cy="400110"/>
          </a:xfrm>
          <a:prstGeom prst="rect">
            <a:avLst/>
          </a:prstGeom>
          <a:noFill/>
        </p:spPr>
        <p:txBody>
          <a:bodyPr wrap="square" rtlCol="0">
            <a:spAutoFit/>
          </a:bodyPr>
          <a:lstStyle/>
          <a:p>
            <a:r>
              <a:rPr lang="en-GB" sz="1000" b="1" dirty="0"/>
              <a:t>Number Of Applications</a:t>
            </a:r>
          </a:p>
        </p:txBody>
      </p:sp>
      <p:sp>
        <p:nvSpPr>
          <p:cNvPr id="13" name="TextBox 12"/>
          <p:cNvSpPr txBox="1"/>
          <p:nvPr/>
        </p:nvSpPr>
        <p:spPr>
          <a:xfrm>
            <a:off x="2514600" y="4953000"/>
            <a:ext cx="1600200" cy="338554"/>
          </a:xfrm>
          <a:prstGeom prst="rect">
            <a:avLst/>
          </a:prstGeom>
          <a:noFill/>
        </p:spPr>
        <p:txBody>
          <a:bodyPr wrap="square" rtlCol="0">
            <a:spAutoFit/>
          </a:bodyPr>
          <a:lstStyle/>
          <a:p>
            <a:r>
              <a:rPr lang="en-GB" sz="1600" b="1" dirty="0"/>
              <a:t>Applicants</a:t>
            </a:r>
          </a:p>
        </p:txBody>
      </p:sp>
      <p:cxnSp>
        <p:nvCxnSpPr>
          <p:cNvPr id="15" name="Straight Arrow Connector 14"/>
          <p:cNvCxnSpPr/>
          <p:nvPr/>
        </p:nvCxnSpPr>
        <p:spPr>
          <a:xfrm>
            <a:off x="3581400" y="510540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7200" y="1457355"/>
            <a:ext cx="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199" y="3548078"/>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3" idx="1"/>
          </p:cNvCxnSpPr>
          <p:nvPr/>
        </p:nvCxnSpPr>
        <p:spPr>
          <a:xfrm flipH="1" flipV="1">
            <a:off x="1447800" y="5105400"/>
            <a:ext cx="1066800" cy="1687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C747E9E5-EEBF-FC46-C0C0-367D176614DA}"/>
              </a:ext>
            </a:extLst>
          </p:cNvPr>
          <p:cNvSpPr/>
          <p:nvPr/>
        </p:nvSpPr>
        <p:spPr>
          <a:xfrm>
            <a:off x="6095998" y="5597605"/>
            <a:ext cx="5734877" cy="1123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First state to provide Rs 22 lakh additional interest subvention to beneficiaries.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ownloads\WhatsApp Image 2022-09-04 at 1.42.48 PM.jpeg">
            <a:extLst>
              <a:ext uri="{FF2B5EF4-FFF2-40B4-BE49-F238E27FC236}">
                <a16:creationId xmlns:a16="http://schemas.microsoft.com/office/drawing/2014/main" id="{5B53B086-1E52-E953-652A-20F8751354E6}"/>
              </a:ext>
            </a:extLst>
          </p:cNvPr>
          <p:cNvPicPr>
            <a:picLocks noChangeAspect="1" noChangeArrowheads="1"/>
          </p:cNvPicPr>
          <p:nvPr/>
        </p:nvPicPr>
        <p:blipFill>
          <a:blip r:embed="rId2"/>
          <a:srcRect l="3611" t="26241" r="2708" b="43122"/>
          <a:stretch>
            <a:fillRect/>
          </a:stretch>
        </p:blipFill>
        <p:spPr bwMode="auto">
          <a:xfrm>
            <a:off x="236121" y="278228"/>
            <a:ext cx="5799504" cy="31677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Users\Acer\Downloads\WhatsApp Image 2022-09-04 at 1.39.07 PM.jpeg">
            <a:extLst>
              <a:ext uri="{FF2B5EF4-FFF2-40B4-BE49-F238E27FC236}">
                <a16:creationId xmlns:a16="http://schemas.microsoft.com/office/drawing/2014/main" id="{930DBF90-F414-130D-191F-EEE729EB1FCB}"/>
              </a:ext>
            </a:extLst>
          </p:cNvPr>
          <p:cNvPicPr>
            <a:picLocks noChangeAspect="1" noChangeArrowheads="1"/>
          </p:cNvPicPr>
          <p:nvPr/>
        </p:nvPicPr>
        <p:blipFill>
          <a:blip r:embed="rId3"/>
          <a:srcRect l="6042" t="10610" r="3403" b="35202"/>
          <a:stretch>
            <a:fillRect/>
          </a:stretch>
        </p:blipFill>
        <p:spPr bwMode="auto">
          <a:xfrm>
            <a:off x="227076" y="3445931"/>
            <a:ext cx="5817595" cy="3141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2" name="Picture 4" descr="C:\Users\Acer\Downloads\Aligarh.jpeg">
            <a:extLst>
              <a:ext uri="{FF2B5EF4-FFF2-40B4-BE49-F238E27FC236}">
                <a16:creationId xmlns:a16="http://schemas.microsoft.com/office/drawing/2014/main" id="{D77AE3B9-E7C0-256F-20F5-BFFFA1D838E7}"/>
              </a:ext>
            </a:extLst>
          </p:cNvPr>
          <p:cNvPicPr>
            <a:picLocks noChangeAspect="1" noChangeArrowheads="1"/>
          </p:cNvPicPr>
          <p:nvPr/>
        </p:nvPicPr>
        <p:blipFill>
          <a:blip r:embed="rId4"/>
          <a:srcRect/>
          <a:stretch>
            <a:fillRect/>
          </a:stretch>
        </p:blipFill>
        <p:spPr bwMode="auto">
          <a:xfrm>
            <a:off x="6121400" y="245535"/>
            <a:ext cx="5960533" cy="6358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Oval 4">
            <a:extLst>
              <a:ext uri="{FF2B5EF4-FFF2-40B4-BE49-F238E27FC236}">
                <a16:creationId xmlns:a16="http://schemas.microsoft.com/office/drawing/2014/main" id="{C49D51DA-E406-FF9C-2C58-66C8AFDDA8D1}"/>
              </a:ext>
            </a:extLst>
          </p:cNvPr>
          <p:cNvSpPr/>
          <p:nvPr/>
        </p:nvSpPr>
        <p:spPr>
          <a:xfrm>
            <a:off x="408623" y="396240"/>
            <a:ext cx="2497137" cy="109442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1200" dirty="0">
                <a:solidFill>
                  <a:schemeClr val="tx1"/>
                </a:solidFill>
              </a:rPr>
              <a:t>Yashpal Agri Product and Cold storage Pvt Ltd., Aligarh</a:t>
            </a:r>
          </a:p>
          <a:p>
            <a:pPr algn="ctr" fontAlgn="auto">
              <a:spcBef>
                <a:spcPts val="0"/>
              </a:spcBef>
              <a:spcAft>
                <a:spcPts val="0"/>
              </a:spcAft>
              <a:defRPr/>
            </a:pPr>
            <a:r>
              <a:rPr lang="en-IN" sz="1200" dirty="0">
                <a:solidFill>
                  <a:schemeClr val="tx1"/>
                </a:solidFill>
              </a:rPr>
              <a:t>Capital Cost = Rs 2.76 Cr</a:t>
            </a:r>
            <a:r>
              <a:rPr lang="en-GB" sz="1200" dirty="0">
                <a:solidFill>
                  <a:schemeClr val="tx1"/>
                </a:solidFill>
              </a:rPr>
              <a:t> </a:t>
            </a:r>
            <a:endParaRPr lang="en-IN" sz="1200" dirty="0">
              <a:solidFill>
                <a:schemeClr val="tx1"/>
              </a:solidFill>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3345</TotalTime>
  <Words>2191</Words>
  <Application>Microsoft Office PowerPoint</Application>
  <PresentationFormat>Widescreen</PresentationFormat>
  <Paragraphs>341</Paragraphs>
  <Slides>21</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3" baseType="lpstr">
      <vt:lpstr>Arial</vt:lpstr>
      <vt:lpstr>Bernard MT Condensed</vt:lpstr>
      <vt:lpstr>Bookman Old Style</vt:lpstr>
      <vt:lpstr>Calibri</vt:lpstr>
      <vt:lpstr>Georgia</vt:lpstr>
      <vt:lpstr>inherit</vt:lpstr>
      <vt:lpstr>Kruti Dev 010</vt:lpstr>
      <vt:lpstr>Trebuchet MS</vt:lpstr>
      <vt:lpstr>Wingdings</vt:lpstr>
      <vt:lpstr>Wingdings 3</vt:lpstr>
      <vt:lpstr>Facet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MPSingh</dc:creator>
  <cp:lastModifiedBy>M P Singh</cp:lastModifiedBy>
  <cp:revision>292</cp:revision>
  <cp:lastPrinted>2022-09-06T09:10:12Z</cp:lastPrinted>
  <dcterms:created xsi:type="dcterms:W3CDTF">2022-04-10T06:37:36Z</dcterms:created>
  <dcterms:modified xsi:type="dcterms:W3CDTF">2022-09-06T09:10:19Z</dcterms:modified>
</cp:coreProperties>
</file>