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9" r:id="rId3"/>
    <p:sldId id="278" r:id="rId4"/>
    <p:sldId id="257" r:id="rId5"/>
    <p:sldId id="280" r:id="rId6"/>
    <p:sldId id="281" r:id="rId7"/>
    <p:sldId id="268" r:id="rId8"/>
    <p:sldId id="282" r:id="rId9"/>
    <p:sldId id="262" r:id="rId10"/>
    <p:sldId id="283" r:id="rId11"/>
    <p:sldId id="285" r:id="rId12"/>
    <p:sldId id="270" r:id="rId13"/>
    <p:sldId id="261" r:id="rId14"/>
    <p:sldId id="260" r:id="rId15"/>
    <p:sldId id="269" r:id="rId16"/>
    <p:sldId id="289" r:id="rId17"/>
    <p:sldId id="263" r:id="rId18"/>
    <p:sldId id="287" r:id="rId19"/>
    <p:sldId id="288" r:id="rId20"/>
    <p:sldId id="266" r:id="rId21"/>
    <p:sldId id="284"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kato hesso" userId="6dfb8532dec6867f" providerId="LiveId" clId="{49391B3C-A635-4306-B252-754238DA7F1E}"/>
    <pc:docChg chg="undo custSel addSld delSld modSld sldOrd">
      <pc:chgData name="bokato hesso" userId="6dfb8532dec6867f" providerId="LiveId" clId="{49391B3C-A635-4306-B252-754238DA7F1E}" dt="2022-09-06T17:44:57.529" v="2257" actId="22"/>
      <pc:docMkLst>
        <pc:docMk/>
      </pc:docMkLst>
      <pc:sldChg chg="addSp modSp mod">
        <pc:chgData name="bokato hesso" userId="6dfb8532dec6867f" providerId="LiveId" clId="{49391B3C-A635-4306-B252-754238DA7F1E}" dt="2022-09-06T17:44:57.529" v="2257" actId="22"/>
        <pc:sldMkLst>
          <pc:docMk/>
          <pc:sldMk cId="4271577109" sldId="257"/>
        </pc:sldMkLst>
        <pc:spChg chg="mod">
          <ac:chgData name="bokato hesso" userId="6dfb8532dec6867f" providerId="LiveId" clId="{49391B3C-A635-4306-B252-754238DA7F1E}" dt="2022-09-06T17:34:49.912" v="2196" actId="404"/>
          <ac:spMkLst>
            <pc:docMk/>
            <pc:sldMk cId="4271577109" sldId="257"/>
            <ac:spMk id="12" creationId="{00000000-0000-0000-0000-000000000000}"/>
          </ac:spMkLst>
        </pc:spChg>
        <pc:picChg chg="add mod">
          <ac:chgData name="bokato hesso" userId="6dfb8532dec6867f" providerId="LiveId" clId="{49391B3C-A635-4306-B252-754238DA7F1E}" dt="2022-09-06T17:34:23.338" v="2193" actId="1076"/>
          <ac:picMkLst>
            <pc:docMk/>
            <pc:sldMk cId="4271577109" sldId="257"/>
            <ac:picMk id="2" creationId="{9CE1EA0D-7A84-FBE7-5DB6-A7F0D8D4D12C}"/>
          </ac:picMkLst>
        </pc:picChg>
        <pc:picChg chg="add">
          <ac:chgData name="bokato hesso" userId="6dfb8532dec6867f" providerId="LiveId" clId="{49391B3C-A635-4306-B252-754238DA7F1E}" dt="2022-09-06T17:44:57.529" v="2257" actId="22"/>
          <ac:picMkLst>
            <pc:docMk/>
            <pc:sldMk cId="4271577109" sldId="257"/>
            <ac:picMk id="7" creationId="{EA089B72-81F8-7C65-EB08-732035AB75F4}"/>
          </ac:picMkLst>
        </pc:picChg>
        <pc:picChg chg="mod">
          <ac:chgData name="bokato hesso" userId="6dfb8532dec6867f" providerId="LiveId" clId="{49391B3C-A635-4306-B252-754238DA7F1E}" dt="2022-09-06T17:34:32.122" v="2194" actId="14100"/>
          <ac:picMkLst>
            <pc:docMk/>
            <pc:sldMk cId="4271577109" sldId="257"/>
            <ac:picMk id="8" creationId="{00000000-0000-0000-0000-000000000000}"/>
          </ac:picMkLst>
        </pc:picChg>
      </pc:sldChg>
      <pc:sldChg chg="del">
        <pc:chgData name="bokato hesso" userId="6dfb8532dec6867f" providerId="LiveId" clId="{49391B3C-A635-4306-B252-754238DA7F1E}" dt="2022-09-06T17:03:31.509" v="1878" actId="47"/>
        <pc:sldMkLst>
          <pc:docMk/>
          <pc:sldMk cId="533020929" sldId="258"/>
        </pc:sldMkLst>
      </pc:sldChg>
      <pc:sldChg chg="addSp mod">
        <pc:chgData name="bokato hesso" userId="6dfb8532dec6867f" providerId="LiveId" clId="{49391B3C-A635-4306-B252-754238DA7F1E}" dt="2022-09-06T17:07:02.733" v="1895" actId="22"/>
        <pc:sldMkLst>
          <pc:docMk/>
          <pc:sldMk cId="486009865" sldId="260"/>
        </pc:sldMkLst>
        <pc:picChg chg="add">
          <ac:chgData name="bokato hesso" userId="6dfb8532dec6867f" providerId="LiveId" clId="{49391B3C-A635-4306-B252-754238DA7F1E}" dt="2022-09-06T17:07:02.733" v="1895" actId="22"/>
          <ac:picMkLst>
            <pc:docMk/>
            <pc:sldMk cId="486009865" sldId="260"/>
            <ac:picMk id="8" creationId="{201E41F7-3864-1CA5-4F78-AC068A9C55D7}"/>
          </ac:picMkLst>
        </pc:picChg>
      </pc:sldChg>
      <pc:sldChg chg="addSp mod">
        <pc:chgData name="bokato hesso" userId="6dfb8532dec6867f" providerId="LiveId" clId="{49391B3C-A635-4306-B252-754238DA7F1E}" dt="2022-09-06T17:07:11.961" v="1897" actId="22"/>
        <pc:sldMkLst>
          <pc:docMk/>
          <pc:sldMk cId="176864584" sldId="261"/>
        </pc:sldMkLst>
        <pc:picChg chg="add">
          <ac:chgData name="bokato hesso" userId="6dfb8532dec6867f" providerId="LiveId" clId="{49391B3C-A635-4306-B252-754238DA7F1E}" dt="2022-09-06T17:07:11.961" v="1897" actId="22"/>
          <ac:picMkLst>
            <pc:docMk/>
            <pc:sldMk cId="176864584" sldId="261"/>
            <ac:picMk id="7" creationId="{41833022-202B-477C-AE34-1DF8D31A7046}"/>
          </ac:picMkLst>
        </pc:picChg>
      </pc:sldChg>
      <pc:sldChg chg="addSp delSp modSp mod">
        <pc:chgData name="bokato hesso" userId="6dfb8532dec6867f" providerId="LiveId" clId="{49391B3C-A635-4306-B252-754238DA7F1E}" dt="2022-09-06T16:45:36.986" v="1603" actId="22"/>
        <pc:sldMkLst>
          <pc:docMk/>
          <pc:sldMk cId="2631052181" sldId="262"/>
        </pc:sldMkLst>
        <pc:spChg chg="mod">
          <ac:chgData name="bokato hesso" userId="6dfb8532dec6867f" providerId="LiveId" clId="{49391B3C-A635-4306-B252-754238DA7F1E}" dt="2022-09-06T16:45:23.188" v="1602" actId="120"/>
          <ac:spMkLst>
            <pc:docMk/>
            <pc:sldMk cId="2631052181" sldId="262"/>
            <ac:spMk id="2" creationId="{00000000-0000-0000-0000-000000000000}"/>
          </ac:spMkLst>
        </pc:spChg>
        <pc:spChg chg="add del">
          <ac:chgData name="bokato hesso" userId="6dfb8532dec6867f" providerId="LiveId" clId="{49391B3C-A635-4306-B252-754238DA7F1E}" dt="2022-09-06T16:44:47.450" v="1597" actId="478"/>
          <ac:spMkLst>
            <pc:docMk/>
            <pc:sldMk cId="2631052181" sldId="262"/>
            <ac:spMk id="3" creationId="{00000000-0000-0000-0000-000000000000}"/>
          </ac:spMkLst>
        </pc:spChg>
        <pc:picChg chg="add del">
          <ac:chgData name="bokato hesso" userId="6dfb8532dec6867f" providerId="LiveId" clId="{49391B3C-A635-4306-B252-754238DA7F1E}" dt="2022-09-06T16:44:47.918" v="1598" actId="478"/>
          <ac:picMkLst>
            <pc:docMk/>
            <pc:sldMk cId="2631052181" sldId="262"/>
            <ac:picMk id="4" creationId="{00000000-0000-0000-0000-000000000000}"/>
          </ac:picMkLst>
        </pc:picChg>
        <pc:picChg chg="add">
          <ac:chgData name="bokato hesso" userId="6dfb8532dec6867f" providerId="LiveId" clId="{49391B3C-A635-4306-B252-754238DA7F1E}" dt="2022-09-06T16:45:36.986" v="1603" actId="22"/>
          <ac:picMkLst>
            <pc:docMk/>
            <pc:sldMk cId="2631052181" sldId="262"/>
            <ac:picMk id="7" creationId="{93E4A021-0305-AB2A-5905-01E85E840CD3}"/>
          </ac:picMkLst>
        </pc:picChg>
      </pc:sldChg>
      <pc:sldChg chg="addSp mod">
        <pc:chgData name="bokato hesso" userId="6dfb8532dec6867f" providerId="LiveId" clId="{49391B3C-A635-4306-B252-754238DA7F1E}" dt="2022-09-06T17:07:06.180" v="1896" actId="22"/>
        <pc:sldMkLst>
          <pc:docMk/>
          <pc:sldMk cId="522096751" sldId="263"/>
        </pc:sldMkLst>
        <pc:picChg chg="add">
          <ac:chgData name="bokato hesso" userId="6dfb8532dec6867f" providerId="LiveId" clId="{49391B3C-A635-4306-B252-754238DA7F1E}" dt="2022-09-06T17:07:06.180" v="1896" actId="22"/>
          <ac:picMkLst>
            <pc:docMk/>
            <pc:sldMk cId="522096751" sldId="263"/>
            <ac:picMk id="8" creationId="{CAD4DF9A-9734-8D7E-FA1E-4BAC2D2EA2CA}"/>
          </ac:picMkLst>
        </pc:picChg>
      </pc:sldChg>
      <pc:sldChg chg="del">
        <pc:chgData name="bokato hesso" userId="6dfb8532dec6867f" providerId="LiveId" clId="{49391B3C-A635-4306-B252-754238DA7F1E}" dt="2022-09-06T17:04:13.860" v="1879" actId="2696"/>
        <pc:sldMkLst>
          <pc:docMk/>
          <pc:sldMk cId="2367593157" sldId="264"/>
        </pc:sldMkLst>
      </pc:sldChg>
      <pc:sldChg chg="del">
        <pc:chgData name="bokato hesso" userId="6dfb8532dec6867f" providerId="LiveId" clId="{49391B3C-A635-4306-B252-754238DA7F1E}" dt="2022-09-06T17:03:28.877" v="1877" actId="47"/>
        <pc:sldMkLst>
          <pc:docMk/>
          <pc:sldMk cId="1878231801" sldId="265"/>
        </pc:sldMkLst>
      </pc:sldChg>
      <pc:sldChg chg="addSp modSp mod">
        <pc:chgData name="bokato hesso" userId="6dfb8532dec6867f" providerId="LiveId" clId="{49391B3C-A635-4306-B252-754238DA7F1E}" dt="2022-09-06T17:08:17.018" v="1901" actId="5793"/>
        <pc:sldMkLst>
          <pc:docMk/>
          <pc:sldMk cId="3093235475" sldId="266"/>
        </pc:sldMkLst>
        <pc:spChg chg="mod">
          <ac:chgData name="bokato hesso" userId="6dfb8532dec6867f" providerId="LiveId" clId="{49391B3C-A635-4306-B252-754238DA7F1E}" dt="2022-09-06T17:06:44.206" v="1894" actId="120"/>
          <ac:spMkLst>
            <pc:docMk/>
            <pc:sldMk cId="3093235475" sldId="266"/>
            <ac:spMk id="2" creationId="{00000000-0000-0000-0000-000000000000}"/>
          </ac:spMkLst>
        </pc:spChg>
        <pc:spChg chg="mod">
          <ac:chgData name="bokato hesso" userId="6dfb8532dec6867f" providerId="LiveId" clId="{49391B3C-A635-4306-B252-754238DA7F1E}" dt="2022-09-06T17:06:10.958" v="1888" actId="1036"/>
          <ac:spMkLst>
            <pc:docMk/>
            <pc:sldMk cId="3093235475" sldId="266"/>
            <ac:spMk id="6" creationId="{00000000-0000-0000-0000-000000000000}"/>
          </ac:spMkLst>
        </pc:spChg>
        <pc:spChg chg="mod">
          <ac:chgData name="bokato hesso" userId="6dfb8532dec6867f" providerId="LiveId" clId="{49391B3C-A635-4306-B252-754238DA7F1E}" dt="2022-09-06T17:06:10.958" v="1888" actId="1036"/>
          <ac:spMkLst>
            <pc:docMk/>
            <pc:sldMk cId="3093235475" sldId="266"/>
            <ac:spMk id="7" creationId="{00000000-0000-0000-0000-000000000000}"/>
          </ac:spMkLst>
        </pc:spChg>
        <pc:spChg chg="mod">
          <ac:chgData name="bokato hesso" userId="6dfb8532dec6867f" providerId="LiveId" clId="{49391B3C-A635-4306-B252-754238DA7F1E}" dt="2022-09-06T17:08:17.018" v="1901" actId="5793"/>
          <ac:spMkLst>
            <pc:docMk/>
            <pc:sldMk cId="3093235475" sldId="266"/>
            <ac:spMk id="8" creationId="{00000000-0000-0000-0000-000000000000}"/>
          </ac:spMkLst>
        </pc:spChg>
        <pc:picChg chg="mod">
          <ac:chgData name="bokato hesso" userId="6dfb8532dec6867f" providerId="LiveId" clId="{49391B3C-A635-4306-B252-754238DA7F1E}" dt="2022-09-06T17:06:10.958" v="1888" actId="1036"/>
          <ac:picMkLst>
            <pc:docMk/>
            <pc:sldMk cId="3093235475" sldId="266"/>
            <ac:picMk id="4" creationId="{00000000-0000-0000-0000-000000000000}"/>
          </ac:picMkLst>
        </pc:picChg>
        <pc:picChg chg="mod">
          <ac:chgData name="bokato hesso" userId="6dfb8532dec6867f" providerId="LiveId" clId="{49391B3C-A635-4306-B252-754238DA7F1E}" dt="2022-09-06T17:06:10.958" v="1888" actId="1036"/>
          <ac:picMkLst>
            <pc:docMk/>
            <pc:sldMk cId="3093235475" sldId="266"/>
            <ac:picMk id="5" creationId="{00000000-0000-0000-0000-000000000000}"/>
          </ac:picMkLst>
        </pc:picChg>
        <pc:picChg chg="add">
          <ac:chgData name="bokato hesso" userId="6dfb8532dec6867f" providerId="LiveId" clId="{49391B3C-A635-4306-B252-754238DA7F1E}" dt="2022-09-06T17:07:17.809" v="1898" actId="22"/>
          <ac:picMkLst>
            <pc:docMk/>
            <pc:sldMk cId="3093235475" sldId="266"/>
            <ac:picMk id="9" creationId="{EC4D7F2E-F358-E506-28B1-6C084B49E0E9}"/>
          </ac:picMkLst>
        </pc:picChg>
      </pc:sldChg>
      <pc:sldChg chg="delSp modSp mod">
        <pc:chgData name="bokato hesso" userId="6dfb8532dec6867f" providerId="LiveId" clId="{49391B3C-A635-4306-B252-754238DA7F1E}" dt="2022-09-06T15:37:20.605" v="6" actId="1076"/>
        <pc:sldMkLst>
          <pc:docMk/>
          <pc:sldMk cId="1335238886" sldId="267"/>
        </pc:sldMkLst>
        <pc:spChg chg="mod">
          <ac:chgData name="bokato hesso" userId="6dfb8532dec6867f" providerId="LiveId" clId="{49391B3C-A635-4306-B252-754238DA7F1E}" dt="2022-09-06T15:37:20.605" v="6" actId="1076"/>
          <ac:spMkLst>
            <pc:docMk/>
            <pc:sldMk cId="1335238886" sldId="267"/>
            <ac:spMk id="3" creationId="{00000000-0000-0000-0000-000000000000}"/>
          </ac:spMkLst>
        </pc:spChg>
        <pc:spChg chg="del">
          <ac:chgData name="bokato hesso" userId="6dfb8532dec6867f" providerId="LiveId" clId="{49391B3C-A635-4306-B252-754238DA7F1E}" dt="2022-09-06T15:37:11.766" v="5" actId="478"/>
          <ac:spMkLst>
            <pc:docMk/>
            <pc:sldMk cId="1335238886" sldId="267"/>
            <ac:spMk id="4" creationId="{00000000-0000-0000-0000-000000000000}"/>
          </ac:spMkLst>
        </pc:spChg>
      </pc:sldChg>
      <pc:sldChg chg="addSp delSp modSp mod">
        <pc:chgData name="bokato hesso" userId="6dfb8532dec6867f" providerId="LiveId" clId="{49391B3C-A635-4306-B252-754238DA7F1E}" dt="2022-09-06T17:41:44.431" v="2237" actId="1076"/>
        <pc:sldMkLst>
          <pc:docMk/>
          <pc:sldMk cId="1507024276" sldId="268"/>
        </pc:sldMkLst>
        <pc:spChg chg="add mod">
          <ac:chgData name="bokato hesso" userId="6dfb8532dec6867f" providerId="LiveId" clId="{49391B3C-A635-4306-B252-754238DA7F1E}" dt="2022-09-06T17:41:44.431" v="2237" actId="1076"/>
          <ac:spMkLst>
            <pc:docMk/>
            <pc:sldMk cId="1507024276" sldId="268"/>
            <ac:spMk id="2" creationId="{E4D78DF0-E374-1050-D184-E90A5D9ACCDD}"/>
          </ac:spMkLst>
        </pc:spChg>
        <pc:spChg chg="del mod">
          <ac:chgData name="bokato hesso" userId="6dfb8532dec6867f" providerId="LiveId" clId="{49391B3C-A635-4306-B252-754238DA7F1E}" dt="2022-09-06T16:35:07.803" v="1102" actId="478"/>
          <ac:spMkLst>
            <pc:docMk/>
            <pc:sldMk cId="1507024276" sldId="268"/>
            <ac:spMk id="5" creationId="{00000000-0000-0000-0000-000000000000}"/>
          </ac:spMkLst>
        </pc:spChg>
        <pc:spChg chg="mod">
          <ac:chgData name="bokato hesso" userId="6dfb8532dec6867f" providerId="LiveId" clId="{49391B3C-A635-4306-B252-754238DA7F1E}" dt="2022-09-06T16:36:14.621" v="1129" actId="20577"/>
          <ac:spMkLst>
            <pc:docMk/>
            <pc:sldMk cId="1507024276" sldId="268"/>
            <ac:spMk id="6" creationId="{00000000-0000-0000-0000-000000000000}"/>
          </ac:spMkLst>
        </pc:spChg>
        <pc:picChg chg="mod">
          <ac:chgData name="bokato hesso" userId="6dfb8532dec6867f" providerId="LiveId" clId="{49391B3C-A635-4306-B252-754238DA7F1E}" dt="2022-09-06T17:41:37.835" v="2236" actId="1076"/>
          <ac:picMkLst>
            <pc:docMk/>
            <pc:sldMk cId="1507024276" sldId="268"/>
            <ac:picMk id="4" creationId="{00000000-0000-0000-0000-000000000000}"/>
          </ac:picMkLst>
        </pc:picChg>
        <pc:picChg chg="add mod">
          <ac:chgData name="bokato hesso" userId="6dfb8532dec6867f" providerId="LiveId" clId="{49391B3C-A635-4306-B252-754238DA7F1E}" dt="2022-09-06T16:35:37.064" v="1107" actId="14100"/>
          <ac:picMkLst>
            <pc:docMk/>
            <pc:sldMk cId="1507024276" sldId="268"/>
            <ac:picMk id="7" creationId="{1F86D4F1-9316-6FE2-DABD-E0C0F60E20A1}"/>
          </ac:picMkLst>
        </pc:picChg>
      </pc:sldChg>
      <pc:sldChg chg="addSp modSp mod ord">
        <pc:chgData name="bokato hesso" userId="6dfb8532dec6867f" providerId="LiveId" clId="{49391B3C-A635-4306-B252-754238DA7F1E}" dt="2022-09-06T17:37:29.791" v="2213" actId="1076"/>
        <pc:sldMkLst>
          <pc:docMk/>
          <pc:sldMk cId="1504616839" sldId="269"/>
        </pc:sldMkLst>
        <pc:spChg chg="mod">
          <ac:chgData name="bokato hesso" userId="6dfb8532dec6867f" providerId="LiveId" clId="{49391B3C-A635-4306-B252-754238DA7F1E}" dt="2022-09-06T17:08:47.608" v="1903"/>
          <ac:spMkLst>
            <pc:docMk/>
            <pc:sldMk cId="1504616839" sldId="269"/>
            <ac:spMk id="2" creationId="{00000000-0000-0000-0000-000000000000}"/>
          </ac:spMkLst>
        </pc:spChg>
        <pc:spChg chg="mod">
          <ac:chgData name="bokato hesso" userId="6dfb8532dec6867f" providerId="LiveId" clId="{49391B3C-A635-4306-B252-754238DA7F1E}" dt="2022-09-06T17:36:56.088" v="2207" actId="1076"/>
          <ac:spMkLst>
            <pc:docMk/>
            <pc:sldMk cId="1504616839" sldId="269"/>
            <ac:spMk id="7" creationId="{00000000-0000-0000-0000-000000000000}"/>
          </ac:spMkLst>
        </pc:spChg>
        <pc:spChg chg="mod">
          <ac:chgData name="bokato hesso" userId="6dfb8532dec6867f" providerId="LiveId" clId="{49391B3C-A635-4306-B252-754238DA7F1E}" dt="2022-09-06T17:37:14.384" v="2210" actId="207"/>
          <ac:spMkLst>
            <pc:docMk/>
            <pc:sldMk cId="1504616839" sldId="269"/>
            <ac:spMk id="8" creationId="{00000000-0000-0000-0000-000000000000}"/>
          </ac:spMkLst>
        </pc:spChg>
        <pc:picChg chg="add">
          <ac:chgData name="bokato hesso" userId="6dfb8532dec6867f" providerId="LiveId" clId="{49391B3C-A635-4306-B252-754238DA7F1E}" dt="2022-09-06T17:07:21.405" v="1899" actId="22"/>
          <ac:picMkLst>
            <pc:docMk/>
            <pc:sldMk cId="1504616839" sldId="269"/>
            <ac:picMk id="4" creationId="{3FC0FCCA-EB0E-8531-CA7C-902084CED8F4}"/>
          </ac:picMkLst>
        </pc:picChg>
        <pc:picChg chg="mod">
          <ac:chgData name="bokato hesso" userId="6dfb8532dec6867f" providerId="LiveId" clId="{49391B3C-A635-4306-B252-754238DA7F1E}" dt="2022-09-06T17:36:46.601" v="2205" actId="1076"/>
          <ac:picMkLst>
            <pc:docMk/>
            <pc:sldMk cId="1504616839" sldId="269"/>
            <ac:picMk id="5" creationId="{00000000-0000-0000-0000-000000000000}"/>
          </ac:picMkLst>
        </pc:picChg>
        <pc:picChg chg="mod">
          <ac:chgData name="bokato hesso" userId="6dfb8532dec6867f" providerId="LiveId" clId="{49391B3C-A635-4306-B252-754238DA7F1E}" dt="2022-09-06T17:37:29.791" v="2213" actId="1076"/>
          <ac:picMkLst>
            <pc:docMk/>
            <pc:sldMk cId="1504616839" sldId="269"/>
            <ac:picMk id="6" creationId="{00000000-0000-0000-0000-000000000000}"/>
          </ac:picMkLst>
        </pc:picChg>
        <pc:picChg chg="add mod">
          <ac:chgData name="bokato hesso" userId="6dfb8532dec6867f" providerId="LiveId" clId="{49391B3C-A635-4306-B252-754238DA7F1E}" dt="2022-09-06T17:37:24.066" v="2212" actId="14100"/>
          <ac:picMkLst>
            <pc:docMk/>
            <pc:sldMk cId="1504616839" sldId="269"/>
            <ac:picMk id="9" creationId="{07386969-494E-1528-FA45-2710AA8DAD07}"/>
          </ac:picMkLst>
        </pc:picChg>
      </pc:sldChg>
      <pc:sldChg chg="addSp delSp modSp add mod ord modAnim">
        <pc:chgData name="bokato hesso" userId="6dfb8532dec6867f" providerId="LiveId" clId="{49391B3C-A635-4306-B252-754238DA7F1E}" dt="2022-09-06T17:44:03.360" v="2256" actId="207"/>
        <pc:sldMkLst>
          <pc:docMk/>
          <pc:sldMk cId="0" sldId="270"/>
        </pc:sldMkLst>
        <pc:spChg chg="mod">
          <ac:chgData name="bokato hesso" userId="6dfb8532dec6867f" providerId="LiveId" clId="{49391B3C-A635-4306-B252-754238DA7F1E}" dt="2022-09-06T17:44:03.360" v="2256" actId="207"/>
          <ac:spMkLst>
            <pc:docMk/>
            <pc:sldMk cId="0" sldId="270"/>
            <ac:spMk id="3" creationId="{00000000-0000-0000-0000-000000000000}"/>
          </ac:spMkLst>
        </pc:spChg>
        <pc:spChg chg="add del mod">
          <ac:chgData name="bokato hesso" userId="6dfb8532dec6867f" providerId="LiveId" clId="{49391B3C-A635-4306-B252-754238DA7F1E}" dt="2022-09-06T16:58:24.062" v="1812" actId="478"/>
          <ac:spMkLst>
            <pc:docMk/>
            <pc:sldMk cId="0" sldId="270"/>
            <ac:spMk id="4" creationId="{1319F897-4703-BB29-247B-9918CD0E8E6E}"/>
          </ac:spMkLst>
        </pc:spChg>
        <pc:spChg chg="del">
          <ac:chgData name="bokato hesso" userId="6dfb8532dec6867f" providerId="LiveId" clId="{49391B3C-A635-4306-B252-754238DA7F1E}" dt="2022-09-06T16:58:16.922" v="1811" actId="478"/>
          <ac:spMkLst>
            <pc:docMk/>
            <pc:sldMk cId="0" sldId="270"/>
            <ac:spMk id="5" creationId="{00000000-0000-0000-0000-000000000000}"/>
          </ac:spMkLst>
        </pc:spChg>
        <pc:spChg chg="add mod">
          <ac:chgData name="bokato hesso" userId="6dfb8532dec6867f" providerId="LiveId" clId="{49391B3C-A635-4306-B252-754238DA7F1E}" dt="2022-09-06T17:01:31.636" v="1876"/>
          <ac:spMkLst>
            <pc:docMk/>
            <pc:sldMk cId="0" sldId="270"/>
            <ac:spMk id="6" creationId="{F61B3DFC-2584-8B36-3A89-1B64F5950B9A}"/>
          </ac:spMkLst>
        </pc:spChg>
        <pc:picChg chg="add mod">
          <ac:chgData name="bokato hesso" userId="6dfb8532dec6867f" providerId="LiveId" clId="{49391B3C-A635-4306-B252-754238DA7F1E}" dt="2022-09-06T17:01:31.636" v="1876"/>
          <ac:picMkLst>
            <pc:docMk/>
            <pc:sldMk cId="0" sldId="270"/>
            <ac:picMk id="7" creationId="{7172B7E1-1C97-7F18-EB29-0CA2DC20F8D9}"/>
          </ac:picMkLst>
        </pc:picChg>
      </pc:sldChg>
      <pc:sldChg chg="add del">
        <pc:chgData name="bokato hesso" userId="6dfb8532dec6867f" providerId="LiveId" clId="{49391B3C-A635-4306-B252-754238DA7F1E}" dt="2022-09-06T17:29:29.396" v="2165" actId="2696"/>
        <pc:sldMkLst>
          <pc:docMk/>
          <pc:sldMk cId="2436029535" sldId="277"/>
        </pc:sldMkLst>
      </pc:sldChg>
      <pc:sldChg chg="modSp add mod">
        <pc:chgData name="bokato hesso" userId="6dfb8532dec6867f" providerId="LiveId" clId="{49391B3C-A635-4306-B252-754238DA7F1E}" dt="2022-09-06T17:38:59.220" v="2218" actId="20577"/>
        <pc:sldMkLst>
          <pc:docMk/>
          <pc:sldMk cId="222406217" sldId="278"/>
        </pc:sldMkLst>
        <pc:spChg chg="mod">
          <ac:chgData name="bokato hesso" userId="6dfb8532dec6867f" providerId="LiveId" clId="{49391B3C-A635-4306-B252-754238DA7F1E}" dt="2022-09-06T16:11:46.733" v="464" actId="14100"/>
          <ac:spMkLst>
            <pc:docMk/>
            <pc:sldMk cId="222406217" sldId="278"/>
            <ac:spMk id="3" creationId="{00000000-0000-0000-0000-000000000000}"/>
          </ac:spMkLst>
        </pc:spChg>
        <pc:spChg chg="mod">
          <ac:chgData name="bokato hesso" userId="6dfb8532dec6867f" providerId="LiveId" clId="{49391B3C-A635-4306-B252-754238DA7F1E}" dt="2022-09-06T17:38:59.220" v="2218" actId="20577"/>
          <ac:spMkLst>
            <pc:docMk/>
            <pc:sldMk cId="222406217" sldId="278"/>
            <ac:spMk id="4" creationId="{00000000-0000-0000-0000-000000000000}"/>
          </ac:spMkLst>
        </pc:spChg>
        <pc:picChg chg="mod">
          <ac:chgData name="bokato hesso" userId="6dfb8532dec6867f" providerId="LiveId" clId="{49391B3C-A635-4306-B252-754238DA7F1E}" dt="2022-09-06T15:47:30.976" v="425"/>
          <ac:picMkLst>
            <pc:docMk/>
            <pc:sldMk cId="222406217" sldId="278"/>
            <ac:picMk id="5" creationId="{00000000-0000-0000-0000-000000000000}"/>
          </ac:picMkLst>
        </pc:picChg>
      </pc:sldChg>
      <pc:sldChg chg="delSp modSp add mod">
        <pc:chgData name="bokato hesso" userId="6dfb8532dec6867f" providerId="LiveId" clId="{49391B3C-A635-4306-B252-754238DA7F1E}" dt="2022-09-06T17:38:25.222" v="2216" actId="207"/>
        <pc:sldMkLst>
          <pc:docMk/>
          <pc:sldMk cId="834071985" sldId="279"/>
        </pc:sldMkLst>
        <pc:spChg chg="mod">
          <ac:chgData name="bokato hesso" userId="6dfb8532dec6867f" providerId="LiveId" clId="{49391B3C-A635-4306-B252-754238DA7F1E}" dt="2022-09-06T17:38:25.222" v="2216" actId="207"/>
          <ac:spMkLst>
            <pc:docMk/>
            <pc:sldMk cId="834071985" sldId="279"/>
            <ac:spMk id="4" creationId="{00000000-0000-0000-0000-000000000000}"/>
          </ac:spMkLst>
        </pc:spChg>
        <pc:picChg chg="del">
          <ac:chgData name="bokato hesso" userId="6dfb8532dec6867f" providerId="LiveId" clId="{49391B3C-A635-4306-B252-754238DA7F1E}" dt="2022-09-06T15:45:53.761" v="421" actId="478"/>
          <ac:picMkLst>
            <pc:docMk/>
            <pc:sldMk cId="834071985" sldId="279"/>
            <ac:picMk id="5" creationId="{00000000-0000-0000-0000-000000000000}"/>
          </ac:picMkLst>
        </pc:picChg>
      </pc:sldChg>
      <pc:sldChg chg="modSp add mod ord">
        <pc:chgData name="bokato hesso" userId="6dfb8532dec6867f" providerId="LiveId" clId="{49391B3C-A635-4306-B252-754238DA7F1E}" dt="2022-09-06T17:39:40.340" v="2223" actId="13926"/>
        <pc:sldMkLst>
          <pc:docMk/>
          <pc:sldMk cId="1682749285" sldId="280"/>
        </pc:sldMkLst>
        <pc:spChg chg="mod">
          <ac:chgData name="bokato hesso" userId="6dfb8532dec6867f" providerId="LiveId" clId="{49391B3C-A635-4306-B252-754238DA7F1E}" dt="2022-09-06T16:19:40.306" v="477" actId="20577"/>
          <ac:spMkLst>
            <pc:docMk/>
            <pc:sldMk cId="1682749285" sldId="280"/>
            <ac:spMk id="3" creationId="{00000000-0000-0000-0000-000000000000}"/>
          </ac:spMkLst>
        </pc:spChg>
        <pc:spChg chg="mod">
          <ac:chgData name="bokato hesso" userId="6dfb8532dec6867f" providerId="LiveId" clId="{49391B3C-A635-4306-B252-754238DA7F1E}" dt="2022-09-06T17:39:40.340" v="2223" actId="13926"/>
          <ac:spMkLst>
            <pc:docMk/>
            <pc:sldMk cId="1682749285" sldId="280"/>
            <ac:spMk id="4" creationId="{00000000-0000-0000-0000-000000000000}"/>
          </ac:spMkLst>
        </pc:spChg>
      </pc:sldChg>
      <pc:sldChg chg="modSp add mod">
        <pc:chgData name="bokato hesso" userId="6dfb8532dec6867f" providerId="LiveId" clId="{49391B3C-A635-4306-B252-754238DA7F1E}" dt="2022-09-06T17:41:08.275" v="2232" actId="113"/>
        <pc:sldMkLst>
          <pc:docMk/>
          <pc:sldMk cId="1623504827" sldId="281"/>
        </pc:sldMkLst>
        <pc:spChg chg="mod">
          <ac:chgData name="bokato hesso" userId="6dfb8532dec6867f" providerId="LiveId" clId="{49391B3C-A635-4306-B252-754238DA7F1E}" dt="2022-09-06T17:41:08.275" v="2232" actId="113"/>
          <ac:spMkLst>
            <pc:docMk/>
            <pc:sldMk cId="1623504827" sldId="281"/>
            <ac:spMk id="4" creationId="{00000000-0000-0000-0000-000000000000}"/>
          </ac:spMkLst>
        </pc:spChg>
      </pc:sldChg>
      <pc:sldChg chg="addSp delSp modSp add mod">
        <pc:chgData name="bokato hesso" userId="6dfb8532dec6867f" providerId="LiveId" clId="{49391B3C-A635-4306-B252-754238DA7F1E}" dt="2022-09-06T17:42:43.650" v="2246" actId="12"/>
        <pc:sldMkLst>
          <pc:docMk/>
          <pc:sldMk cId="865218771" sldId="282"/>
        </pc:sldMkLst>
        <pc:spChg chg="del">
          <ac:chgData name="bokato hesso" userId="6dfb8532dec6867f" providerId="LiveId" clId="{49391B3C-A635-4306-B252-754238DA7F1E}" dt="2022-09-06T17:41:57.599" v="2238" actId="478"/>
          <ac:spMkLst>
            <pc:docMk/>
            <pc:sldMk cId="865218771" sldId="282"/>
            <ac:spMk id="2" creationId="{E4D78DF0-E374-1050-D184-E90A5D9ACCDD}"/>
          </ac:spMkLst>
        </pc:spChg>
        <pc:spChg chg="add del mod">
          <ac:chgData name="bokato hesso" userId="6dfb8532dec6867f" providerId="LiveId" clId="{49391B3C-A635-4306-B252-754238DA7F1E}" dt="2022-09-06T17:42:01.564" v="2239" actId="478"/>
          <ac:spMkLst>
            <pc:docMk/>
            <pc:sldMk cId="865218771" sldId="282"/>
            <ac:spMk id="5" creationId="{0D60BA6E-54B9-4EF0-B49E-C785E1803CF9}"/>
          </ac:spMkLst>
        </pc:spChg>
        <pc:spChg chg="mod">
          <ac:chgData name="bokato hesso" userId="6dfb8532dec6867f" providerId="LiveId" clId="{49391B3C-A635-4306-B252-754238DA7F1E}" dt="2022-09-06T17:42:43.650" v="2246" actId="12"/>
          <ac:spMkLst>
            <pc:docMk/>
            <pc:sldMk cId="865218771" sldId="282"/>
            <ac:spMk id="6" creationId="{00000000-0000-0000-0000-000000000000}"/>
          </ac:spMkLst>
        </pc:spChg>
        <pc:spChg chg="add mod">
          <ac:chgData name="bokato hesso" userId="6dfb8532dec6867f" providerId="LiveId" clId="{49391B3C-A635-4306-B252-754238DA7F1E}" dt="2022-09-06T17:42:22.292" v="2242"/>
          <ac:spMkLst>
            <pc:docMk/>
            <pc:sldMk cId="865218771" sldId="282"/>
            <ac:spMk id="10" creationId="{662CA57C-859C-8903-AB6A-BA29FFD6208D}"/>
          </ac:spMkLst>
        </pc:spChg>
        <pc:picChg chg="del mod">
          <ac:chgData name="bokato hesso" userId="6dfb8532dec6867f" providerId="LiveId" clId="{49391B3C-A635-4306-B252-754238DA7F1E}" dt="2022-09-06T16:42:51.975" v="1572" actId="478"/>
          <ac:picMkLst>
            <pc:docMk/>
            <pc:sldMk cId="865218771" sldId="282"/>
            <ac:picMk id="4" creationId="{00000000-0000-0000-0000-000000000000}"/>
          </ac:picMkLst>
        </pc:picChg>
        <pc:picChg chg="add del">
          <ac:chgData name="bokato hesso" userId="6dfb8532dec6867f" providerId="LiveId" clId="{49391B3C-A635-4306-B252-754238DA7F1E}" dt="2022-09-06T17:42:13.685" v="2241" actId="22"/>
          <ac:picMkLst>
            <pc:docMk/>
            <pc:sldMk cId="865218771" sldId="282"/>
            <ac:picMk id="9" creationId="{FBCFCC10-782F-F8A0-8035-1A283792F8C8}"/>
          </ac:picMkLst>
        </pc:picChg>
      </pc:sldChg>
      <pc:sldChg chg="addSp delSp modSp add mod ord">
        <pc:chgData name="bokato hesso" userId="6dfb8532dec6867f" providerId="LiveId" clId="{49391B3C-A635-4306-B252-754238DA7F1E}" dt="2022-09-06T17:16:25.989" v="2017" actId="22"/>
        <pc:sldMkLst>
          <pc:docMk/>
          <pc:sldMk cId="39928311" sldId="283"/>
        </pc:sldMkLst>
        <pc:spChg chg="mod">
          <ac:chgData name="bokato hesso" userId="6dfb8532dec6867f" providerId="LiveId" clId="{49391B3C-A635-4306-B252-754238DA7F1E}" dt="2022-09-06T17:15:32.939" v="2015" actId="20577"/>
          <ac:spMkLst>
            <pc:docMk/>
            <pc:sldMk cId="39928311" sldId="283"/>
            <ac:spMk id="6" creationId="{00000000-0000-0000-0000-000000000000}"/>
          </ac:spMkLst>
        </pc:spChg>
        <pc:graphicFrameChg chg="add del">
          <ac:chgData name="bokato hesso" userId="6dfb8532dec6867f" providerId="LiveId" clId="{49391B3C-A635-4306-B252-754238DA7F1E}" dt="2022-09-06T17:16:25.989" v="2017" actId="22"/>
          <ac:graphicFrameMkLst>
            <pc:docMk/>
            <pc:sldMk cId="39928311" sldId="283"/>
            <ac:graphicFrameMk id="4" creationId="{0E2265C8-F1AA-2BC3-FE74-505A333B4FB8}"/>
          </ac:graphicFrameMkLst>
        </pc:graphicFrameChg>
      </pc:sldChg>
      <pc:sldChg chg="modSp add del mod">
        <pc:chgData name="bokato hesso" userId="6dfb8532dec6867f" providerId="LiveId" clId="{49391B3C-A635-4306-B252-754238DA7F1E}" dt="2022-09-06T16:45:44.306" v="1604" actId="2696"/>
        <pc:sldMkLst>
          <pc:docMk/>
          <pc:sldMk cId="4207380684" sldId="283"/>
        </pc:sldMkLst>
        <pc:spChg chg="mod">
          <ac:chgData name="bokato hesso" userId="6dfb8532dec6867f" providerId="LiveId" clId="{49391B3C-A635-4306-B252-754238DA7F1E}" dt="2022-09-06T16:44:03.476" v="1594"/>
          <ac:spMkLst>
            <pc:docMk/>
            <pc:sldMk cId="4207380684" sldId="283"/>
            <ac:spMk id="6" creationId="{00000000-0000-0000-0000-000000000000}"/>
          </ac:spMkLst>
        </pc:spChg>
      </pc:sldChg>
      <pc:sldChg chg="modSp add mod ord">
        <pc:chgData name="bokato hesso" userId="6dfb8532dec6867f" providerId="LiveId" clId="{49391B3C-A635-4306-B252-754238DA7F1E}" dt="2022-09-06T17:28:55.365" v="2164" actId="20577"/>
        <pc:sldMkLst>
          <pc:docMk/>
          <pc:sldMk cId="4238300660" sldId="284"/>
        </pc:sldMkLst>
        <pc:spChg chg="mod">
          <ac:chgData name="bokato hesso" userId="6dfb8532dec6867f" providerId="LiveId" clId="{49391B3C-A635-4306-B252-754238DA7F1E}" dt="2022-09-06T17:09:52.191" v="1917" actId="20577"/>
          <ac:spMkLst>
            <pc:docMk/>
            <pc:sldMk cId="4238300660" sldId="284"/>
            <ac:spMk id="3" creationId="{00000000-0000-0000-0000-000000000000}"/>
          </ac:spMkLst>
        </pc:spChg>
        <pc:spChg chg="mod">
          <ac:chgData name="bokato hesso" userId="6dfb8532dec6867f" providerId="LiveId" clId="{49391B3C-A635-4306-B252-754238DA7F1E}" dt="2022-09-06T17:28:55.365" v="2164" actId="20577"/>
          <ac:spMkLst>
            <pc:docMk/>
            <pc:sldMk cId="4238300660" sldId="284"/>
            <ac:spMk id="4" creationId="{00000000-0000-0000-0000-000000000000}"/>
          </ac:spMkLst>
        </pc:spChg>
      </pc:sldChg>
      <pc:sldChg chg="addSp modSp add mod">
        <pc:chgData name="bokato hesso" userId="6dfb8532dec6867f" providerId="LiveId" clId="{49391B3C-A635-4306-B252-754238DA7F1E}" dt="2022-09-06T17:18:35.394" v="2064" actId="20577"/>
        <pc:sldMkLst>
          <pc:docMk/>
          <pc:sldMk cId="3803101872" sldId="285"/>
        </pc:sldMkLst>
        <pc:spChg chg="mod">
          <ac:chgData name="bokato hesso" userId="6dfb8532dec6867f" providerId="LiveId" clId="{49391B3C-A635-4306-B252-754238DA7F1E}" dt="2022-09-06T17:18:35.394" v="2064" actId="20577"/>
          <ac:spMkLst>
            <pc:docMk/>
            <pc:sldMk cId="3803101872" sldId="285"/>
            <ac:spMk id="6" creationId="{00000000-0000-0000-0000-000000000000}"/>
          </ac:spMkLst>
        </pc:spChg>
        <pc:graphicFrameChg chg="add mod">
          <ac:chgData name="bokato hesso" userId="6dfb8532dec6867f" providerId="LiveId" clId="{49391B3C-A635-4306-B252-754238DA7F1E}" dt="2022-09-06T17:17:38.244" v="2027" actId="1076"/>
          <ac:graphicFrameMkLst>
            <pc:docMk/>
            <pc:sldMk cId="3803101872" sldId="285"/>
            <ac:graphicFrameMk id="4" creationId="{C168BCDF-8DE3-7256-635D-4CFB300DCC6A}"/>
          </ac:graphicFrameMkLst>
        </pc:graphicFrameChg>
      </pc:sldChg>
      <pc:sldChg chg="delSp modSp add mod ord">
        <pc:chgData name="bokato hesso" userId="6dfb8532dec6867f" providerId="LiveId" clId="{49391B3C-A635-4306-B252-754238DA7F1E}" dt="2022-09-06T17:31:01.617" v="2189" actId="14100"/>
        <pc:sldMkLst>
          <pc:docMk/>
          <pc:sldMk cId="298469740" sldId="286"/>
        </pc:sldMkLst>
        <pc:spChg chg="mod">
          <ac:chgData name="bokato hesso" userId="6dfb8532dec6867f" providerId="LiveId" clId="{49391B3C-A635-4306-B252-754238DA7F1E}" dt="2022-09-06T17:31:01.617" v="2189" actId="14100"/>
          <ac:spMkLst>
            <pc:docMk/>
            <pc:sldMk cId="298469740" sldId="286"/>
            <ac:spMk id="2" creationId="{E4D78DF0-E374-1050-D184-E90A5D9ACCDD}"/>
          </ac:spMkLst>
        </pc:spChg>
        <pc:spChg chg="del">
          <ac:chgData name="bokato hesso" userId="6dfb8532dec6867f" providerId="LiveId" clId="{49391B3C-A635-4306-B252-754238DA7F1E}" dt="2022-09-06T17:29:56.060" v="2169" actId="478"/>
          <ac:spMkLst>
            <pc:docMk/>
            <pc:sldMk cId="298469740" sldId="28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4000"/>
                    </a14:imgEffect>
                    <a14:imgEffect>
                      <a14:brightnessContrast bright="33000" contrast="-9000"/>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 name="Title 2"/>
          <p:cNvSpPr>
            <a:spLocks noGrp="1"/>
          </p:cNvSpPr>
          <p:nvPr>
            <p:ph type="title"/>
          </p:nvPr>
        </p:nvSpPr>
        <p:spPr>
          <a:xfrm>
            <a:off x="17980" y="1981200"/>
            <a:ext cx="9144000" cy="715962"/>
          </a:xfrm>
        </p:spPr>
        <p:txBody>
          <a:bodyPr>
            <a:normAutofit fontScale="90000"/>
          </a:bodyPr>
          <a:lstStyle/>
          <a:p>
            <a:br>
              <a:rPr lang="en-US" sz="3600" b="1" u="sng" dirty="0"/>
            </a:br>
            <a:br>
              <a:rPr lang="en-US" sz="3600" b="1" u="sng" dirty="0"/>
            </a:br>
            <a:r>
              <a:rPr lang="en-US" b="1" u="sng" dirty="0"/>
              <a:t>WELCOME TO NAGALAND</a:t>
            </a:r>
            <a:br>
              <a:rPr lang="en-US" b="1" u="sng" dirty="0"/>
            </a:br>
            <a:br>
              <a:rPr lang="en-US" sz="3600" b="1" u="sng" dirty="0"/>
            </a:br>
            <a:r>
              <a:rPr lang="en-US" b="1" u="sng" dirty="0"/>
              <a:t>Cooperation Department</a:t>
            </a:r>
            <a:endParaRPr lang="en-IN" sz="3600" b="1" u="sng"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228600"/>
            <a:ext cx="838200" cy="838200"/>
          </a:xfrm>
          <a:prstGeom prst="rect">
            <a:avLst/>
          </a:prstGeom>
        </p:spPr>
      </p:pic>
    </p:spTree>
    <p:extLst>
      <p:ext uri="{BB962C8B-B14F-4D97-AF65-F5344CB8AC3E}">
        <p14:creationId xmlns:p14="http://schemas.microsoft.com/office/powerpoint/2010/main" val="13352388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86354"/>
            <a:ext cx="9143999" cy="6027163"/>
          </a:xfrm>
          <a:prstGeom prst="rect">
            <a:avLst/>
          </a:prstGeom>
          <a:solidFill>
            <a:schemeClr val="accent1">
              <a:alpha val="50000"/>
            </a:schemeClr>
          </a:solidFill>
        </p:spPr>
        <p:txBody>
          <a:bodyPr wrap="square" rtlCol="0">
            <a:spAutoFit/>
          </a:bodyPr>
          <a:lstStyle/>
          <a:p>
            <a:pPr>
              <a:lnSpc>
                <a:spcPct val="150000"/>
              </a:lnSpc>
            </a:pPr>
            <a:r>
              <a:rPr lang="en-US" sz="3200" b="1" dirty="0">
                <a:solidFill>
                  <a:srgbClr val="00B0F0"/>
                </a:solidFill>
                <a:effectLst>
                  <a:outerShdw blurRad="38100" dist="38100" dir="2700000" algn="tl">
                    <a:srgbClr val="000000">
                      <a:alpha val="43137"/>
                    </a:srgbClr>
                  </a:outerShdw>
                </a:effectLst>
              </a:rPr>
              <a:t>4. </a:t>
            </a:r>
            <a:r>
              <a:rPr lang="en-IN" sz="3200" b="1" dirty="0">
                <a:solidFill>
                  <a:srgbClr val="00B0F0"/>
                </a:solidFill>
                <a:effectLst>
                  <a:outerShdw blurRad="38100" dist="38100" dir="2700000" algn="tl">
                    <a:srgbClr val="000000">
                      <a:alpha val="43137"/>
                    </a:srgbClr>
                  </a:outerShdw>
                </a:effectLst>
              </a:rPr>
              <a:t>OTS &amp; Recovery of outstanding Govt. debts.</a:t>
            </a:r>
          </a:p>
          <a:p>
            <a:pPr>
              <a:lnSpc>
                <a:spcPct val="150000"/>
              </a:lnSpc>
            </a:pPr>
            <a:endParaRPr lang="en-IN" sz="3200" b="1" dirty="0">
              <a:solidFill>
                <a:srgbClr val="00B0F0"/>
              </a:solidFill>
              <a:effectLst>
                <a:outerShdw blurRad="38100" dist="38100" dir="2700000" algn="tl">
                  <a:srgbClr val="000000">
                    <a:alpha val="43137"/>
                  </a:srgbClr>
                </a:outerShdw>
              </a:effectLst>
            </a:endParaRPr>
          </a:p>
          <a:p>
            <a:pPr marL="457200" indent="-457200">
              <a:lnSpc>
                <a:spcPct val="150000"/>
              </a:lnSpc>
              <a:buFont typeface="Wingdings" panose="05000000000000000000" pitchFamily="2" charset="2"/>
              <a:buChar char="§"/>
            </a:pPr>
            <a:r>
              <a:rPr lang="en-IN" sz="2800" dirty="0">
                <a:effectLst/>
                <a:latin typeface="Calibri" panose="020F0502020204030204" pitchFamily="34" charset="0"/>
                <a:ea typeface="Times New Roman" panose="02020603050405020304" pitchFamily="18" charset="0"/>
              </a:rPr>
              <a:t>‘Fast Track Loan Recovery Drive’ has resulted in </a:t>
            </a:r>
            <a:r>
              <a:rPr lang="en-IN" sz="2800" b="1" i="1" dirty="0">
                <a:effectLst/>
                <a:latin typeface="Calibri" panose="020F0502020204030204" pitchFamily="34" charset="0"/>
                <a:ea typeface="Times New Roman" panose="02020603050405020304" pitchFamily="18" charset="0"/>
              </a:rPr>
              <a:t>recovery of significant amount during the last few years.</a:t>
            </a:r>
            <a:r>
              <a:rPr lang="en-IN" sz="2800" dirty="0">
                <a:effectLst/>
                <a:latin typeface="Calibri" panose="020F0502020204030204" pitchFamily="34" charset="0"/>
                <a:ea typeface="Times New Roman" panose="02020603050405020304" pitchFamily="18" charset="0"/>
              </a:rPr>
              <a:t> </a:t>
            </a:r>
          </a:p>
          <a:p>
            <a:pPr marL="457200" indent="-457200">
              <a:lnSpc>
                <a:spcPct val="150000"/>
              </a:lnSpc>
              <a:buFont typeface="Wingdings" panose="05000000000000000000" pitchFamily="2" charset="2"/>
              <a:buChar char="§"/>
            </a:pPr>
            <a:endParaRPr lang="en-IN" sz="2800" dirty="0">
              <a:effectLst/>
              <a:latin typeface="Calibri" panose="020F0502020204030204" pitchFamily="34" charset="0"/>
              <a:ea typeface="Times New Roman" panose="02020603050405020304" pitchFamily="18" charset="0"/>
            </a:endParaRPr>
          </a:p>
          <a:p>
            <a:pPr marL="457200" indent="-457200">
              <a:lnSpc>
                <a:spcPct val="150000"/>
              </a:lnSpc>
              <a:buFont typeface="Wingdings" panose="05000000000000000000" pitchFamily="2" charset="2"/>
              <a:buChar char="§"/>
            </a:pPr>
            <a:r>
              <a:rPr lang="en-IN" sz="2800" b="1" dirty="0">
                <a:effectLst/>
                <a:latin typeface="Calibri" panose="020F0502020204030204" pitchFamily="34" charset="0"/>
                <a:ea typeface="Times New Roman" panose="02020603050405020304" pitchFamily="18" charset="0"/>
              </a:rPr>
              <a:t>One Time Settlement (OTS)</a:t>
            </a:r>
            <a:r>
              <a:rPr lang="en-IN" sz="2800" dirty="0">
                <a:effectLst/>
                <a:latin typeface="Calibri" panose="020F0502020204030204" pitchFamily="34" charset="0"/>
                <a:ea typeface="Times New Roman" panose="02020603050405020304" pitchFamily="18" charset="0"/>
              </a:rPr>
              <a:t> of outstanding CSS loans issued on or before 31.12.2007, has also resulted in settling and recovering significant outstanding loans.</a:t>
            </a:r>
          </a:p>
          <a:p>
            <a:pPr>
              <a:lnSpc>
                <a:spcPct val="150000"/>
              </a:lnSpc>
            </a:pPr>
            <a:endParaRPr lang="en-IN" sz="2800" dirty="0">
              <a:effectLst/>
              <a:latin typeface="Calibri" panose="020F0502020204030204" pitchFamily="34" charset="0"/>
              <a:ea typeface="Times New Roman" panose="02020603050405020304" pitchFamily="18" charset="0"/>
            </a:endParaRPr>
          </a:p>
        </p:txBody>
      </p:sp>
      <p:sp>
        <p:nvSpPr>
          <p:cNvPr id="2" name="Title 2">
            <a:extLst>
              <a:ext uri="{FF2B5EF4-FFF2-40B4-BE49-F238E27FC236}">
                <a16:creationId xmlns:a16="http://schemas.microsoft.com/office/drawing/2014/main" id="{E4D78DF0-E374-1050-D184-E90A5D9ACCDD}"/>
              </a:ext>
            </a:extLst>
          </p:cNvPr>
          <p:cNvSpPr>
            <a:spLocks noGrp="1"/>
          </p:cNvSpPr>
          <p:nvPr>
            <p:ph type="title"/>
          </p:nvPr>
        </p:nvSpPr>
        <p:spPr>
          <a:xfrm>
            <a:off x="762000" y="274638"/>
            <a:ext cx="5334000" cy="715962"/>
          </a:xfrm>
        </p:spPr>
        <p:txBody>
          <a:bodyPr>
            <a:normAutofit/>
          </a:bodyPr>
          <a:lstStyle/>
          <a:p>
            <a:pPr algn="l"/>
            <a:r>
              <a:rPr lang="en-US" sz="2800" b="1" u="sng" dirty="0">
                <a:solidFill>
                  <a:schemeClr val="accent1">
                    <a:lumMod val="75000"/>
                  </a:schemeClr>
                </a:solidFill>
              </a:rPr>
              <a:t>RECENT INITIATIVES</a:t>
            </a:r>
            <a:endParaRPr lang="en-IN" sz="2800" b="1" u="sng" dirty="0">
              <a:solidFill>
                <a:schemeClr val="accent1">
                  <a:lumMod val="75000"/>
                </a:schemeClr>
              </a:solidFill>
            </a:endParaRPr>
          </a:p>
        </p:txBody>
      </p:sp>
      <p:pic>
        <p:nvPicPr>
          <p:cNvPr id="7" name="Picture 6">
            <a:extLst>
              <a:ext uri="{FF2B5EF4-FFF2-40B4-BE49-F238E27FC236}">
                <a16:creationId xmlns:a16="http://schemas.microsoft.com/office/drawing/2014/main" id="{1F86D4F1-9316-6FE2-DABD-E0C0F60E2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399283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838200"/>
            <a:ext cx="9143999" cy="1077218"/>
          </a:xfrm>
          <a:prstGeom prst="rect">
            <a:avLst/>
          </a:prstGeom>
          <a:solidFill>
            <a:schemeClr val="accent1">
              <a:alpha val="50000"/>
            </a:schemeClr>
          </a:solidFill>
        </p:spPr>
        <p:txBody>
          <a:bodyPr wrap="square" rtlCol="0">
            <a:spAutoFit/>
          </a:bodyPr>
          <a:lstStyle/>
          <a:p>
            <a:pPr algn="l"/>
            <a:r>
              <a:rPr lang="en-US" sz="3200" b="1" i="1" dirty="0">
                <a:solidFill>
                  <a:srgbClr val="0070C0"/>
                </a:solidFill>
              </a:rPr>
              <a:t>5. NCDC sponsored ICDP</a:t>
            </a:r>
          </a:p>
          <a:p>
            <a:pPr algn="l"/>
            <a:r>
              <a:rPr lang="en-US" sz="3200" b="1" i="1" dirty="0">
                <a:solidFill>
                  <a:srgbClr val="0070C0"/>
                </a:solidFill>
              </a:rPr>
              <a:t>The recent ICDP ending 2022-23</a:t>
            </a:r>
          </a:p>
        </p:txBody>
      </p:sp>
      <p:sp>
        <p:nvSpPr>
          <p:cNvPr id="2" name="Title 2">
            <a:extLst>
              <a:ext uri="{FF2B5EF4-FFF2-40B4-BE49-F238E27FC236}">
                <a16:creationId xmlns:a16="http://schemas.microsoft.com/office/drawing/2014/main" id="{E4D78DF0-E374-1050-D184-E90A5D9ACCDD}"/>
              </a:ext>
            </a:extLst>
          </p:cNvPr>
          <p:cNvSpPr>
            <a:spLocks noGrp="1"/>
          </p:cNvSpPr>
          <p:nvPr>
            <p:ph type="title"/>
          </p:nvPr>
        </p:nvSpPr>
        <p:spPr>
          <a:xfrm>
            <a:off x="762000" y="274638"/>
            <a:ext cx="5334000" cy="715962"/>
          </a:xfrm>
        </p:spPr>
        <p:txBody>
          <a:bodyPr>
            <a:normAutofit/>
          </a:bodyPr>
          <a:lstStyle/>
          <a:p>
            <a:pPr algn="l"/>
            <a:r>
              <a:rPr lang="en-US" sz="2800" b="1" u="sng" dirty="0">
                <a:solidFill>
                  <a:schemeClr val="accent1">
                    <a:lumMod val="75000"/>
                  </a:schemeClr>
                </a:solidFill>
              </a:rPr>
              <a:t>RECENT INITIATIVES</a:t>
            </a:r>
            <a:endParaRPr lang="en-IN" sz="2800" b="1" u="sng" dirty="0">
              <a:solidFill>
                <a:schemeClr val="accent1">
                  <a:lumMod val="75000"/>
                </a:schemeClr>
              </a:solidFill>
            </a:endParaRPr>
          </a:p>
        </p:txBody>
      </p:sp>
      <p:pic>
        <p:nvPicPr>
          <p:cNvPr id="7" name="Picture 6">
            <a:extLst>
              <a:ext uri="{FF2B5EF4-FFF2-40B4-BE49-F238E27FC236}">
                <a16:creationId xmlns:a16="http://schemas.microsoft.com/office/drawing/2014/main" id="{1F86D4F1-9316-6FE2-DABD-E0C0F60E2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graphicFrame>
        <p:nvGraphicFramePr>
          <p:cNvPr id="4" name="Table 3">
            <a:extLst>
              <a:ext uri="{FF2B5EF4-FFF2-40B4-BE49-F238E27FC236}">
                <a16:creationId xmlns:a16="http://schemas.microsoft.com/office/drawing/2014/main" id="{C168BCDF-8DE3-7256-635D-4CFB300DCC6A}"/>
              </a:ext>
            </a:extLst>
          </p:cNvPr>
          <p:cNvGraphicFramePr>
            <a:graphicFrameLocks noGrp="1"/>
          </p:cNvGraphicFramePr>
          <p:nvPr>
            <p:extLst>
              <p:ext uri="{D42A27DB-BD31-4B8C-83A1-F6EECF244321}">
                <p14:modId xmlns:p14="http://schemas.microsoft.com/office/powerpoint/2010/main" val="3675001398"/>
              </p:ext>
            </p:extLst>
          </p:nvPr>
        </p:nvGraphicFramePr>
        <p:xfrm>
          <a:off x="381000" y="1828800"/>
          <a:ext cx="8077200" cy="4648200"/>
        </p:xfrm>
        <a:graphic>
          <a:graphicData uri="http://schemas.openxmlformats.org/drawingml/2006/table">
            <a:tbl>
              <a:tblPr firstRow="1" firstCol="1" bandRow="1">
                <a:tableStyleId>{5C22544A-7EE6-4342-B048-85BDC9FD1C3A}</a:tableStyleId>
              </a:tblPr>
              <a:tblGrid>
                <a:gridCol w="1979706">
                  <a:extLst>
                    <a:ext uri="{9D8B030D-6E8A-4147-A177-3AD203B41FA5}">
                      <a16:colId xmlns:a16="http://schemas.microsoft.com/office/drawing/2014/main" val="3834473816"/>
                    </a:ext>
                  </a:extLst>
                </a:gridCol>
                <a:gridCol w="1906494">
                  <a:extLst>
                    <a:ext uri="{9D8B030D-6E8A-4147-A177-3AD203B41FA5}">
                      <a16:colId xmlns:a16="http://schemas.microsoft.com/office/drawing/2014/main" val="20001"/>
                    </a:ext>
                  </a:extLst>
                </a:gridCol>
                <a:gridCol w="2057400">
                  <a:extLst>
                    <a:ext uri="{9D8B030D-6E8A-4147-A177-3AD203B41FA5}">
                      <a16:colId xmlns:a16="http://schemas.microsoft.com/office/drawing/2014/main" val="3450981243"/>
                    </a:ext>
                  </a:extLst>
                </a:gridCol>
                <a:gridCol w="2133600">
                  <a:extLst>
                    <a:ext uri="{9D8B030D-6E8A-4147-A177-3AD203B41FA5}">
                      <a16:colId xmlns:a16="http://schemas.microsoft.com/office/drawing/2014/main" val="586499850"/>
                    </a:ext>
                  </a:extLst>
                </a:gridCol>
              </a:tblGrid>
              <a:tr h="481257">
                <a:tc rowSpan="2">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 </a:t>
                      </a:r>
                    </a:p>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Districts</a:t>
                      </a:r>
                    </a:p>
                  </a:txBody>
                  <a:tcPr marL="68580" marR="68580" marT="0" marB="0"/>
                </a:tc>
                <a:tc rowSpan="2">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Financial achievements</a:t>
                      </a:r>
                    </a:p>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(lakh)</a:t>
                      </a:r>
                    </a:p>
                  </a:txBody>
                  <a:tcPr marL="68580" marR="68580" marT="0" marB="0"/>
                </a:tc>
                <a:tc gridSpan="2">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Physical achievements</a:t>
                      </a:r>
                    </a:p>
                  </a:txBody>
                  <a:tcPr marL="68580" marR="68580" marT="0" marB="0"/>
                </a:tc>
                <a:tc hMerge="1">
                  <a:txBody>
                    <a:bodyPr/>
                    <a:lstStyle/>
                    <a:p>
                      <a:pPr marL="0" marR="0" algn="ctr">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10000"/>
                  </a:ext>
                </a:extLst>
              </a:tr>
              <a:tr h="885513">
                <a:tc vMerge="1">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Mangal"/>
                      </a:endParaRPr>
                    </a:p>
                  </a:txBody>
                  <a:tcPr marL="68580" marR="68580" marT="0" marB="0"/>
                </a:tc>
                <a:tc vMerge="1">
                  <a:txBody>
                    <a:bodyPr/>
                    <a:lstStyle/>
                    <a:p>
                      <a:pPr marL="0" marR="0" algn="ctr">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No. of assisted societies</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No. of member benefitted</a:t>
                      </a:r>
                    </a:p>
                  </a:txBody>
                  <a:tcPr marL="68580" marR="68580" marT="0" marB="0"/>
                </a:tc>
                <a:extLst>
                  <a:ext uri="{0D108BD9-81ED-4DB2-BD59-A6C34878D82A}">
                    <a16:rowId xmlns:a16="http://schemas.microsoft.com/office/drawing/2014/main" val="2388706540"/>
                  </a:ext>
                </a:extLst>
              </a:tr>
              <a:tr h="546905">
                <a:tc>
                  <a:txBody>
                    <a:bodyPr/>
                    <a:lstStyle/>
                    <a:p>
                      <a:pPr marL="0" marR="0">
                        <a:lnSpc>
                          <a:spcPct val="115000"/>
                        </a:lnSpc>
                        <a:spcBef>
                          <a:spcPts val="0"/>
                        </a:spcBef>
                        <a:spcAft>
                          <a:spcPts val="0"/>
                        </a:spcAft>
                      </a:pPr>
                      <a:r>
                        <a:rPr lang="en-IN" sz="2800" dirty="0">
                          <a:effectLst/>
                        </a:rPr>
                        <a:t>Kohima</a:t>
                      </a:r>
                      <a:endParaRPr lang="en-US" sz="24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1287.60</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205</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9,430</a:t>
                      </a:r>
                    </a:p>
                  </a:txBody>
                  <a:tcPr marL="68580" marR="68580" marT="0" marB="0"/>
                </a:tc>
                <a:extLst>
                  <a:ext uri="{0D108BD9-81ED-4DB2-BD59-A6C34878D82A}">
                    <a16:rowId xmlns:a16="http://schemas.microsoft.com/office/drawing/2014/main" val="4132593394"/>
                  </a:ext>
                </a:extLst>
              </a:tr>
              <a:tr h="546905">
                <a:tc>
                  <a:txBody>
                    <a:bodyPr/>
                    <a:lstStyle/>
                    <a:p>
                      <a:pPr marL="0" marR="0">
                        <a:lnSpc>
                          <a:spcPct val="115000"/>
                        </a:lnSpc>
                        <a:spcBef>
                          <a:spcPts val="0"/>
                        </a:spcBef>
                        <a:spcAft>
                          <a:spcPts val="0"/>
                        </a:spcAft>
                      </a:pPr>
                      <a:r>
                        <a:rPr lang="en-IN" sz="2800" dirty="0" err="1">
                          <a:effectLst/>
                        </a:rPr>
                        <a:t>Tuensang</a:t>
                      </a:r>
                      <a:endParaRPr lang="en-US" sz="24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1419.30</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235</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10,575</a:t>
                      </a:r>
                    </a:p>
                  </a:txBody>
                  <a:tcPr marL="68580" marR="68580" marT="0" marB="0"/>
                </a:tc>
                <a:extLst>
                  <a:ext uri="{0D108BD9-81ED-4DB2-BD59-A6C34878D82A}">
                    <a16:rowId xmlns:a16="http://schemas.microsoft.com/office/drawing/2014/main" val="989232975"/>
                  </a:ext>
                </a:extLst>
              </a:tr>
              <a:tr h="546905">
                <a:tc>
                  <a:txBody>
                    <a:bodyPr/>
                    <a:lstStyle/>
                    <a:p>
                      <a:pPr marL="0" marR="0">
                        <a:lnSpc>
                          <a:spcPct val="115000"/>
                        </a:lnSpc>
                        <a:spcBef>
                          <a:spcPts val="0"/>
                        </a:spcBef>
                        <a:spcAft>
                          <a:spcPts val="0"/>
                        </a:spcAft>
                      </a:pPr>
                      <a:r>
                        <a:rPr lang="en-IN" sz="2800" dirty="0" err="1">
                          <a:effectLst/>
                        </a:rPr>
                        <a:t>Kiphire</a:t>
                      </a:r>
                      <a:endParaRPr lang="en-US" sz="24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726.97</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181</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8,326</a:t>
                      </a:r>
                    </a:p>
                  </a:txBody>
                  <a:tcPr marL="68580" marR="68580" marT="0" marB="0"/>
                </a:tc>
                <a:extLst>
                  <a:ext uri="{0D108BD9-81ED-4DB2-BD59-A6C34878D82A}">
                    <a16:rowId xmlns:a16="http://schemas.microsoft.com/office/drawing/2014/main" val="1161153841"/>
                  </a:ext>
                </a:extLst>
              </a:tr>
              <a:tr h="546905">
                <a:tc>
                  <a:txBody>
                    <a:bodyPr/>
                    <a:lstStyle/>
                    <a:p>
                      <a:pPr marL="0" marR="0">
                        <a:lnSpc>
                          <a:spcPct val="115000"/>
                        </a:lnSpc>
                        <a:spcBef>
                          <a:spcPts val="0"/>
                        </a:spcBef>
                        <a:spcAft>
                          <a:spcPts val="0"/>
                        </a:spcAft>
                      </a:pPr>
                      <a:r>
                        <a:rPr lang="en-IN" sz="2800">
                          <a:effectLst/>
                        </a:rPr>
                        <a:t>Longleng</a:t>
                      </a:r>
                      <a:endParaRPr lang="en-US" sz="24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428.10</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99</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4,752</a:t>
                      </a:r>
                    </a:p>
                  </a:txBody>
                  <a:tcPr marL="68580" marR="68580" marT="0" marB="0"/>
                </a:tc>
                <a:extLst>
                  <a:ext uri="{0D108BD9-81ED-4DB2-BD59-A6C34878D82A}">
                    <a16:rowId xmlns:a16="http://schemas.microsoft.com/office/drawing/2014/main" val="458371764"/>
                  </a:ext>
                </a:extLst>
              </a:tr>
              <a:tr h="546905">
                <a:tc>
                  <a:txBody>
                    <a:bodyPr/>
                    <a:lstStyle/>
                    <a:p>
                      <a:pPr marL="0" marR="0">
                        <a:lnSpc>
                          <a:spcPct val="115000"/>
                        </a:lnSpc>
                        <a:spcBef>
                          <a:spcPts val="0"/>
                        </a:spcBef>
                        <a:spcAft>
                          <a:spcPts val="0"/>
                        </a:spcAft>
                      </a:pPr>
                      <a:r>
                        <a:rPr lang="en-IN" sz="2800">
                          <a:effectLst/>
                        </a:rPr>
                        <a:t>Peren</a:t>
                      </a:r>
                      <a:endParaRPr lang="en-US" sz="24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603.41</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66</a:t>
                      </a:r>
                    </a:p>
                  </a:txBody>
                  <a:tcPr marL="68580" marR="68580" marT="0" marB="0"/>
                </a:tc>
                <a:tc>
                  <a:txBody>
                    <a:bodyPr/>
                    <a:lstStyle/>
                    <a:p>
                      <a:pPr marL="0" marR="0" algn="ctr">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a:rPr>
                        <a:t>3,234</a:t>
                      </a:r>
                    </a:p>
                  </a:txBody>
                  <a:tcPr marL="68580" marR="68580" marT="0" marB="0"/>
                </a:tc>
                <a:extLst>
                  <a:ext uri="{0D108BD9-81ED-4DB2-BD59-A6C34878D82A}">
                    <a16:rowId xmlns:a16="http://schemas.microsoft.com/office/drawing/2014/main" val="3491788143"/>
                  </a:ext>
                </a:extLst>
              </a:tr>
              <a:tr h="546905">
                <a:tc>
                  <a:txBody>
                    <a:bodyPr/>
                    <a:lstStyle/>
                    <a:p>
                      <a:pPr marL="0" marR="0">
                        <a:lnSpc>
                          <a:spcPct val="115000"/>
                        </a:lnSpc>
                        <a:spcBef>
                          <a:spcPts val="0"/>
                        </a:spcBef>
                        <a:spcAft>
                          <a:spcPts val="0"/>
                        </a:spcAft>
                      </a:pPr>
                      <a:r>
                        <a:rPr lang="en-IN" sz="2800" b="1" dirty="0">
                          <a:effectLst/>
                        </a:rPr>
                        <a:t>Total</a:t>
                      </a:r>
                      <a:endParaRPr lang="en-US" sz="2400" b="1"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Mangal"/>
                        </a:rPr>
                        <a:t>4465.38</a:t>
                      </a:r>
                    </a:p>
                  </a:txBody>
                  <a:tcPr marL="68580" marR="68580" marT="0" marB="0"/>
                </a:tc>
                <a:tc>
                  <a:txBody>
                    <a:bodyPr/>
                    <a:lstStyle/>
                    <a:p>
                      <a:pPr marL="0" marR="0" algn="ctr">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Mangal"/>
                        </a:rPr>
                        <a:t>786</a:t>
                      </a:r>
                    </a:p>
                  </a:txBody>
                  <a:tcPr marL="68580" marR="68580" marT="0" marB="0"/>
                </a:tc>
                <a:tc>
                  <a:txBody>
                    <a:bodyPr/>
                    <a:lstStyle/>
                    <a:p>
                      <a:pPr marL="0" marR="0" algn="ctr">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Mangal"/>
                        </a:rPr>
                        <a:t>36,317</a:t>
                      </a:r>
                    </a:p>
                  </a:txBody>
                  <a:tcPr marL="68580" marR="68580" marT="0" marB="0"/>
                </a:tc>
                <a:extLst>
                  <a:ext uri="{0D108BD9-81ED-4DB2-BD59-A6C34878D82A}">
                    <a16:rowId xmlns:a16="http://schemas.microsoft.com/office/drawing/2014/main" val="165377361"/>
                  </a:ext>
                </a:extLst>
              </a:tr>
            </a:tbl>
          </a:graphicData>
        </a:graphic>
      </p:graphicFrame>
    </p:spTree>
    <p:extLst>
      <p:ext uri="{BB962C8B-B14F-4D97-AF65-F5344CB8AC3E}">
        <p14:creationId xmlns:p14="http://schemas.microsoft.com/office/powerpoint/2010/main" val="38031018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857232"/>
            <a:ext cx="8215370" cy="5572164"/>
          </a:xfrm>
        </p:spPr>
        <p:txBody>
          <a:bodyPr>
            <a:normAutofit fontScale="85000" lnSpcReduction="20000"/>
          </a:bodyPr>
          <a:lstStyle/>
          <a:p>
            <a:pPr algn="l"/>
            <a:r>
              <a:rPr lang="en-US" b="1" i="1" dirty="0">
                <a:solidFill>
                  <a:srgbClr val="0070C0"/>
                </a:solidFill>
              </a:rPr>
              <a:t>5. NCDC sponsored ICDP (last 4 years)</a:t>
            </a:r>
          </a:p>
          <a:p>
            <a:pPr algn="l"/>
            <a:r>
              <a:rPr lang="en-US" sz="3000" dirty="0"/>
              <a:t>Key Features of the present ICDP:</a:t>
            </a:r>
          </a:p>
          <a:p>
            <a:pPr marL="896938" indent="-449263" algn="l">
              <a:buFont typeface="Arial" pitchFamily="34" charset="0"/>
              <a:buChar char="•"/>
            </a:pPr>
            <a:r>
              <a:rPr lang="en-US" sz="3000" dirty="0">
                <a:solidFill>
                  <a:schemeClr val="tx1"/>
                </a:solidFill>
              </a:rPr>
              <a:t>	6 Collection </a:t>
            </a:r>
            <a:r>
              <a:rPr lang="en-US" sz="3000" dirty="0" err="1">
                <a:solidFill>
                  <a:schemeClr val="tx1"/>
                </a:solidFill>
              </a:rPr>
              <a:t>Centres</a:t>
            </a:r>
            <a:endParaRPr lang="en-US" sz="3000" dirty="0">
              <a:solidFill>
                <a:schemeClr val="tx1"/>
              </a:solidFill>
            </a:endParaRPr>
          </a:p>
          <a:p>
            <a:pPr marL="896938" indent="-449263" algn="l">
              <a:buFont typeface="Arial" pitchFamily="34" charset="0"/>
              <a:buChar char="•"/>
            </a:pPr>
            <a:r>
              <a:rPr lang="en-US" sz="3000" dirty="0"/>
              <a:t>300 Micro ATMs for PACS at unbanked areas</a:t>
            </a:r>
          </a:p>
          <a:p>
            <a:pPr marL="896938" indent="-449263" algn="l">
              <a:buFont typeface="Arial" pitchFamily="34" charset="0"/>
              <a:buChar char="•"/>
            </a:pPr>
            <a:r>
              <a:rPr lang="en-US" sz="3000" dirty="0">
                <a:solidFill>
                  <a:schemeClr val="tx1"/>
                </a:solidFill>
              </a:rPr>
              <a:t>42 nos. of Pick-Up vans</a:t>
            </a:r>
          </a:p>
          <a:p>
            <a:pPr marL="896938" indent="-449263" algn="l">
              <a:buFont typeface="Arial" pitchFamily="34" charset="0"/>
              <a:buChar char="•"/>
            </a:pPr>
            <a:r>
              <a:rPr lang="en-US" sz="3000" dirty="0"/>
              <a:t>18 </a:t>
            </a:r>
            <a:r>
              <a:rPr lang="en-US" sz="3000" dirty="0" err="1"/>
              <a:t>nos</a:t>
            </a:r>
            <a:r>
              <a:rPr lang="en-US" sz="3000" dirty="0"/>
              <a:t> of Marketing Go-downs</a:t>
            </a:r>
          </a:p>
          <a:p>
            <a:pPr marL="896938" indent="-449263" algn="l">
              <a:buFont typeface="Arial" pitchFamily="34" charset="0"/>
              <a:buChar char="•"/>
            </a:pPr>
            <a:r>
              <a:rPr lang="en-US" sz="3000" dirty="0">
                <a:solidFill>
                  <a:schemeClr val="tx1"/>
                </a:solidFill>
              </a:rPr>
              <a:t>3 </a:t>
            </a:r>
            <a:r>
              <a:rPr lang="en-US" sz="3000" dirty="0" err="1">
                <a:solidFill>
                  <a:schemeClr val="tx1"/>
                </a:solidFill>
              </a:rPr>
              <a:t>nos</a:t>
            </a:r>
            <a:r>
              <a:rPr lang="en-US" sz="3000" dirty="0">
                <a:solidFill>
                  <a:schemeClr val="tx1"/>
                </a:solidFill>
              </a:rPr>
              <a:t> of customized vehicles</a:t>
            </a:r>
          </a:p>
          <a:p>
            <a:pPr marL="896938" indent="-449263" algn="l">
              <a:buFont typeface="Arial" pitchFamily="34" charset="0"/>
              <a:buChar char="•"/>
            </a:pPr>
            <a:r>
              <a:rPr lang="en-US" sz="3000" dirty="0"/>
              <a:t>304 units of piggery units</a:t>
            </a:r>
          </a:p>
          <a:p>
            <a:pPr marL="896938" indent="-449263" algn="l">
              <a:buFont typeface="Arial" pitchFamily="34" charset="0"/>
              <a:buChar char="•"/>
            </a:pPr>
            <a:r>
              <a:rPr lang="en-US" sz="3000" dirty="0">
                <a:solidFill>
                  <a:schemeClr val="tx1"/>
                </a:solidFill>
              </a:rPr>
              <a:t>2 Marketing Complex</a:t>
            </a:r>
          </a:p>
          <a:p>
            <a:pPr marL="896938" indent="-449263" algn="l">
              <a:buFont typeface="Arial" pitchFamily="34" charset="0"/>
              <a:buChar char="•"/>
            </a:pPr>
            <a:r>
              <a:rPr lang="en-US" sz="3000" dirty="0"/>
              <a:t>Fruit Preservation Units in </a:t>
            </a:r>
            <a:r>
              <a:rPr lang="en-US" sz="3000" dirty="0" err="1"/>
              <a:t>Tuensang</a:t>
            </a:r>
            <a:r>
              <a:rPr lang="en-US" sz="3000" dirty="0"/>
              <a:t> &amp; </a:t>
            </a:r>
            <a:r>
              <a:rPr lang="en-US" sz="3000" dirty="0" err="1"/>
              <a:t>Kiphire</a:t>
            </a:r>
            <a:r>
              <a:rPr lang="en-US" sz="3000" dirty="0"/>
              <a:t> </a:t>
            </a:r>
            <a:r>
              <a:rPr lang="en-US" sz="3000" dirty="0" err="1"/>
              <a:t>dists</a:t>
            </a:r>
            <a:r>
              <a:rPr lang="en-US" sz="3000" dirty="0"/>
              <a:t>.</a:t>
            </a:r>
          </a:p>
          <a:p>
            <a:pPr marL="896938" indent="-449263" algn="l">
              <a:buFont typeface="Arial" pitchFamily="34" charset="0"/>
              <a:buChar char="•"/>
            </a:pPr>
            <a:r>
              <a:rPr lang="en-US" sz="3000" dirty="0">
                <a:solidFill>
                  <a:schemeClr val="tx1"/>
                </a:solidFill>
              </a:rPr>
              <a:t>1,230 Hectares of Agri &amp; </a:t>
            </a:r>
            <a:r>
              <a:rPr lang="en-US" sz="3000" dirty="0" err="1">
                <a:solidFill>
                  <a:schemeClr val="tx1"/>
                </a:solidFill>
              </a:rPr>
              <a:t>horti</a:t>
            </a:r>
            <a:r>
              <a:rPr lang="en-US" sz="3000" dirty="0">
                <a:solidFill>
                  <a:schemeClr val="tx1"/>
                </a:solidFill>
              </a:rPr>
              <a:t> activities.</a:t>
            </a:r>
          </a:p>
          <a:p>
            <a:pPr algn="l"/>
            <a:r>
              <a:rPr lang="en-US" sz="3000" dirty="0"/>
              <a:t>	- host of other activities viz., Poultry, Dairy, </a:t>
            </a:r>
            <a:r>
              <a:rPr lang="en-US" sz="3000" dirty="0" err="1"/>
              <a:t>Mithun</a:t>
            </a:r>
            <a:r>
              <a:rPr lang="en-US" sz="3000" dirty="0"/>
              <a:t> rearing, Bee Keeping, Fishery, Handicrafts, Weaving, Consumer shops, etc.</a:t>
            </a:r>
          </a:p>
          <a:p>
            <a:pPr algn="l"/>
            <a:endParaRPr lang="en-US" dirty="0"/>
          </a:p>
          <a:p>
            <a:pPr algn="l"/>
            <a:endParaRPr lang="en-US" dirty="0"/>
          </a:p>
          <a:p>
            <a:pPr algn="l"/>
            <a:endParaRPr lang="en-US" dirty="0"/>
          </a:p>
          <a:p>
            <a:pPr algn="l"/>
            <a:endParaRPr lang="en-IN" dirty="0"/>
          </a:p>
          <a:p>
            <a:pPr algn="l"/>
            <a:endParaRPr lang="en-IN" dirty="0"/>
          </a:p>
        </p:txBody>
      </p:sp>
      <p:sp>
        <p:nvSpPr>
          <p:cNvPr id="6" name="Title 2">
            <a:extLst>
              <a:ext uri="{FF2B5EF4-FFF2-40B4-BE49-F238E27FC236}">
                <a16:creationId xmlns:a16="http://schemas.microsoft.com/office/drawing/2014/main" id="{F61B3DFC-2584-8B36-3A89-1B64F5950B9A}"/>
              </a:ext>
            </a:extLst>
          </p:cNvPr>
          <p:cNvSpPr txBox="1">
            <a:spLocks/>
          </p:cNvSpPr>
          <p:nvPr/>
        </p:nvSpPr>
        <p:spPr>
          <a:xfrm>
            <a:off x="762000" y="274638"/>
            <a:ext cx="53340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u="sng" dirty="0">
                <a:solidFill>
                  <a:schemeClr val="accent1">
                    <a:lumMod val="75000"/>
                  </a:schemeClr>
                </a:solidFill>
              </a:rPr>
              <a:t>RECENT INITIATIVES</a:t>
            </a:r>
            <a:endParaRPr lang="en-IN" sz="2800" b="1" u="sng" dirty="0">
              <a:solidFill>
                <a:schemeClr val="accent1">
                  <a:lumMod val="75000"/>
                </a:schemeClr>
              </a:solidFill>
            </a:endParaRPr>
          </a:p>
        </p:txBody>
      </p:sp>
      <p:pic>
        <p:nvPicPr>
          <p:cNvPr id="7" name="Picture 6">
            <a:extLst>
              <a:ext uri="{FF2B5EF4-FFF2-40B4-BE49-F238E27FC236}">
                <a16:creationId xmlns:a16="http://schemas.microsoft.com/office/drawing/2014/main" id="{7172B7E1-1C97-7F18-EB29-0CA2DC20F8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51977"/>
            <a:ext cx="4724400" cy="715962"/>
          </a:xfrm>
        </p:spPr>
        <p:txBody>
          <a:bodyPr>
            <a:normAutofit/>
          </a:bodyPr>
          <a:lstStyle/>
          <a:p>
            <a:pPr algn="l"/>
            <a:r>
              <a:rPr lang="en-US" sz="3200" b="1" i="1" dirty="0">
                <a:solidFill>
                  <a:schemeClr val="tx2">
                    <a:lumMod val="60000"/>
                    <a:lumOff val="40000"/>
                  </a:schemeClr>
                </a:solidFill>
              </a:rPr>
              <a:t>6. Banking And Financing</a:t>
            </a:r>
            <a:endParaRPr lang="en-IN" sz="3200" b="1" i="1" dirty="0">
              <a:solidFill>
                <a:schemeClr val="tx2">
                  <a:lumMod val="60000"/>
                  <a:lumOff val="40000"/>
                </a:schemeClr>
              </a:solidFill>
            </a:endParaRPr>
          </a:p>
        </p:txBody>
      </p:sp>
      <p:sp>
        <p:nvSpPr>
          <p:cNvPr id="3" name="TextBox 2"/>
          <p:cNvSpPr txBox="1"/>
          <p:nvPr/>
        </p:nvSpPr>
        <p:spPr>
          <a:xfrm>
            <a:off x="762000" y="1829316"/>
            <a:ext cx="8077200" cy="4549835"/>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2800" b="1" dirty="0"/>
              <a:t>Major areas of the state is still unbanked.</a:t>
            </a:r>
          </a:p>
          <a:p>
            <a:pPr marL="457200" indent="-457200">
              <a:lnSpc>
                <a:spcPct val="150000"/>
              </a:lnSpc>
              <a:buFont typeface="Wingdings" panose="05000000000000000000" pitchFamily="2" charset="2"/>
              <a:buChar char="§"/>
            </a:pPr>
            <a:r>
              <a:rPr lang="en-US" sz="2800" b="1" dirty="0"/>
              <a:t>Poor infrastructure</a:t>
            </a:r>
          </a:p>
          <a:p>
            <a:pPr marL="457200" indent="-457200">
              <a:lnSpc>
                <a:spcPct val="150000"/>
              </a:lnSpc>
              <a:buFont typeface="Wingdings" panose="05000000000000000000" pitchFamily="2" charset="2"/>
              <a:buChar char="§"/>
            </a:pPr>
            <a:r>
              <a:rPr lang="en-US" sz="2800" b="1" dirty="0"/>
              <a:t>Low connectivity (non fulfillment of RBI Criteria)</a:t>
            </a:r>
          </a:p>
          <a:p>
            <a:pPr marL="457200" indent="-457200">
              <a:lnSpc>
                <a:spcPct val="150000"/>
              </a:lnSpc>
              <a:buFont typeface="Wingdings" panose="05000000000000000000" pitchFamily="2" charset="2"/>
              <a:buChar char="§"/>
            </a:pPr>
            <a:r>
              <a:rPr lang="en-US" sz="2800" b="1" dirty="0">
                <a:solidFill>
                  <a:srgbClr val="C00000"/>
                </a:solidFill>
              </a:rPr>
              <a:t>Only cooperative bank i.e., The Nagaland State Cooperative Bank Ltd. cannot provide Net Banking facilities, resulting in low deposits from the customers.</a:t>
            </a:r>
            <a:endParaRPr lang="en-IN" sz="2800" b="1" dirty="0">
              <a:solidFill>
                <a:srgbClr val="C00000"/>
              </a:solidFill>
            </a:endParaRPr>
          </a:p>
        </p:txBody>
      </p:sp>
      <p:pic>
        <p:nvPicPr>
          <p:cNvPr id="7" name="Picture 6">
            <a:extLst>
              <a:ext uri="{FF2B5EF4-FFF2-40B4-BE49-F238E27FC236}">
                <a16:creationId xmlns:a16="http://schemas.microsoft.com/office/drawing/2014/main" id="{41833022-202B-477C-AE34-1DF8D31A70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
        <p:nvSpPr>
          <p:cNvPr id="8" name="Title 2">
            <a:extLst>
              <a:ext uri="{FF2B5EF4-FFF2-40B4-BE49-F238E27FC236}">
                <a16:creationId xmlns:a16="http://schemas.microsoft.com/office/drawing/2014/main" id="{E0A166F4-83E9-0DA9-3688-B82C6D9C442C}"/>
              </a:ext>
            </a:extLst>
          </p:cNvPr>
          <p:cNvSpPr txBox="1">
            <a:spLocks/>
          </p:cNvSpPr>
          <p:nvPr/>
        </p:nvSpPr>
        <p:spPr>
          <a:xfrm>
            <a:off x="762000" y="274638"/>
            <a:ext cx="53340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u="sng" dirty="0">
                <a:solidFill>
                  <a:schemeClr val="accent1">
                    <a:lumMod val="75000"/>
                  </a:schemeClr>
                </a:solidFill>
              </a:rPr>
              <a:t>RECENT INITIATIVES</a:t>
            </a:r>
            <a:endParaRPr lang="en-IN" sz="2800" b="1" u="sng" dirty="0">
              <a:solidFill>
                <a:schemeClr val="accent1">
                  <a:lumMod val="75000"/>
                </a:schemeClr>
              </a:solidFill>
            </a:endParaRPr>
          </a:p>
        </p:txBody>
      </p:sp>
    </p:spTree>
    <p:extLst>
      <p:ext uri="{BB962C8B-B14F-4D97-AF65-F5344CB8AC3E}">
        <p14:creationId xmlns:p14="http://schemas.microsoft.com/office/powerpoint/2010/main" val="1768645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87362"/>
          </a:xfrm>
        </p:spPr>
        <p:txBody>
          <a:bodyPr>
            <a:normAutofit fontScale="90000"/>
          </a:bodyPr>
          <a:lstStyle/>
          <a:p>
            <a:r>
              <a:rPr lang="en-US" sz="3600" b="1" dirty="0"/>
              <a:t>Some activities: Handloom &amp; Weaving </a:t>
            </a:r>
            <a:endParaRPr lang="en-IN"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9" y="733845"/>
            <a:ext cx="3922179" cy="479846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476"/>
          <a:stretch/>
        </p:blipFill>
        <p:spPr>
          <a:xfrm>
            <a:off x="838200" y="733846"/>
            <a:ext cx="3657600" cy="3764174"/>
          </a:xfrm>
          <a:prstGeom prst="rect">
            <a:avLst/>
          </a:prstGeom>
        </p:spPr>
      </p:pic>
      <p:sp>
        <p:nvSpPr>
          <p:cNvPr id="5" name="TextBox 4"/>
          <p:cNvSpPr txBox="1"/>
          <p:nvPr/>
        </p:nvSpPr>
        <p:spPr>
          <a:xfrm>
            <a:off x="4957187" y="5663625"/>
            <a:ext cx="4110613" cy="707886"/>
          </a:xfrm>
          <a:prstGeom prst="rect">
            <a:avLst/>
          </a:prstGeom>
          <a:noFill/>
        </p:spPr>
        <p:txBody>
          <a:bodyPr wrap="square" rtlCol="0">
            <a:spAutoFit/>
          </a:bodyPr>
          <a:lstStyle/>
          <a:p>
            <a:pPr algn="ctr"/>
            <a:r>
              <a:rPr lang="en-US" sz="2000" dirty="0" err="1"/>
              <a:t>Tsiepfhe</a:t>
            </a:r>
            <a:r>
              <a:rPr lang="en-US" sz="2000" dirty="0"/>
              <a:t> Weaving CS Ltd. represented </a:t>
            </a:r>
          </a:p>
          <a:p>
            <a:pPr algn="ctr"/>
            <a:r>
              <a:rPr lang="en-US" sz="2000" dirty="0"/>
              <a:t>India in France - 2022</a:t>
            </a:r>
            <a:endParaRPr lang="en-IN" sz="20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4154" b="6918"/>
          <a:stretch/>
        </p:blipFill>
        <p:spPr>
          <a:xfrm>
            <a:off x="838200" y="4550229"/>
            <a:ext cx="3657600" cy="2155371"/>
          </a:xfrm>
          <a:prstGeom prst="rect">
            <a:avLst/>
          </a:prstGeom>
        </p:spPr>
      </p:pic>
      <p:pic>
        <p:nvPicPr>
          <p:cNvPr id="8" name="Picture 7">
            <a:extLst>
              <a:ext uri="{FF2B5EF4-FFF2-40B4-BE49-F238E27FC236}">
                <a16:creationId xmlns:a16="http://schemas.microsoft.com/office/drawing/2014/main" id="{201E41F7-3864-1CA5-4F78-AC068A9C55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4860098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600" b="1" dirty="0"/>
              <a:t>Handicrafts</a:t>
            </a:r>
            <a:endParaRPr lang="en-IN" sz="3600"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489" r="15106"/>
          <a:stretch/>
        </p:blipFill>
        <p:spPr>
          <a:xfrm>
            <a:off x="152400" y="761999"/>
            <a:ext cx="5791200" cy="4260147"/>
          </a:xfrm>
          <a:prstGeom prst="rect">
            <a:avLst/>
          </a:prstGeom>
        </p:spPr>
      </p:pic>
      <p:sp>
        <p:nvSpPr>
          <p:cNvPr id="7" name="TextBox 6"/>
          <p:cNvSpPr txBox="1"/>
          <p:nvPr/>
        </p:nvSpPr>
        <p:spPr>
          <a:xfrm>
            <a:off x="6019801" y="609600"/>
            <a:ext cx="2794570" cy="3970318"/>
          </a:xfrm>
          <a:prstGeom prst="rect">
            <a:avLst/>
          </a:prstGeom>
          <a:noFill/>
        </p:spPr>
        <p:txBody>
          <a:bodyPr wrap="square" rtlCol="0">
            <a:spAutoFit/>
          </a:bodyPr>
          <a:lstStyle/>
          <a:p>
            <a:pPr marL="342900" indent="-342900">
              <a:buFont typeface="Arial" pitchFamily="34" charset="0"/>
              <a:buChar char="•"/>
            </a:pPr>
            <a:r>
              <a:rPr lang="en-US" sz="2800" dirty="0"/>
              <a:t>Common Facility Centre </a:t>
            </a:r>
          </a:p>
          <a:p>
            <a:pPr marL="342900" indent="-342900">
              <a:buFont typeface="Arial" pitchFamily="34" charset="0"/>
              <a:buChar char="•"/>
            </a:pPr>
            <a:r>
              <a:rPr lang="en-US" sz="2800" dirty="0"/>
              <a:t>Community training &amp; </a:t>
            </a:r>
          </a:p>
          <a:p>
            <a:r>
              <a:rPr lang="en-US" sz="2800" dirty="0"/>
              <a:t>     skill development</a:t>
            </a:r>
          </a:p>
          <a:p>
            <a:pPr marL="342900" indent="-342900">
              <a:buFont typeface="Arial" pitchFamily="34" charset="0"/>
              <a:buChar char="•"/>
            </a:pPr>
            <a:r>
              <a:rPr lang="en-US" sz="2800" dirty="0"/>
              <a:t>Gallery</a:t>
            </a:r>
          </a:p>
          <a:p>
            <a:pPr marL="342900" indent="-342900">
              <a:buFont typeface="Arial" pitchFamily="34" charset="0"/>
              <a:buChar char="•"/>
            </a:pPr>
            <a:r>
              <a:rPr lang="en-US" sz="2800" dirty="0"/>
              <a:t>Tourism attraction </a:t>
            </a:r>
            <a:endParaRPr lang="en-IN" sz="2800" dirty="0"/>
          </a:p>
        </p:txBody>
      </p:sp>
      <p:sp>
        <p:nvSpPr>
          <p:cNvPr id="8" name="TextBox 7"/>
          <p:cNvSpPr txBox="1"/>
          <p:nvPr/>
        </p:nvSpPr>
        <p:spPr>
          <a:xfrm>
            <a:off x="157537" y="5257800"/>
            <a:ext cx="7329314" cy="830997"/>
          </a:xfrm>
          <a:prstGeom prst="rect">
            <a:avLst/>
          </a:prstGeom>
          <a:noFill/>
        </p:spPr>
        <p:txBody>
          <a:bodyPr wrap="none" rtlCol="0">
            <a:spAutoFit/>
          </a:bodyPr>
          <a:lstStyle/>
          <a:p>
            <a:r>
              <a:rPr lang="en-US" sz="2400" b="1" dirty="0">
                <a:solidFill>
                  <a:schemeClr val="accent2">
                    <a:lumMod val="75000"/>
                  </a:schemeClr>
                </a:solidFill>
              </a:rPr>
              <a:t>Meeting in Progress: </a:t>
            </a:r>
            <a:r>
              <a:rPr lang="en-US" sz="2400" b="1" dirty="0" err="1"/>
              <a:t>Chendang</a:t>
            </a:r>
            <a:r>
              <a:rPr lang="en-US" sz="2400" b="1" dirty="0"/>
              <a:t> Village Handicraft CS Ltd</a:t>
            </a:r>
          </a:p>
          <a:p>
            <a:r>
              <a:rPr lang="en-US" sz="2400" b="1" dirty="0" err="1"/>
              <a:t>Tuensang</a:t>
            </a:r>
            <a:r>
              <a:rPr lang="en-US" sz="2400" b="1" dirty="0"/>
              <a:t>, Nagaland</a:t>
            </a:r>
            <a:endParaRPr lang="en-IN" sz="2400" b="1" dirty="0"/>
          </a:p>
        </p:txBody>
      </p:sp>
      <p:pic>
        <p:nvPicPr>
          <p:cNvPr id="4" name="Picture 3">
            <a:extLst>
              <a:ext uri="{FF2B5EF4-FFF2-40B4-BE49-F238E27FC236}">
                <a16:creationId xmlns:a16="http://schemas.microsoft.com/office/drawing/2014/main" id="{3FC0FCCA-EB0E-8531-CA7C-902084CED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15046168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600" b="1" dirty="0"/>
              <a:t>Handicrafts</a:t>
            </a:r>
            <a:endParaRPr lang="en-IN" sz="3600" b="1" dirty="0"/>
          </a:p>
        </p:txBody>
      </p:sp>
      <p:sp>
        <p:nvSpPr>
          <p:cNvPr id="8" name="TextBox 7"/>
          <p:cNvSpPr txBox="1"/>
          <p:nvPr/>
        </p:nvSpPr>
        <p:spPr>
          <a:xfrm>
            <a:off x="304800" y="6005329"/>
            <a:ext cx="8534400" cy="400110"/>
          </a:xfrm>
          <a:prstGeom prst="rect">
            <a:avLst/>
          </a:prstGeom>
          <a:noFill/>
        </p:spPr>
        <p:txBody>
          <a:bodyPr wrap="square" rtlCol="0">
            <a:spAutoFit/>
          </a:bodyPr>
          <a:lstStyle/>
          <a:p>
            <a:r>
              <a:rPr lang="en-US" sz="2000" dirty="0" err="1">
                <a:solidFill>
                  <a:schemeClr val="accent2">
                    <a:lumMod val="75000"/>
                  </a:schemeClr>
                </a:solidFill>
              </a:rPr>
              <a:t>Chendang</a:t>
            </a:r>
            <a:r>
              <a:rPr lang="en-US" sz="2000" dirty="0">
                <a:solidFill>
                  <a:schemeClr val="accent2">
                    <a:lumMod val="75000"/>
                  </a:schemeClr>
                </a:solidFill>
              </a:rPr>
              <a:t> Village Handicraft CS Ltd </a:t>
            </a:r>
            <a:r>
              <a:rPr lang="en-US" sz="2000" dirty="0" err="1">
                <a:solidFill>
                  <a:schemeClr val="accent2">
                    <a:lumMod val="75000"/>
                  </a:schemeClr>
                </a:solidFill>
              </a:rPr>
              <a:t>Tuensang</a:t>
            </a:r>
            <a:r>
              <a:rPr lang="en-US" sz="2000" dirty="0">
                <a:solidFill>
                  <a:schemeClr val="accent2">
                    <a:lumMod val="75000"/>
                  </a:schemeClr>
                </a:solidFill>
              </a:rPr>
              <a:t>, Nagaland</a:t>
            </a:r>
            <a:endParaRPr lang="en-IN" sz="2000" dirty="0">
              <a:solidFill>
                <a:schemeClr val="accent2">
                  <a:lumMod val="75000"/>
                </a:schemeClr>
              </a:solidFill>
            </a:endParaRPr>
          </a:p>
        </p:txBody>
      </p:sp>
      <p:pic>
        <p:nvPicPr>
          <p:cNvPr id="4" name="Picture 3">
            <a:extLst>
              <a:ext uri="{FF2B5EF4-FFF2-40B4-BE49-F238E27FC236}">
                <a16:creationId xmlns:a16="http://schemas.microsoft.com/office/drawing/2014/main" id="{3FC0FCCA-EB0E-8531-CA7C-902084CED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569" r="15068"/>
          <a:stretch/>
        </p:blipFill>
        <p:spPr>
          <a:xfrm>
            <a:off x="304800" y="852670"/>
            <a:ext cx="8077200" cy="5081473"/>
          </a:xfrm>
          <a:prstGeom prst="rect">
            <a:avLst/>
          </a:prstGeom>
        </p:spPr>
      </p:pic>
    </p:spTree>
    <p:extLst>
      <p:ext uri="{BB962C8B-B14F-4D97-AF65-F5344CB8AC3E}">
        <p14:creationId xmlns:p14="http://schemas.microsoft.com/office/powerpoint/2010/main" val="25470081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600" b="1" dirty="0"/>
              <a:t>MARKET ACCESS</a:t>
            </a:r>
            <a:endParaRPr lang="en-IN"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2" y="838200"/>
            <a:ext cx="6090007" cy="5402353"/>
          </a:xfrm>
          <a:prstGeom prst="rect">
            <a:avLst/>
          </a:prstGeom>
        </p:spPr>
      </p:pic>
      <p:sp>
        <p:nvSpPr>
          <p:cNvPr id="3" name="TextBox 2"/>
          <p:cNvSpPr txBox="1"/>
          <p:nvPr/>
        </p:nvSpPr>
        <p:spPr>
          <a:xfrm>
            <a:off x="6248399" y="1075166"/>
            <a:ext cx="2895601" cy="3970318"/>
          </a:xfrm>
          <a:prstGeom prst="rect">
            <a:avLst/>
          </a:prstGeom>
          <a:noFill/>
        </p:spPr>
        <p:txBody>
          <a:bodyPr wrap="square" rtlCol="0">
            <a:spAutoFit/>
          </a:bodyPr>
          <a:lstStyle/>
          <a:p>
            <a:r>
              <a:rPr lang="en-US" sz="2800" b="1" dirty="0">
                <a:solidFill>
                  <a:srgbClr val="C00000"/>
                </a:solidFill>
              </a:rPr>
              <a:t>Cooperative </a:t>
            </a:r>
          </a:p>
          <a:p>
            <a:r>
              <a:rPr lang="en-US" sz="2800" b="1" dirty="0">
                <a:solidFill>
                  <a:srgbClr val="C00000"/>
                </a:solidFill>
              </a:rPr>
              <a:t>Marketing Bus</a:t>
            </a:r>
          </a:p>
          <a:p>
            <a:endParaRPr lang="en-US" sz="2800" dirty="0"/>
          </a:p>
          <a:p>
            <a:pPr marL="457200" indent="-457200">
              <a:buFontTx/>
              <a:buChar char="-"/>
            </a:pPr>
            <a:r>
              <a:rPr lang="en-US" sz="2800" dirty="0"/>
              <a:t>Mobile market</a:t>
            </a:r>
          </a:p>
          <a:p>
            <a:pPr marL="457200" indent="-457200">
              <a:buFontTx/>
              <a:buChar char="-"/>
            </a:pPr>
            <a:r>
              <a:rPr lang="en-US" sz="2800" dirty="0"/>
              <a:t>Passengers</a:t>
            </a:r>
          </a:p>
          <a:p>
            <a:pPr marL="457200" indent="-457200">
              <a:buFontTx/>
              <a:buChar char="-"/>
            </a:pPr>
            <a:r>
              <a:rPr lang="en-US" sz="2800" dirty="0"/>
              <a:t>Fruit &amp; vegetables</a:t>
            </a:r>
          </a:p>
          <a:p>
            <a:pPr marL="457200" indent="-457200">
              <a:buFontTx/>
              <a:buChar char="-"/>
            </a:pPr>
            <a:r>
              <a:rPr lang="en-US" sz="2800" dirty="0"/>
              <a:t>Livestock &amp; feeds</a:t>
            </a:r>
            <a:endParaRPr lang="en-IN" sz="2800" dirty="0"/>
          </a:p>
        </p:txBody>
      </p:sp>
      <p:pic>
        <p:nvPicPr>
          <p:cNvPr id="8" name="Picture 7">
            <a:extLst>
              <a:ext uri="{FF2B5EF4-FFF2-40B4-BE49-F238E27FC236}">
                <a16:creationId xmlns:a16="http://schemas.microsoft.com/office/drawing/2014/main" id="{CAD4DF9A-9734-8D7E-FA1E-4BAC2D2EA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5220967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600" b="1" dirty="0"/>
              <a:t>MARKET ACCESS</a:t>
            </a:r>
            <a:endParaRPr lang="en-IN" sz="36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22" t="2659" r="3124" b="5426"/>
          <a:stretch/>
        </p:blipFill>
        <p:spPr>
          <a:xfrm>
            <a:off x="152400" y="838200"/>
            <a:ext cx="8858655" cy="4468114"/>
          </a:xfrm>
          <a:prstGeom prst="rect">
            <a:avLst/>
          </a:prstGeom>
        </p:spPr>
      </p:pic>
      <p:sp>
        <p:nvSpPr>
          <p:cNvPr id="6" name="TextBox 5"/>
          <p:cNvSpPr txBox="1"/>
          <p:nvPr/>
        </p:nvSpPr>
        <p:spPr>
          <a:xfrm>
            <a:off x="1066800" y="5511797"/>
            <a:ext cx="7696200" cy="954107"/>
          </a:xfrm>
          <a:prstGeom prst="rect">
            <a:avLst/>
          </a:prstGeom>
          <a:noFill/>
        </p:spPr>
        <p:txBody>
          <a:bodyPr wrap="square" rtlCol="0">
            <a:spAutoFit/>
          </a:bodyPr>
          <a:lstStyle/>
          <a:p>
            <a:r>
              <a:rPr lang="en-US" sz="2800" dirty="0"/>
              <a:t>Distribution of transport vehicles to primary Cooperatives for marketing rural products</a:t>
            </a:r>
            <a:endParaRPr lang="en-IN" sz="2800" dirty="0"/>
          </a:p>
        </p:txBody>
      </p:sp>
      <p:pic>
        <p:nvPicPr>
          <p:cNvPr id="8" name="Picture 7">
            <a:extLst>
              <a:ext uri="{FF2B5EF4-FFF2-40B4-BE49-F238E27FC236}">
                <a16:creationId xmlns:a16="http://schemas.microsoft.com/office/drawing/2014/main" id="{CAD4DF9A-9734-8D7E-FA1E-4BAC2D2EA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36851681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t>BANKING AND FINANCING</a:t>
            </a:r>
            <a:endParaRPr lang="en-IN"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810000"/>
            <a:ext cx="2172141" cy="22253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9" y="2133670"/>
            <a:ext cx="5547360" cy="4160520"/>
          </a:xfrm>
          <a:prstGeom prst="rect">
            <a:avLst/>
          </a:prstGeom>
        </p:spPr>
      </p:pic>
      <p:sp>
        <p:nvSpPr>
          <p:cNvPr id="3" name="TextBox 2"/>
          <p:cNvSpPr txBox="1"/>
          <p:nvPr/>
        </p:nvSpPr>
        <p:spPr>
          <a:xfrm>
            <a:off x="609600" y="815489"/>
            <a:ext cx="8077200" cy="1318181"/>
          </a:xfrm>
          <a:prstGeom prst="rect">
            <a:avLst/>
          </a:prstGeom>
          <a:noFill/>
        </p:spPr>
        <p:txBody>
          <a:bodyPr wrap="square" rtlCol="0">
            <a:spAutoFit/>
          </a:bodyPr>
          <a:lstStyle/>
          <a:p>
            <a:pPr marL="342900" indent="-342900">
              <a:lnSpc>
                <a:spcPct val="150000"/>
              </a:lnSpc>
              <a:buFont typeface="Arial" pitchFamily="34" charset="0"/>
              <a:buChar char="•"/>
            </a:pPr>
            <a:r>
              <a:rPr lang="en-US" sz="2800" b="1" dirty="0">
                <a:solidFill>
                  <a:srgbClr val="C00000"/>
                </a:solidFill>
              </a:rPr>
              <a:t>Way Out: Introduction of Micro ATM in the Blocks &amp; villages, through Pay1</a:t>
            </a:r>
            <a:endParaRPr lang="en-IN" sz="2800" b="1" dirty="0">
              <a:solidFill>
                <a:srgbClr val="C00000"/>
              </a:solidFill>
            </a:endParaRPr>
          </a:p>
        </p:txBody>
      </p:sp>
      <p:pic>
        <p:nvPicPr>
          <p:cNvPr id="7" name="Picture 6">
            <a:extLst>
              <a:ext uri="{FF2B5EF4-FFF2-40B4-BE49-F238E27FC236}">
                <a16:creationId xmlns:a16="http://schemas.microsoft.com/office/drawing/2014/main" id="{41833022-202B-477C-AE34-1DF8D31A70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15009046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24651"/>
            <a:ext cx="8534400" cy="5878532"/>
          </a:xfrm>
          <a:prstGeom prst="rect">
            <a:avLst/>
          </a:prstGeom>
          <a:noFill/>
        </p:spPr>
        <p:txBody>
          <a:bodyPr wrap="square" rtlCol="0">
            <a:spAutoFit/>
          </a:bodyPr>
          <a:lstStyle/>
          <a:p>
            <a:pPr marL="457200" indent="-457200" algn="l">
              <a:buFont typeface="Wingdings" panose="05000000000000000000" pitchFamily="2" charset="2"/>
              <a:buChar char="§"/>
            </a:pPr>
            <a:r>
              <a:rPr lang="en-US" sz="3200" dirty="0"/>
              <a:t> Cooperation department was formed in 1965. </a:t>
            </a:r>
          </a:p>
          <a:p>
            <a:pPr marL="457200" indent="-457200" algn="l">
              <a:buFont typeface="Wingdings" panose="05000000000000000000" pitchFamily="2" charset="2"/>
              <a:buChar char="§"/>
            </a:pPr>
            <a:r>
              <a:rPr lang="en-US" sz="3200" dirty="0">
                <a:solidFill>
                  <a:schemeClr val="accent2">
                    <a:lumMod val="75000"/>
                  </a:schemeClr>
                </a:solidFill>
              </a:rPr>
              <a:t>The mandate, duties and functions are provided by the Nagaland Cooperative Societies Act 2017.</a:t>
            </a:r>
          </a:p>
          <a:p>
            <a:pPr marL="457200" indent="-457200">
              <a:buFont typeface="Wingdings" panose="05000000000000000000" pitchFamily="2" charset="2"/>
              <a:buChar char="§"/>
            </a:pPr>
            <a:r>
              <a:rPr lang="en-US" sz="3200" dirty="0"/>
              <a:t>There are around 8000 registered cooperatives. Out of which only around 25-30% are functioning cooperatives.</a:t>
            </a:r>
          </a:p>
          <a:p>
            <a:pPr marL="457200" indent="-457200">
              <a:buFont typeface="Wingdings" panose="05000000000000000000" pitchFamily="2" charset="2"/>
              <a:buChar char="§"/>
            </a:pPr>
            <a:r>
              <a:rPr lang="en-US" sz="3200" dirty="0">
                <a:solidFill>
                  <a:srgbClr val="C00000"/>
                </a:solidFill>
              </a:rPr>
              <a:t>There are 6 state level cooperative federations.</a:t>
            </a:r>
          </a:p>
          <a:p>
            <a:pPr marL="457200" indent="-457200">
              <a:buFont typeface="Wingdings" panose="05000000000000000000" pitchFamily="2" charset="2"/>
              <a:buChar char="§"/>
            </a:pPr>
            <a:r>
              <a:rPr lang="en-US" sz="3200" dirty="0"/>
              <a:t>The only state government sponsored cooperative training institute- the Cooperative Training Centre.</a:t>
            </a:r>
          </a:p>
          <a:p>
            <a:pPr marL="342900" indent="-342900">
              <a:buFont typeface="Wingdings" panose="05000000000000000000" pitchFamily="2" charset="2"/>
              <a:buChar char="§"/>
            </a:pPr>
            <a:endParaRPr lang="en-IN" sz="2400" dirty="0"/>
          </a:p>
        </p:txBody>
      </p:sp>
      <p:sp>
        <p:nvSpPr>
          <p:cNvPr id="3" name="Title 2"/>
          <p:cNvSpPr>
            <a:spLocks noGrp="1"/>
          </p:cNvSpPr>
          <p:nvPr>
            <p:ph type="title"/>
          </p:nvPr>
        </p:nvSpPr>
        <p:spPr>
          <a:xfrm>
            <a:off x="0" y="274638"/>
            <a:ext cx="9144000" cy="715962"/>
          </a:xfrm>
        </p:spPr>
        <p:txBody>
          <a:bodyPr>
            <a:normAutofit/>
          </a:bodyPr>
          <a:lstStyle/>
          <a:p>
            <a:r>
              <a:rPr lang="en-US" sz="3600" b="1" u="sng" dirty="0"/>
              <a:t>Cooperation Department, Nagaland</a:t>
            </a:r>
            <a:endParaRPr lang="en-IN" sz="3600" b="1" u="sng"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28600"/>
            <a:ext cx="838200" cy="838200"/>
          </a:xfrm>
          <a:prstGeom prst="rect">
            <a:avLst/>
          </a:prstGeom>
        </p:spPr>
      </p:pic>
    </p:spTree>
    <p:extLst>
      <p:ext uri="{BB962C8B-B14F-4D97-AF65-F5344CB8AC3E}">
        <p14:creationId xmlns:p14="http://schemas.microsoft.com/office/powerpoint/2010/main" val="8340719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713"/>
            <a:ext cx="8229600" cy="792162"/>
          </a:xfrm>
        </p:spPr>
        <p:txBody>
          <a:bodyPr>
            <a:noAutofit/>
          </a:bodyPr>
          <a:lstStyle/>
          <a:p>
            <a:pPr algn="l"/>
            <a:r>
              <a:rPr lang="en-US" sz="3200" b="1" dirty="0">
                <a:solidFill>
                  <a:schemeClr val="accent1">
                    <a:lumMod val="75000"/>
                  </a:schemeClr>
                </a:solidFill>
              </a:rPr>
              <a:t>6. ENVIRONMENT &amp; CONSERVATION</a:t>
            </a:r>
            <a:br>
              <a:rPr lang="en-US" sz="3600" b="1" dirty="0">
                <a:solidFill>
                  <a:schemeClr val="accent1">
                    <a:lumMod val="75000"/>
                  </a:schemeClr>
                </a:solidFill>
              </a:rPr>
            </a:br>
            <a:r>
              <a:rPr lang="en-US" sz="2000" dirty="0">
                <a:solidFill>
                  <a:schemeClr val="accent1">
                    <a:lumMod val="75000"/>
                  </a:schemeClr>
                </a:solidFill>
              </a:rPr>
              <a:t>BEE, HONEY &amp; MITHUN ETC</a:t>
            </a:r>
            <a:endParaRPr lang="en-IN" sz="2000" dirty="0">
              <a:solidFill>
                <a:schemeClr val="accent1">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666673"/>
            <a:ext cx="4159772" cy="311332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 t="-512" r="-553" b="21789"/>
          <a:stretch/>
        </p:blipFill>
        <p:spPr>
          <a:xfrm>
            <a:off x="5226085" y="1666673"/>
            <a:ext cx="2982438" cy="3113329"/>
          </a:xfrm>
          <a:prstGeom prst="rect">
            <a:avLst/>
          </a:prstGeom>
        </p:spPr>
      </p:pic>
      <p:sp>
        <p:nvSpPr>
          <p:cNvPr id="6" name="TextBox 5"/>
          <p:cNvSpPr txBox="1"/>
          <p:nvPr/>
        </p:nvSpPr>
        <p:spPr>
          <a:xfrm>
            <a:off x="304800" y="4888468"/>
            <a:ext cx="4166910" cy="369332"/>
          </a:xfrm>
          <a:prstGeom prst="rect">
            <a:avLst/>
          </a:prstGeom>
          <a:noFill/>
        </p:spPr>
        <p:txBody>
          <a:bodyPr wrap="none" rtlCol="0">
            <a:spAutoFit/>
          </a:bodyPr>
          <a:lstStyle/>
          <a:p>
            <a:r>
              <a:rPr lang="en-US" dirty="0"/>
              <a:t>Village Apiary &amp; Bee Keeping Cooperatives</a:t>
            </a:r>
            <a:endParaRPr lang="en-IN" dirty="0"/>
          </a:p>
        </p:txBody>
      </p:sp>
      <p:sp>
        <p:nvSpPr>
          <p:cNvPr id="7" name="TextBox 6"/>
          <p:cNvSpPr txBox="1"/>
          <p:nvPr/>
        </p:nvSpPr>
        <p:spPr>
          <a:xfrm>
            <a:off x="5279698" y="4876800"/>
            <a:ext cx="2875211" cy="369332"/>
          </a:xfrm>
          <a:prstGeom prst="rect">
            <a:avLst/>
          </a:prstGeom>
          <a:noFill/>
        </p:spPr>
        <p:txBody>
          <a:bodyPr wrap="none" rtlCol="0">
            <a:spAutoFit/>
          </a:bodyPr>
          <a:lstStyle/>
          <a:p>
            <a:r>
              <a:rPr lang="en-US" dirty="0" err="1"/>
              <a:t>Mithun</a:t>
            </a:r>
            <a:r>
              <a:rPr lang="en-US" dirty="0"/>
              <a:t> rearing Cooperatives</a:t>
            </a:r>
            <a:endParaRPr lang="en-IN" dirty="0"/>
          </a:p>
        </p:txBody>
      </p:sp>
      <p:sp>
        <p:nvSpPr>
          <p:cNvPr id="8" name="TextBox 7"/>
          <p:cNvSpPr txBox="1"/>
          <p:nvPr/>
        </p:nvSpPr>
        <p:spPr>
          <a:xfrm>
            <a:off x="228600" y="5181600"/>
            <a:ext cx="8763000" cy="1384995"/>
          </a:xfrm>
          <a:prstGeom prst="rect">
            <a:avLst/>
          </a:prstGeom>
          <a:noFill/>
        </p:spPr>
        <p:txBody>
          <a:bodyPr wrap="square" rtlCol="0">
            <a:spAutoFit/>
          </a:bodyPr>
          <a:lstStyle/>
          <a:p>
            <a:pPr marL="285750" indent="-285750">
              <a:buFont typeface="Arial" pitchFamily="34" charset="0"/>
              <a:buChar char="•"/>
            </a:pPr>
            <a:r>
              <a:rPr lang="en-US" sz="2800" dirty="0"/>
              <a:t>Cooperatives rooted in the communities</a:t>
            </a:r>
          </a:p>
          <a:p>
            <a:pPr marL="285750" indent="-285750">
              <a:buFont typeface="Arial" pitchFamily="34" charset="0"/>
              <a:buChar char="•"/>
            </a:pPr>
            <a:r>
              <a:rPr lang="en-US" sz="2800" dirty="0"/>
              <a:t>They serve as guardian of environment and conservation of ecosystem.</a:t>
            </a:r>
            <a:endParaRPr lang="en-IN" sz="2800" dirty="0"/>
          </a:p>
        </p:txBody>
      </p:sp>
      <p:pic>
        <p:nvPicPr>
          <p:cNvPr id="9" name="Picture 8">
            <a:extLst>
              <a:ext uri="{FF2B5EF4-FFF2-40B4-BE49-F238E27FC236}">
                <a16:creationId xmlns:a16="http://schemas.microsoft.com/office/drawing/2014/main" id="{EC4D7F2E-F358-E506-28B1-6C084B49E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30932354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4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4" name="TextBox 3"/>
          <p:cNvSpPr txBox="1"/>
          <p:nvPr/>
        </p:nvSpPr>
        <p:spPr>
          <a:xfrm>
            <a:off x="304800" y="965147"/>
            <a:ext cx="8534400" cy="6617196"/>
          </a:xfrm>
          <a:prstGeom prst="rect">
            <a:avLst/>
          </a:prstGeom>
          <a:noFill/>
        </p:spPr>
        <p:txBody>
          <a:bodyPr wrap="square" rtlCol="0">
            <a:spAutoFit/>
          </a:bodyPr>
          <a:lstStyle/>
          <a:p>
            <a:pPr marL="342900" indent="-342900">
              <a:buFont typeface="Wingdings" panose="05000000000000000000" pitchFamily="2" charset="2"/>
              <a:buChar char="§"/>
            </a:pPr>
            <a:r>
              <a:rPr lang="en-US" sz="3000" dirty="0"/>
              <a:t>Ongoing Promotion of One Village – One Cooperative.</a:t>
            </a:r>
          </a:p>
          <a:p>
            <a:pPr marL="342900" indent="-342900">
              <a:buFont typeface="Wingdings" panose="05000000000000000000" pitchFamily="2" charset="2"/>
              <a:buChar char="§"/>
            </a:pPr>
            <a:r>
              <a:rPr lang="en-US" sz="3000" dirty="0"/>
              <a:t>Taking Cooperative Education to the grassroot levels.</a:t>
            </a:r>
          </a:p>
          <a:p>
            <a:pPr marL="342900" indent="-342900">
              <a:buFont typeface="Wingdings" panose="05000000000000000000" pitchFamily="2" charset="2"/>
              <a:buChar char="§"/>
            </a:pPr>
            <a:r>
              <a:rPr lang="en-US" sz="3000" dirty="0"/>
              <a:t>Promotion of Piggery Value Chain.</a:t>
            </a:r>
          </a:p>
          <a:p>
            <a:pPr marL="342900" indent="-342900">
              <a:buFont typeface="Wingdings" panose="05000000000000000000" pitchFamily="2" charset="2"/>
              <a:buChar char="§"/>
            </a:pPr>
            <a:endParaRPr lang="en-US" sz="3000" dirty="0"/>
          </a:p>
          <a:p>
            <a:pPr marL="342900" indent="-342900">
              <a:buFont typeface="Wingdings" panose="05000000000000000000" pitchFamily="2" charset="2"/>
              <a:buChar char="§"/>
            </a:pPr>
            <a:r>
              <a:rPr lang="en-US" sz="3000" dirty="0"/>
              <a:t>Organic Value Chain for Agri &amp; Horti crops.</a:t>
            </a:r>
          </a:p>
          <a:p>
            <a:pPr marL="342900" indent="-342900">
              <a:buFont typeface="Wingdings" panose="05000000000000000000" pitchFamily="2" charset="2"/>
              <a:buChar char="§"/>
            </a:pPr>
            <a:r>
              <a:rPr lang="en-IN" sz="3200" dirty="0">
                <a:solidFill>
                  <a:schemeClr val="tx1">
                    <a:lumMod val="85000"/>
                    <a:lumOff val="15000"/>
                  </a:schemeClr>
                </a:solidFill>
              </a:rPr>
              <a:t>Up gradation of CTC into a Centre of Excellence (Regional or National Institute)</a:t>
            </a:r>
          </a:p>
          <a:p>
            <a:endParaRPr lang="en-US" sz="3200" dirty="0">
              <a:solidFill>
                <a:schemeClr val="tx1">
                  <a:lumMod val="85000"/>
                  <a:lumOff val="15000"/>
                </a:schemeClr>
              </a:solidFill>
            </a:endParaRPr>
          </a:p>
          <a:p>
            <a:pPr marL="342900" indent="-342900">
              <a:buFont typeface="Wingdings" panose="05000000000000000000" pitchFamily="2" charset="2"/>
              <a:buChar char="§"/>
            </a:pPr>
            <a:r>
              <a:rPr lang="en-IN" sz="3200" dirty="0">
                <a:solidFill>
                  <a:schemeClr val="tx1">
                    <a:lumMod val="85000"/>
                    <a:lumOff val="15000"/>
                  </a:schemeClr>
                </a:solidFill>
              </a:rPr>
              <a:t>Promotion of tourism cooperatives as NE is becoming a tourism hub.</a:t>
            </a:r>
            <a:r>
              <a:rPr lang="en-US" sz="3200" dirty="0">
                <a:solidFill>
                  <a:schemeClr val="tx1">
                    <a:lumMod val="85000"/>
                    <a:lumOff val="15000"/>
                  </a:schemeClr>
                </a:solidFill>
              </a:rPr>
              <a:t>	</a:t>
            </a:r>
          </a:p>
          <a:p>
            <a:pPr marL="342900" indent="-342900">
              <a:buFont typeface="Wingdings" panose="05000000000000000000" pitchFamily="2" charset="2"/>
              <a:buChar char="§"/>
            </a:pPr>
            <a:endParaRPr lang="en-US" sz="3000" dirty="0"/>
          </a:p>
          <a:p>
            <a:pPr marL="342900" indent="-342900">
              <a:buFont typeface="Wingdings" panose="05000000000000000000" pitchFamily="2" charset="2"/>
              <a:buChar char="§"/>
            </a:pPr>
            <a:endParaRPr lang="en-IN" sz="2400" dirty="0"/>
          </a:p>
        </p:txBody>
      </p:sp>
      <p:sp>
        <p:nvSpPr>
          <p:cNvPr id="3" name="Title 2"/>
          <p:cNvSpPr>
            <a:spLocks noGrp="1"/>
          </p:cNvSpPr>
          <p:nvPr>
            <p:ph type="title"/>
          </p:nvPr>
        </p:nvSpPr>
        <p:spPr>
          <a:xfrm>
            <a:off x="762000" y="274638"/>
            <a:ext cx="8382000" cy="715962"/>
          </a:xfrm>
        </p:spPr>
        <p:txBody>
          <a:bodyPr>
            <a:normAutofit/>
          </a:bodyPr>
          <a:lstStyle/>
          <a:p>
            <a:pPr algn="l"/>
            <a:r>
              <a:rPr lang="en-US" sz="2800" b="1" u="sng" dirty="0">
                <a:solidFill>
                  <a:srgbClr val="00B050"/>
                </a:solidFill>
              </a:rPr>
              <a:t>WAY FORWARD</a:t>
            </a:r>
            <a:endParaRPr lang="en-IN" sz="2800" b="1" u="sng" dirty="0">
              <a:solidFill>
                <a:srgbClr val="00B05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228600"/>
            <a:ext cx="838200" cy="838200"/>
          </a:xfrm>
          <a:prstGeom prst="rect">
            <a:avLst/>
          </a:prstGeom>
        </p:spPr>
      </p:pic>
    </p:spTree>
    <p:extLst>
      <p:ext uri="{BB962C8B-B14F-4D97-AF65-F5344CB8AC3E}">
        <p14:creationId xmlns:p14="http://schemas.microsoft.com/office/powerpoint/2010/main" val="42383006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2" r="7091" b="7072"/>
          <a:stretch/>
        </p:blipFill>
        <p:spPr>
          <a:xfrm>
            <a:off x="-1" y="0"/>
            <a:ext cx="9144001" cy="6858000"/>
          </a:xfrm>
          <a:prstGeom prst="rect">
            <a:avLst/>
          </a:prstGeom>
        </p:spPr>
      </p:pic>
      <p:sp>
        <p:nvSpPr>
          <p:cNvPr id="2" name="Title 2">
            <a:extLst>
              <a:ext uri="{FF2B5EF4-FFF2-40B4-BE49-F238E27FC236}">
                <a16:creationId xmlns:a16="http://schemas.microsoft.com/office/drawing/2014/main" id="{E4D78DF0-E374-1050-D184-E90A5D9ACCDD}"/>
              </a:ext>
            </a:extLst>
          </p:cNvPr>
          <p:cNvSpPr>
            <a:spLocks noGrp="1"/>
          </p:cNvSpPr>
          <p:nvPr>
            <p:ph type="title"/>
          </p:nvPr>
        </p:nvSpPr>
        <p:spPr>
          <a:xfrm>
            <a:off x="4343400" y="457200"/>
            <a:ext cx="4648200" cy="1020762"/>
          </a:xfrm>
        </p:spPr>
        <p:txBody>
          <a:bodyPr>
            <a:normAutofit/>
          </a:bodyPr>
          <a:lstStyle/>
          <a:p>
            <a:pPr algn="l"/>
            <a:r>
              <a:rPr lang="en-US" b="1" u="sng" dirty="0">
                <a:solidFill>
                  <a:srgbClr val="00B050"/>
                </a:solidFill>
                <a:latin typeface="Felix Titling" panose="04060505060202020A04" pitchFamily="82" charset="0"/>
              </a:rPr>
              <a:t>Thank You</a:t>
            </a:r>
            <a:endParaRPr lang="en-IN" b="1" u="sng" dirty="0">
              <a:solidFill>
                <a:srgbClr val="00B050"/>
              </a:solidFill>
              <a:latin typeface="Felix Titling" panose="04060505060202020A04" pitchFamily="82" charset="0"/>
            </a:endParaRPr>
          </a:p>
        </p:txBody>
      </p:sp>
      <p:pic>
        <p:nvPicPr>
          <p:cNvPr id="7" name="Picture 6">
            <a:extLst>
              <a:ext uri="{FF2B5EF4-FFF2-40B4-BE49-F238E27FC236}">
                <a16:creationId xmlns:a16="http://schemas.microsoft.com/office/drawing/2014/main" id="{1F86D4F1-9316-6FE2-DABD-E0C0F60E2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2984697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4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4" name="TextBox 3"/>
          <p:cNvSpPr txBox="1"/>
          <p:nvPr/>
        </p:nvSpPr>
        <p:spPr>
          <a:xfrm>
            <a:off x="304800" y="965147"/>
            <a:ext cx="8534400" cy="6370975"/>
          </a:xfrm>
          <a:prstGeom prst="rect">
            <a:avLst/>
          </a:prstGeom>
          <a:noFill/>
        </p:spPr>
        <p:txBody>
          <a:bodyPr wrap="square" rtlCol="0">
            <a:spAutoFit/>
          </a:bodyPr>
          <a:lstStyle/>
          <a:p>
            <a:pPr marL="342900" indent="-342900">
              <a:buFont typeface="Wingdings" panose="05000000000000000000" pitchFamily="2" charset="2"/>
              <a:buChar char="§"/>
            </a:pPr>
            <a:r>
              <a:rPr lang="en-US" sz="3000" dirty="0"/>
              <a:t>One of the two Biodiversity Hotspots under Eastern Himalayas</a:t>
            </a:r>
          </a:p>
          <a:p>
            <a:pPr marL="342900" indent="-342900">
              <a:buFont typeface="Wingdings" panose="05000000000000000000" pitchFamily="2" charset="2"/>
              <a:buChar char="§"/>
            </a:pPr>
            <a:r>
              <a:rPr lang="en-US" sz="3000" dirty="0"/>
              <a:t>Predominantly agrarian state – economy dependent on </a:t>
            </a:r>
            <a:r>
              <a:rPr lang="en-US" sz="3000" dirty="0" err="1"/>
              <a:t>agri</a:t>
            </a:r>
            <a:r>
              <a:rPr lang="en-US" sz="3000" dirty="0"/>
              <a:t> &amp; allied.</a:t>
            </a:r>
          </a:p>
          <a:p>
            <a:pPr marL="342900" indent="-342900">
              <a:buFont typeface="Wingdings" panose="05000000000000000000" pitchFamily="2" charset="2"/>
              <a:buChar char="§"/>
            </a:pPr>
            <a:r>
              <a:rPr lang="en-US" sz="3000" dirty="0"/>
              <a:t>70% of population engaged in agriculture</a:t>
            </a:r>
          </a:p>
          <a:p>
            <a:pPr marL="342900" indent="-342900">
              <a:buFont typeface="Wingdings" panose="05000000000000000000" pitchFamily="2" charset="2"/>
              <a:buChar char="§"/>
            </a:pPr>
            <a:r>
              <a:rPr lang="en-US" sz="3000" b="1" dirty="0"/>
              <a:t>Potential areas</a:t>
            </a:r>
          </a:p>
          <a:p>
            <a:pPr marL="342900" indent="-342900">
              <a:buFont typeface="Wingdings" panose="05000000000000000000" pitchFamily="2" charset="2"/>
              <a:buChar char="§"/>
            </a:pPr>
            <a:r>
              <a:rPr lang="en-US" sz="3000" dirty="0"/>
              <a:t>	- Agro &amp; Forest based industries, </a:t>
            </a:r>
          </a:p>
          <a:p>
            <a:pPr marL="342900" indent="-342900">
              <a:buFont typeface="Wingdings" panose="05000000000000000000" pitchFamily="2" charset="2"/>
              <a:buChar char="§"/>
            </a:pPr>
            <a:r>
              <a:rPr lang="en-US" sz="3000" dirty="0"/>
              <a:t>	- Livestock</a:t>
            </a:r>
          </a:p>
          <a:p>
            <a:pPr marL="342900" indent="-342900">
              <a:buFont typeface="Wingdings" panose="05000000000000000000" pitchFamily="2" charset="2"/>
              <a:buChar char="§"/>
            </a:pPr>
            <a:r>
              <a:rPr lang="en-US" sz="3000" dirty="0"/>
              <a:t>	- Horticulture, </a:t>
            </a:r>
          </a:p>
          <a:p>
            <a:pPr marL="342900" indent="-342900">
              <a:buFont typeface="Wingdings" panose="05000000000000000000" pitchFamily="2" charset="2"/>
              <a:buChar char="§"/>
            </a:pPr>
            <a:r>
              <a:rPr lang="en-US" sz="3000" dirty="0"/>
              <a:t>	- Food processing,</a:t>
            </a:r>
          </a:p>
          <a:p>
            <a:pPr marL="342900" indent="-342900">
              <a:buFont typeface="Wingdings" panose="05000000000000000000" pitchFamily="2" charset="2"/>
              <a:buChar char="§"/>
            </a:pPr>
            <a:r>
              <a:rPr lang="en-US" sz="3000" dirty="0"/>
              <a:t>	- Tourism, </a:t>
            </a:r>
          </a:p>
          <a:p>
            <a:pPr marL="342900" indent="-342900">
              <a:buFont typeface="Wingdings" panose="05000000000000000000" pitchFamily="2" charset="2"/>
              <a:buChar char="§"/>
            </a:pPr>
            <a:r>
              <a:rPr lang="en-US" sz="3000" dirty="0"/>
              <a:t>	- Handloom &amp; Handicraft</a:t>
            </a:r>
          </a:p>
          <a:p>
            <a:pPr marL="342900" indent="-342900">
              <a:buFont typeface="Arial" pitchFamily="34" charset="0"/>
              <a:buChar char="•"/>
            </a:pPr>
            <a:endParaRPr lang="en-US" sz="2400" dirty="0"/>
          </a:p>
          <a:p>
            <a:pPr marL="342900" indent="-342900">
              <a:buFont typeface="Arial" pitchFamily="34" charset="0"/>
              <a:buChar char="•"/>
            </a:pPr>
            <a:endParaRPr lang="en-IN" sz="2400" dirty="0"/>
          </a:p>
        </p:txBody>
      </p:sp>
      <p:sp>
        <p:nvSpPr>
          <p:cNvPr id="3" name="Title 2"/>
          <p:cNvSpPr>
            <a:spLocks noGrp="1"/>
          </p:cNvSpPr>
          <p:nvPr>
            <p:ph type="title"/>
          </p:nvPr>
        </p:nvSpPr>
        <p:spPr>
          <a:xfrm>
            <a:off x="762000" y="274638"/>
            <a:ext cx="8382000" cy="715962"/>
          </a:xfrm>
        </p:spPr>
        <p:txBody>
          <a:bodyPr>
            <a:normAutofit/>
          </a:bodyPr>
          <a:lstStyle/>
          <a:p>
            <a:pPr algn="l"/>
            <a:r>
              <a:rPr lang="en-US" sz="2800" b="1" u="sng" dirty="0">
                <a:solidFill>
                  <a:srgbClr val="00B050"/>
                </a:solidFill>
              </a:rPr>
              <a:t>Economic Activities</a:t>
            </a:r>
            <a:endParaRPr lang="en-IN" sz="2800" b="1" u="sng" dirty="0">
              <a:solidFill>
                <a:srgbClr val="00B05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228600"/>
            <a:ext cx="838200" cy="838200"/>
          </a:xfrm>
          <a:prstGeom prst="rect">
            <a:avLst/>
          </a:prstGeom>
        </p:spPr>
      </p:pic>
    </p:spTree>
    <p:extLst>
      <p:ext uri="{BB962C8B-B14F-4D97-AF65-F5344CB8AC3E}">
        <p14:creationId xmlns:p14="http://schemas.microsoft.com/office/powerpoint/2010/main" val="2224062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9551" y="183303"/>
            <a:ext cx="4182748" cy="523220"/>
          </a:xfrm>
          <a:prstGeom prst="rect">
            <a:avLst/>
          </a:prstGeom>
          <a:noFill/>
        </p:spPr>
        <p:txBody>
          <a:bodyPr wrap="none" rtlCol="0">
            <a:spAutoFit/>
          </a:bodyPr>
          <a:lstStyle/>
          <a:p>
            <a:r>
              <a:rPr lang="en-US" sz="2800" b="1" dirty="0"/>
              <a:t>SYSTEMS OF AGRICULTURE</a:t>
            </a:r>
            <a:endParaRPr lang="en-IN" sz="28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4912" y="746144"/>
            <a:ext cx="3678741" cy="275905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262"/>
          <a:stretch/>
        </p:blipFill>
        <p:spPr>
          <a:xfrm>
            <a:off x="365314" y="746144"/>
            <a:ext cx="4319786" cy="27590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14" y="3856705"/>
            <a:ext cx="3670405" cy="2331351"/>
          </a:xfrm>
          <a:prstGeom prst="rect">
            <a:avLst/>
          </a:prstGeom>
        </p:spPr>
      </p:pic>
      <p:sp>
        <p:nvSpPr>
          <p:cNvPr id="10" name="TextBox 9"/>
          <p:cNvSpPr txBox="1"/>
          <p:nvPr/>
        </p:nvSpPr>
        <p:spPr>
          <a:xfrm>
            <a:off x="1066800" y="3429000"/>
            <a:ext cx="2861874" cy="523220"/>
          </a:xfrm>
          <a:prstGeom prst="rect">
            <a:avLst/>
          </a:prstGeom>
          <a:noFill/>
        </p:spPr>
        <p:txBody>
          <a:bodyPr wrap="none" rtlCol="0">
            <a:spAutoFit/>
          </a:bodyPr>
          <a:lstStyle/>
          <a:p>
            <a:r>
              <a:rPr lang="en-US" sz="2800" dirty="0"/>
              <a:t>Terrace cultivation</a:t>
            </a:r>
            <a:endParaRPr lang="en-IN" sz="2800" dirty="0"/>
          </a:p>
        </p:txBody>
      </p:sp>
      <p:sp>
        <p:nvSpPr>
          <p:cNvPr id="11" name="TextBox 10"/>
          <p:cNvSpPr txBox="1"/>
          <p:nvPr/>
        </p:nvSpPr>
        <p:spPr>
          <a:xfrm>
            <a:off x="5486400" y="3429000"/>
            <a:ext cx="2575770" cy="523220"/>
          </a:xfrm>
          <a:prstGeom prst="rect">
            <a:avLst/>
          </a:prstGeom>
          <a:noFill/>
        </p:spPr>
        <p:txBody>
          <a:bodyPr wrap="none" rtlCol="0">
            <a:spAutoFit/>
          </a:bodyPr>
          <a:lstStyle/>
          <a:p>
            <a:r>
              <a:rPr lang="en-US" sz="2800" dirty="0" err="1"/>
              <a:t>Jhum</a:t>
            </a:r>
            <a:r>
              <a:rPr lang="en-US" sz="2800" dirty="0"/>
              <a:t> cultivation</a:t>
            </a:r>
            <a:endParaRPr lang="en-IN" sz="2800" dirty="0"/>
          </a:p>
        </p:txBody>
      </p:sp>
      <p:sp>
        <p:nvSpPr>
          <p:cNvPr id="12" name="TextBox 11"/>
          <p:cNvSpPr txBox="1"/>
          <p:nvPr/>
        </p:nvSpPr>
        <p:spPr>
          <a:xfrm>
            <a:off x="884959" y="6093285"/>
            <a:ext cx="2869183" cy="830997"/>
          </a:xfrm>
          <a:prstGeom prst="rect">
            <a:avLst/>
          </a:prstGeom>
          <a:noFill/>
        </p:spPr>
        <p:txBody>
          <a:bodyPr wrap="none" rtlCol="0">
            <a:spAutoFit/>
          </a:bodyPr>
          <a:lstStyle/>
          <a:p>
            <a:r>
              <a:rPr lang="en-US" sz="2800" dirty="0"/>
              <a:t>Settled agriculture</a:t>
            </a:r>
          </a:p>
          <a:p>
            <a:pPr algn="ctr"/>
            <a:r>
              <a:rPr lang="en-US" sz="2000" dirty="0"/>
              <a:t>(Pineapple farm)</a:t>
            </a:r>
            <a:endParaRPr lang="en-IN" sz="2000" dirty="0"/>
          </a:p>
        </p:txBody>
      </p:sp>
      <p:pic>
        <p:nvPicPr>
          <p:cNvPr id="2" name="Picture 1">
            <a:extLst>
              <a:ext uri="{FF2B5EF4-FFF2-40B4-BE49-F238E27FC236}">
                <a16:creationId xmlns:a16="http://schemas.microsoft.com/office/drawing/2014/main" id="{9CE1EA0D-7A84-FBE7-5DB6-A7F0D8D4D1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6053" y="3856705"/>
            <a:ext cx="3657600" cy="2743200"/>
          </a:xfrm>
          <a:prstGeom prst="rect">
            <a:avLst/>
          </a:prstGeom>
        </p:spPr>
      </p:pic>
      <p:pic>
        <p:nvPicPr>
          <p:cNvPr id="7" name="Picture 6">
            <a:extLst>
              <a:ext uri="{FF2B5EF4-FFF2-40B4-BE49-F238E27FC236}">
                <a16:creationId xmlns:a16="http://schemas.microsoft.com/office/drawing/2014/main" id="{EA089B72-81F8-7C65-EB08-732035AB75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228600"/>
            <a:ext cx="838200" cy="838200"/>
          </a:xfrm>
          <a:prstGeom prst="rect">
            <a:avLst/>
          </a:prstGeom>
        </p:spPr>
      </p:pic>
    </p:spTree>
    <p:extLst>
      <p:ext uri="{BB962C8B-B14F-4D97-AF65-F5344CB8AC3E}">
        <p14:creationId xmlns:p14="http://schemas.microsoft.com/office/powerpoint/2010/main" val="42715771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4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4" name="TextBox 3"/>
          <p:cNvSpPr txBox="1"/>
          <p:nvPr/>
        </p:nvSpPr>
        <p:spPr>
          <a:xfrm>
            <a:off x="304800" y="762000"/>
            <a:ext cx="8534400" cy="7294305"/>
          </a:xfrm>
          <a:prstGeom prst="rect">
            <a:avLst/>
          </a:prstGeom>
          <a:noFill/>
        </p:spPr>
        <p:txBody>
          <a:bodyPr wrap="square" rtlCol="0">
            <a:spAutoFit/>
          </a:bodyPr>
          <a:lstStyle/>
          <a:p>
            <a:pPr marL="342900" indent="-342900">
              <a:buFont typeface="Wingdings" panose="05000000000000000000" pitchFamily="2" charset="2"/>
              <a:buChar char="§"/>
            </a:pPr>
            <a:r>
              <a:rPr lang="en-US" sz="3000" dirty="0">
                <a:highlight>
                  <a:srgbClr val="C0C0C0"/>
                </a:highlight>
              </a:rPr>
              <a:t>Small Membership: Cooperatives in the State and in the region are usually small in membership, depending on the size of the village, which are scattered due to the topography of the state. This has resulted in less working capital, scattered activities, etc.</a:t>
            </a:r>
          </a:p>
          <a:p>
            <a:pPr marL="342900" indent="-342900">
              <a:buFont typeface="Wingdings" panose="05000000000000000000" pitchFamily="2" charset="2"/>
              <a:buChar char="§"/>
            </a:pPr>
            <a:r>
              <a:rPr lang="en-US" sz="3000" dirty="0">
                <a:highlight>
                  <a:srgbClr val="C0C0C0"/>
                </a:highlight>
              </a:rPr>
              <a:t>The main economic activity is Agriculture, and yet most of it is subsistence farming. The leap to commercial and contract farming is yet to take-off.</a:t>
            </a:r>
          </a:p>
          <a:p>
            <a:endParaRPr lang="en-US" sz="3000" dirty="0">
              <a:highlight>
                <a:srgbClr val="C0C0C0"/>
              </a:highlight>
            </a:endParaRPr>
          </a:p>
          <a:p>
            <a:pPr marL="342900" indent="-342900">
              <a:buFont typeface="Wingdings" panose="05000000000000000000" pitchFamily="2" charset="2"/>
              <a:buChar char="§"/>
            </a:pPr>
            <a:r>
              <a:rPr lang="en-US" sz="3000" dirty="0">
                <a:highlight>
                  <a:srgbClr val="C0C0C0"/>
                </a:highlight>
              </a:rPr>
              <a:t>Thrift and credit habits are comparatively new and is yet to be embraced by the population.</a:t>
            </a:r>
          </a:p>
          <a:p>
            <a:pPr marL="342900" indent="-342900">
              <a:buFont typeface="Wingdings" panose="05000000000000000000" pitchFamily="2" charset="2"/>
              <a:buChar char="§"/>
            </a:pPr>
            <a:endParaRPr lang="en-US" sz="3000" dirty="0"/>
          </a:p>
          <a:p>
            <a:pPr marL="342900" indent="-342900">
              <a:buFont typeface="Wingdings" panose="05000000000000000000" pitchFamily="2" charset="2"/>
              <a:buChar char="§"/>
            </a:pPr>
            <a:endParaRPr lang="en-US" sz="3000" dirty="0"/>
          </a:p>
          <a:p>
            <a:pPr marL="342900" indent="-342900">
              <a:buFont typeface="Arial" pitchFamily="34" charset="0"/>
              <a:buChar char="•"/>
            </a:pPr>
            <a:endParaRPr lang="en-US" sz="2400" dirty="0"/>
          </a:p>
          <a:p>
            <a:pPr marL="342900" indent="-342900">
              <a:buFont typeface="Arial" pitchFamily="34" charset="0"/>
              <a:buChar char="•"/>
            </a:pPr>
            <a:endParaRPr lang="en-IN" sz="2400" dirty="0"/>
          </a:p>
        </p:txBody>
      </p:sp>
      <p:sp>
        <p:nvSpPr>
          <p:cNvPr id="3" name="Title 2"/>
          <p:cNvSpPr>
            <a:spLocks noGrp="1"/>
          </p:cNvSpPr>
          <p:nvPr>
            <p:ph type="title"/>
          </p:nvPr>
        </p:nvSpPr>
        <p:spPr>
          <a:xfrm>
            <a:off x="762000" y="274638"/>
            <a:ext cx="8382000" cy="715962"/>
          </a:xfrm>
        </p:spPr>
        <p:txBody>
          <a:bodyPr>
            <a:normAutofit/>
          </a:bodyPr>
          <a:lstStyle/>
          <a:p>
            <a:pPr algn="l"/>
            <a:r>
              <a:rPr lang="en-US" sz="2800" b="1" u="sng" dirty="0">
                <a:solidFill>
                  <a:srgbClr val="00B050"/>
                </a:solidFill>
              </a:rPr>
              <a:t>CHALLENGES</a:t>
            </a:r>
            <a:endParaRPr lang="en-IN" sz="2800" b="1" u="sng" dirty="0">
              <a:solidFill>
                <a:srgbClr val="00B05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85832"/>
            <a:ext cx="838200" cy="838200"/>
          </a:xfrm>
          <a:prstGeom prst="rect">
            <a:avLst/>
          </a:prstGeom>
        </p:spPr>
      </p:pic>
    </p:spTree>
    <p:extLst>
      <p:ext uri="{BB962C8B-B14F-4D97-AF65-F5344CB8AC3E}">
        <p14:creationId xmlns:p14="http://schemas.microsoft.com/office/powerpoint/2010/main" val="16827492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4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4" name="TextBox 3"/>
          <p:cNvSpPr txBox="1"/>
          <p:nvPr/>
        </p:nvSpPr>
        <p:spPr>
          <a:xfrm>
            <a:off x="304800" y="965147"/>
            <a:ext cx="8686800" cy="5539978"/>
          </a:xfrm>
          <a:prstGeom prst="rect">
            <a:avLst/>
          </a:prstGeom>
          <a:noFill/>
        </p:spPr>
        <p:txBody>
          <a:bodyPr wrap="square" rtlCol="0">
            <a:spAutoFit/>
          </a:bodyPr>
          <a:lstStyle/>
          <a:p>
            <a:pPr marL="342900" indent="-342900" algn="just">
              <a:buFont typeface="Wingdings" panose="05000000000000000000" pitchFamily="2" charset="2"/>
              <a:buChar char="§"/>
            </a:pPr>
            <a:r>
              <a:rPr lang="en-IN" sz="3000" dirty="0">
                <a:effectLst/>
                <a:highlight>
                  <a:srgbClr val="C0C0C0"/>
                </a:highlight>
                <a:latin typeface="Calibri" panose="020F0502020204030204" pitchFamily="34" charset="0"/>
                <a:ea typeface="Times New Roman" panose="02020603050405020304" pitchFamily="18" charset="0"/>
              </a:rPr>
              <a:t>The </a:t>
            </a:r>
            <a:r>
              <a:rPr lang="en-IN" sz="3000" dirty="0">
                <a:highlight>
                  <a:srgbClr val="C0C0C0"/>
                </a:highlight>
                <a:latin typeface="Calibri" panose="020F0502020204030204" pitchFamily="34" charset="0"/>
                <a:ea typeface="Times New Roman" panose="02020603050405020304" pitchFamily="18" charset="0"/>
              </a:rPr>
              <a:t>different </a:t>
            </a:r>
            <a:r>
              <a:rPr lang="en-IN" sz="3000" dirty="0">
                <a:effectLst/>
                <a:highlight>
                  <a:srgbClr val="C0C0C0"/>
                </a:highlight>
                <a:latin typeface="Calibri" panose="020F0502020204030204" pitchFamily="34" charset="0"/>
                <a:ea typeface="Times New Roman" panose="02020603050405020304" pitchFamily="18" charset="0"/>
              </a:rPr>
              <a:t>CSS projects targeting the farmers, viz., Agriculture Infrastructure Fund (AIF), PM Kisan, Computerization of PACS, etc. are not being able to implement in Nagaland due to various technical roadblocks. The only cooperative Bank (the Nagaland State Cooperative Bank Ltd) is a non-scheduled bank, making it ineligible to access A.I.F. and other similar schemes. </a:t>
            </a:r>
            <a:r>
              <a:rPr lang="en-IN" sz="3000" dirty="0">
                <a:highlight>
                  <a:srgbClr val="C0C0C0"/>
                </a:highlight>
                <a:latin typeface="Calibri" panose="020F0502020204030204" pitchFamily="34" charset="0"/>
                <a:ea typeface="Times New Roman" panose="02020603050405020304" pitchFamily="18" charset="0"/>
              </a:rPr>
              <a:t>Non attainment of </a:t>
            </a:r>
            <a:r>
              <a:rPr lang="en-IN" sz="3000" dirty="0">
                <a:effectLst/>
                <a:highlight>
                  <a:srgbClr val="C0C0C0"/>
                </a:highlight>
                <a:latin typeface="Calibri" panose="020F0502020204030204" pitchFamily="34" charset="0"/>
                <a:ea typeface="Times New Roman" panose="02020603050405020304" pitchFamily="18" charset="0"/>
              </a:rPr>
              <a:t>RBI criteria, has stopped the NSCB to even provide Net banking services.</a:t>
            </a:r>
          </a:p>
          <a:p>
            <a:pPr marL="342900" indent="-342900" algn="just">
              <a:buFont typeface="Wingdings" panose="05000000000000000000" pitchFamily="2" charset="2"/>
              <a:buChar char="§"/>
            </a:pPr>
            <a:endParaRPr lang="en-US" sz="2400" dirty="0"/>
          </a:p>
          <a:p>
            <a:pPr marL="342900" indent="-342900">
              <a:buFont typeface="Arial" pitchFamily="34" charset="0"/>
              <a:buChar char="•"/>
            </a:pPr>
            <a:endParaRPr lang="en-IN" sz="2400" dirty="0"/>
          </a:p>
        </p:txBody>
      </p:sp>
      <p:sp>
        <p:nvSpPr>
          <p:cNvPr id="3" name="Title 2"/>
          <p:cNvSpPr>
            <a:spLocks noGrp="1"/>
          </p:cNvSpPr>
          <p:nvPr>
            <p:ph type="title"/>
          </p:nvPr>
        </p:nvSpPr>
        <p:spPr>
          <a:xfrm>
            <a:off x="762000" y="274638"/>
            <a:ext cx="8382000" cy="715962"/>
          </a:xfrm>
        </p:spPr>
        <p:txBody>
          <a:bodyPr>
            <a:normAutofit/>
          </a:bodyPr>
          <a:lstStyle/>
          <a:p>
            <a:pPr algn="l"/>
            <a:r>
              <a:rPr lang="en-US" sz="2800" b="1" u="sng" dirty="0">
                <a:solidFill>
                  <a:srgbClr val="00B050"/>
                </a:solidFill>
              </a:rPr>
              <a:t>CHALLENGES (</a:t>
            </a:r>
            <a:r>
              <a:rPr lang="en-US" sz="2800" b="1" u="sng" dirty="0" err="1">
                <a:solidFill>
                  <a:srgbClr val="00B050"/>
                </a:solidFill>
              </a:rPr>
              <a:t>cont</a:t>
            </a:r>
            <a:r>
              <a:rPr lang="en-US" sz="2800" b="1" u="sng" dirty="0">
                <a:solidFill>
                  <a:srgbClr val="00B050"/>
                </a:solidFill>
              </a:rPr>
              <a:t>)</a:t>
            </a:r>
            <a:endParaRPr lang="en-IN" sz="2800" b="1" u="sng" dirty="0">
              <a:solidFill>
                <a:srgbClr val="00B05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228600"/>
            <a:ext cx="838200" cy="838200"/>
          </a:xfrm>
          <a:prstGeom prst="rect">
            <a:avLst/>
          </a:prstGeom>
        </p:spPr>
      </p:pic>
    </p:spTree>
    <p:extLst>
      <p:ext uri="{BB962C8B-B14F-4D97-AF65-F5344CB8AC3E}">
        <p14:creationId xmlns:p14="http://schemas.microsoft.com/office/powerpoint/2010/main" val="16235048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2" r="7091" b="7072"/>
          <a:stretch/>
        </p:blipFill>
        <p:spPr>
          <a:xfrm>
            <a:off x="-1" y="0"/>
            <a:ext cx="9144001" cy="6858000"/>
          </a:xfrm>
          <a:prstGeom prst="rect">
            <a:avLst/>
          </a:prstGeom>
        </p:spPr>
      </p:pic>
      <p:sp>
        <p:nvSpPr>
          <p:cNvPr id="6" name="TextBox 5"/>
          <p:cNvSpPr txBox="1"/>
          <p:nvPr/>
        </p:nvSpPr>
        <p:spPr>
          <a:xfrm>
            <a:off x="-1" y="1657625"/>
            <a:ext cx="9143999" cy="3709349"/>
          </a:xfrm>
          <a:prstGeom prst="rect">
            <a:avLst/>
          </a:prstGeom>
          <a:noFill/>
        </p:spPr>
        <p:txBody>
          <a:bodyPr wrap="square" rtlCol="0">
            <a:spAutoFit/>
          </a:bodyPr>
          <a:lstStyle/>
          <a:p>
            <a:pPr>
              <a:lnSpc>
                <a:spcPct val="150000"/>
              </a:lnSpc>
            </a:pPr>
            <a:r>
              <a:rPr lang="en-US" sz="3200" b="1" dirty="0">
                <a:solidFill>
                  <a:srgbClr val="00B0F0"/>
                </a:solidFill>
                <a:effectLst>
                  <a:outerShdw blurRad="38100" dist="38100" dir="2700000" algn="tl">
                    <a:srgbClr val="000000">
                      <a:alpha val="43137"/>
                    </a:srgbClr>
                  </a:outerShdw>
                </a:effectLst>
                <a:highlight>
                  <a:srgbClr val="808080"/>
                </a:highlight>
              </a:rPr>
              <a:t>1. One Village One Coop. Society (Integrated)</a:t>
            </a:r>
            <a:endParaRPr lang="en-IN" sz="3200" b="1" dirty="0">
              <a:solidFill>
                <a:srgbClr val="00B0F0"/>
              </a:solidFill>
              <a:effectLst>
                <a:outerShdw blurRad="38100" dist="38100" dir="2700000" algn="tl">
                  <a:srgbClr val="000000">
                    <a:alpha val="43137"/>
                  </a:srgbClr>
                </a:outerShdw>
              </a:effectLst>
              <a:highlight>
                <a:srgbClr val="808080"/>
              </a:highlight>
            </a:endParaRPr>
          </a:p>
          <a:p>
            <a:pPr marL="457200" indent="-457200">
              <a:lnSpc>
                <a:spcPct val="150000"/>
              </a:lnSpc>
              <a:buFont typeface="Arial" pitchFamily="34" charset="0"/>
              <a:buChar char="•"/>
            </a:pPr>
            <a:r>
              <a:rPr lang="en-US" sz="3200" dirty="0">
                <a:solidFill>
                  <a:schemeClr val="bg1"/>
                </a:solidFill>
                <a:effectLst>
                  <a:outerShdw blurRad="38100" dist="38100" dir="2700000" algn="tl">
                    <a:srgbClr val="000000">
                      <a:alpha val="43137"/>
                    </a:srgbClr>
                  </a:outerShdw>
                </a:effectLst>
                <a:highlight>
                  <a:srgbClr val="808080"/>
                </a:highlight>
              </a:rPr>
              <a:t>One member from each household</a:t>
            </a:r>
          </a:p>
          <a:p>
            <a:pPr marL="457200" indent="-457200">
              <a:lnSpc>
                <a:spcPct val="150000"/>
              </a:lnSpc>
              <a:buFont typeface="Arial" pitchFamily="34" charset="0"/>
              <a:buChar char="•"/>
            </a:pPr>
            <a:r>
              <a:rPr lang="en-US" sz="3200" dirty="0">
                <a:solidFill>
                  <a:schemeClr val="bg1"/>
                </a:solidFill>
                <a:effectLst>
                  <a:outerShdw blurRad="38100" dist="38100" dir="2700000" algn="tl">
                    <a:srgbClr val="000000">
                      <a:alpha val="43137"/>
                    </a:srgbClr>
                  </a:outerShdw>
                </a:effectLst>
                <a:highlight>
                  <a:srgbClr val="808080"/>
                </a:highlight>
              </a:rPr>
              <a:t>Provides Thrift &amp; Credit and other financial services</a:t>
            </a:r>
          </a:p>
          <a:p>
            <a:pPr marL="457200" indent="-457200">
              <a:lnSpc>
                <a:spcPct val="150000"/>
              </a:lnSpc>
              <a:buFont typeface="Arial" pitchFamily="34" charset="0"/>
              <a:buChar char="•"/>
            </a:pPr>
            <a:r>
              <a:rPr lang="en-US" sz="3200" dirty="0">
                <a:solidFill>
                  <a:schemeClr val="bg1"/>
                </a:solidFill>
                <a:effectLst>
                  <a:outerShdw blurRad="38100" dist="38100" dir="2700000" algn="tl">
                    <a:srgbClr val="000000">
                      <a:alpha val="43137"/>
                    </a:srgbClr>
                  </a:outerShdw>
                </a:effectLst>
                <a:highlight>
                  <a:srgbClr val="808080"/>
                </a:highlight>
              </a:rPr>
              <a:t>Provides other non-credit services</a:t>
            </a:r>
          </a:p>
          <a:p>
            <a:pPr marL="457200" indent="-457200">
              <a:lnSpc>
                <a:spcPct val="150000"/>
              </a:lnSpc>
              <a:buFont typeface="Arial" pitchFamily="34" charset="0"/>
              <a:buChar char="•"/>
            </a:pPr>
            <a:r>
              <a:rPr lang="en-US" sz="3200" dirty="0">
                <a:solidFill>
                  <a:schemeClr val="bg1"/>
                </a:solidFill>
                <a:effectLst>
                  <a:outerShdw blurRad="38100" dist="38100" dir="2700000" algn="tl">
                    <a:srgbClr val="000000">
                      <a:alpha val="43137"/>
                    </a:srgbClr>
                  </a:outerShdw>
                </a:effectLst>
                <a:highlight>
                  <a:srgbClr val="808080"/>
                </a:highlight>
              </a:rPr>
              <a:t>Economic counterpart of village panchayat</a:t>
            </a:r>
          </a:p>
        </p:txBody>
      </p:sp>
      <p:sp>
        <p:nvSpPr>
          <p:cNvPr id="2" name="Title 2">
            <a:extLst>
              <a:ext uri="{FF2B5EF4-FFF2-40B4-BE49-F238E27FC236}">
                <a16:creationId xmlns:a16="http://schemas.microsoft.com/office/drawing/2014/main" id="{E4D78DF0-E374-1050-D184-E90A5D9ACCDD}"/>
              </a:ext>
            </a:extLst>
          </p:cNvPr>
          <p:cNvSpPr>
            <a:spLocks noGrp="1"/>
          </p:cNvSpPr>
          <p:nvPr>
            <p:ph type="title"/>
          </p:nvPr>
        </p:nvSpPr>
        <p:spPr>
          <a:xfrm>
            <a:off x="154112" y="191094"/>
            <a:ext cx="5334000" cy="715962"/>
          </a:xfrm>
        </p:spPr>
        <p:txBody>
          <a:bodyPr>
            <a:normAutofit/>
          </a:bodyPr>
          <a:lstStyle/>
          <a:p>
            <a:pPr algn="l"/>
            <a:r>
              <a:rPr lang="en-US" sz="3600" b="1" u="sng" dirty="0">
                <a:solidFill>
                  <a:schemeClr val="accent1">
                    <a:lumMod val="75000"/>
                  </a:schemeClr>
                </a:solidFill>
              </a:rPr>
              <a:t>RECENT INITIATIVES</a:t>
            </a:r>
            <a:endParaRPr lang="en-IN" sz="3600" b="1" u="sng" dirty="0">
              <a:solidFill>
                <a:schemeClr val="accent1">
                  <a:lumMod val="75000"/>
                </a:schemeClr>
              </a:solidFill>
            </a:endParaRPr>
          </a:p>
        </p:txBody>
      </p:sp>
      <p:pic>
        <p:nvPicPr>
          <p:cNvPr id="7" name="Picture 6">
            <a:extLst>
              <a:ext uri="{FF2B5EF4-FFF2-40B4-BE49-F238E27FC236}">
                <a16:creationId xmlns:a16="http://schemas.microsoft.com/office/drawing/2014/main" id="{1F86D4F1-9316-6FE2-DABD-E0C0F60E2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15070242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934454"/>
            <a:ext cx="9143999" cy="6664004"/>
          </a:xfrm>
          <a:prstGeom prst="rect">
            <a:avLst/>
          </a:prstGeom>
          <a:noFill/>
          <a:ln>
            <a:noFill/>
          </a:ln>
        </p:spPr>
        <p:txBody>
          <a:bodyPr wrap="square" rtlCol="0">
            <a:spAutoFit/>
          </a:bodyPr>
          <a:lstStyle/>
          <a:p>
            <a:pPr>
              <a:lnSpc>
                <a:spcPct val="150000"/>
              </a:lnSpc>
            </a:pPr>
            <a:r>
              <a:rPr lang="en-US" sz="3200" b="1" dirty="0">
                <a:solidFill>
                  <a:srgbClr val="0070C0"/>
                </a:solidFill>
                <a:effectLst>
                  <a:outerShdw blurRad="38100" dist="38100" dir="2700000" algn="tl">
                    <a:srgbClr val="000000">
                      <a:alpha val="43137"/>
                    </a:srgbClr>
                  </a:outerShdw>
                </a:effectLst>
              </a:rPr>
              <a:t>2. </a:t>
            </a:r>
            <a:r>
              <a:rPr lang="en-IN" sz="3200" b="1" dirty="0">
                <a:solidFill>
                  <a:srgbClr val="0070C0"/>
                </a:solidFill>
                <a:effectLst>
                  <a:outerShdw blurRad="38100" dist="38100" dir="2700000" algn="tl">
                    <a:srgbClr val="000000">
                      <a:alpha val="43137"/>
                    </a:srgbClr>
                  </a:outerShdw>
                </a:effectLst>
              </a:rPr>
              <a:t>Cancellation of Non-functioning Cooperatives</a:t>
            </a:r>
          </a:p>
          <a:p>
            <a:pPr marL="457200" indent="-457200">
              <a:lnSpc>
                <a:spcPct val="150000"/>
              </a:lnSpc>
              <a:buFont typeface="Wingdings" panose="05000000000000000000" pitchFamily="2" charset="2"/>
              <a:buChar char="§"/>
            </a:pPr>
            <a:r>
              <a:rPr lang="en-US" sz="3200" dirty="0">
                <a:solidFill>
                  <a:schemeClr val="tx2">
                    <a:lumMod val="60000"/>
                    <a:lumOff val="40000"/>
                  </a:schemeClr>
                </a:solidFill>
                <a:effectLst>
                  <a:outerShdw blurRad="38100" dist="38100" dir="2700000" algn="tl">
                    <a:srgbClr val="000000">
                      <a:alpha val="43137"/>
                    </a:srgbClr>
                  </a:outerShdw>
                </a:effectLst>
              </a:rPr>
              <a:t>To weed-out non-functioning &amp; defunct cooperatives.</a:t>
            </a:r>
          </a:p>
          <a:p>
            <a:pPr marL="457200" indent="-457200">
              <a:lnSpc>
                <a:spcPct val="150000"/>
              </a:lnSpc>
              <a:buFont typeface="Wingdings" panose="05000000000000000000" pitchFamily="2" charset="2"/>
              <a:buChar char="§"/>
            </a:pPr>
            <a:r>
              <a:rPr lang="en-US" sz="3200" dirty="0">
                <a:solidFill>
                  <a:schemeClr val="tx2">
                    <a:lumMod val="60000"/>
                    <a:lumOff val="40000"/>
                  </a:schemeClr>
                </a:solidFill>
                <a:effectLst>
                  <a:outerShdw blurRad="38100" dist="38100" dir="2700000" algn="tl">
                    <a:srgbClr val="000000">
                      <a:alpha val="43137"/>
                    </a:srgbClr>
                  </a:outerShdw>
                </a:effectLst>
              </a:rPr>
              <a:t>So far registration of 566 cooperatives have been cancelled.</a:t>
            </a:r>
          </a:p>
          <a:p>
            <a:pPr marL="457200" indent="-457200">
              <a:lnSpc>
                <a:spcPct val="150000"/>
              </a:lnSpc>
              <a:buFont typeface="Wingdings" panose="05000000000000000000" pitchFamily="2" charset="2"/>
              <a:buChar char="§"/>
            </a:pPr>
            <a:r>
              <a:rPr lang="en-US" sz="3200" dirty="0">
                <a:solidFill>
                  <a:schemeClr val="tx2">
                    <a:lumMod val="60000"/>
                    <a:lumOff val="40000"/>
                  </a:schemeClr>
                </a:solidFill>
                <a:effectLst>
                  <a:outerShdw blurRad="38100" dist="38100" dir="2700000" algn="tl">
                    <a:srgbClr val="000000">
                      <a:alpha val="43137"/>
                    </a:srgbClr>
                  </a:outerShdw>
                </a:effectLst>
              </a:rPr>
              <a:t>The target is to cancel all the remaining non-functioning cooperatives within the next couple of years.</a:t>
            </a:r>
          </a:p>
          <a:p>
            <a:pPr>
              <a:lnSpc>
                <a:spcPct val="150000"/>
              </a:lnSpc>
            </a:pPr>
            <a:endParaRPr lang="en-US" sz="3200" dirty="0">
              <a:solidFill>
                <a:schemeClr val="bg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1F86D4F1-9316-6FE2-DABD-E0C0F60E2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
        <p:nvSpPr>
          <p:cNvPr id="10" name="Title 2">
            <a:extLst>
              <a:ext uri="{FF2B5EF4-FFF2-40B4-BE49-F238E27FC236}">
                <a16:creationId xmlns:a16="http://schemas.microsoft.com/office/drawing/2014/main" id="{662CA57C-859C-8903-AB6A-BA29FFD6208D}"/>
              </a:ext>
            </a:extLst>
          </p:cNvPr>
          <p:cNvSpPr>
            <a:spLocks noGrp="1"/>
          </p:cNvSpPr>
          <p:nvPr>
            <p:ph type="title"/>
          </p:nvPr>
        </p:nvSpPr>
        <p:spPr>
          <a:xfrm>
            <a:off x="154112" y="191094"/>
            <a:ext cx="5334000" cy="715962"/>
          </a:xfrm>
        </p:spPr>
        <p:txBody>
          <a:bodyPr>
            <a:normAutofit/>
          </a:bodyPr>
          <a:lstStyle/>
          <a:p>
            <a:pPr algn="l"/>
            <a:r>
              <a:rPr lang="en-US" sz="3600" b="1" u="sng" dirty="0">
                <a:solidFill>
                  <a:schemeClr val="accent1">
                    <a:lumMod val="75000"/>
                  </a:schemeClr>
                </a:solidFill>
              </a:rPr>
              <a:t>RECENT INITIATIVES</a:t>
            </a:r>
            <a:endParaRPr lang="en-IN" sz="3600" b="1" u="sng" dirty="0">
              <a:solidFill>
                <a:schemeClr val="accent1">
                  <a:lumMod val="75000"/>
                </a:schemeClr>
              </a:solidFill>
            </a:endParaRPr>
          </a:p>
        </p:txBody>
      </p:sp>
    </p:spTree>
    <p:extLst>
      <p:ext uri="{BB962C8B-B14F-4D97-AF65-F5344CB8AC3E}">
        <p14:creationId xmlns:p14="http://schemas.microsoft.com/office/powerpoint/2010/main" val="8652187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l">
              <a:lnSpc>
                <a:spcPct val="150000"/>
              </a:lnSpc>
            </a:pPr>
            <a:r>
              <a:rPr lang="en-US" sz="3600" b="1" dirty="0">
                <a:solidFill>
                  <a:srgbClr val="00B0F0"/>
                </a:solidFill>
                <a:effectLst>
                  <a:outerShdw blurRad="38100" dist="38100" dir="2700000" algn="tl">
                    <a:srgbClr val="000000">
                      <a:alpha val="43137"/>
                    </a:srgbClr>
                  </a:outerShdw>
                </a:effectLst>
              </a:rPr>
              <a:t>3. </a:t>
            </a:r>
            <a:r>
              <a:rPr lang="en-IN" sz="3600" b="1" dirty="0">
                <a:solidFill>
                  <a:srgbClr val="00B0F0"/>
                </a:solidFill>
                <a:effectLst>
                  <a:outerShdw blurRad="38100" dist="38100" dir="2700000" algn="tl">
                    <a:srgbClr val="000000">
                      <a:alpha val="43137"/>
                    </a:srgbClr>
                  </a:outerShdw>
                </a:effectLst>
              </a:rPr>
              <a:t>Convergence Program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54" t="19413" r="29255" b="12799"/>
          <a:stretch/>
        </p:blipFill>
        <p:spPr>
          <a:xfrm>
            <a:off x="1752600" y="3761362"/>
            <a:ext cx="4863830" cy="2791838"/>
          </a:xfrm>
          <a:prstGeom prst="rect">
            <a:avLst/>
          </a:prstGeom>
        </p:spPr>
      </p:pic>
      <p:sp>
        <p:nvSpPr>
          <p:cNvPr id="3" name="TextBox 2"/>
          <p:cNvSpPr txBox="1"/>
          <p:nvPr/>
        </p:nvSpPr>
        <p:spPr>
          <a:xfrm>
            <a:off x="2637887" y="6488668"/>
            <a:ext cx="3699539" cy="369332"/>
          </a:xfrm>
          <a:prstGeom prst="rect">
            <a:avLst/>
          </a:prstGeom>
          <a:noFill/>
        </p:spPr>
        <p:txBody>
          <a:bodyPr wrap="none" rtlCol="0">
            <a:spAutoFit/>
          </a:bodyPr>
          <a:lstStyle/>
          <a:p>
            <a:r>
              <a:rPr lang="en-US" dirty="0" err="1"/>
              <a:t>Punglwa</a:t>
            </a:r>
            <a:r>
              <a:rPr lang="en-US" dirty="0"/>
              <a:t> ‘B’ Women Livelihood CS Ltd</a:t>
            </a:r>
            <a:endParaRPr lang="en-IN" dirty="0"/>
          </a:p>
        </p:txBody>
      </p:sp>
      <p:sp>
        <p:nvSpPr>
          <p:cNvPr id="5" name="TextBox 4"/>
          <p:cNvSpPr txBox="1"/>
          <p:nvPr/>
        </p:nvSpPr>
        <p:spPr>
          <a:xfrm>
            <a:off x="452336" y="686812"/>
            <a:ext cx="8229600" cy="3046988"/>
          </a:xfrm>
          <a:prstGeom prst="rect">
            <a:avLst/>
          </a:prstGeom>
          <a:noFill/>
        </p:spPr>
        <p:txBody>
          <a:bodyPr wrap="square" rtlCol="0">
            <a:spAutoFit/>
          </a:bodyPr>
          <a:lstStyle/>
          <a:p>
            <a:pPr marL="342900" indent="-342900">
              <a:buFont typeface="Arial" pitchFamily="34" charset="0"/>
              <a:buChar char="•"/>
            </a:pPr>
            <a:r>
              <a:rPr lang="en-US" sz="2400" dirty="0"/>
              <a:t>Initiated convergence program with other Departments.</a:t>
            </a:r>
          </a:p>
          <a:p>
            <a:endParaRPr lang="en-US" sz="2400" dirty="0"/>
          </a:p>
          <a:p>
            <a:pPr marL="342900" indent="-342900">
              <a:buFont typeface="Arial" pitchFamily="34" charset="0"/>
              <a:buChar char="•"/>
            </a:pPr>
            <a:r>
              <a:rPr lang="en-US" sz="2400" dirty="0"/>
              <a:t>Rural Dev. (World Bank)   -  SHG facilitated to 			                    	       form Cooperatives – assisted by ICDP</a:t>
            </a:r>
          </a:p>
          <a:p>
            <a:pPr marL="342900" indent="-342900">
              <a:buFont typeface="Arial" pitchFamily="34" charset="0"/>
              <a:buChar char="•"/>
            </a:pPr>
            <a:r>
              <a:rPr lang="en-US" sz="2400" dirty="0"/>
              <a:t>Bee &amp; Honey Mission -  Village Bee Committee converted to      			        Cooperatives</a:t>
            </a:r>
          </a:p>
          <a:p>
            <a:pPr marL="342900" indent="-342900">
              <a:buFont typeface="Arial" pitchFamily="34" charset="0"/>
              <a:buChar char="•"/>
            </a:pPr>
            <a:r>
              <a:rPr lang="en-US" sz="2400" dirty="0"/>
              <a:t>Land Resource </a:t>
            </a:r>
            <a:r>
              <a:rPr lang="en-US" sz="2400" dirty="0" err="1"/>
              <a:t>Deptt</a:t>
            </a:r>
            <a:r>
              <a:rPr lang="en-US" sz="2400" dirty="0"/>
              <a:t>. -  Watershed Management Committee 			        converted to Cooperatives</a:t>
            </a:r>
            <a:endParaRPr lang="en-IN" sz="2400" dirty="0"/>
          </a:p>
        </p:txBody>
      </p:sp>
      <p:pic>
        <p:nvPicPr>
          <p:cNvPr id="7" name="Picture 6">
            <a:extLst>
              <a:ext uri="{FF2B5EF4-FFF2-40B4-BE49-F238E27FC236}">
                <a16:creationId xmlns:a16="http://schemas.microsoft.com/office/drawing/2014/main" id="{93E4A021-0305-AB2A-5905-01E85E840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28600"/>
            <a:ext cx="762000" cy="762000"/>
          </a:xfrm>
          <a:prstGeom prst="rect">
            <a:avLst/>
          </a:prstGeom>
        </p:spPr>
      </p:pic>
    </p:spTree>
    <p:extLst>
      <p:ext uri="{BB962C8B-B14F-4D97-AF65-F5344CB8AC3E}">
        <p14:creationId xmlns:p14="http://schemas.microsoft.com/office/powerpoint/2010/main" val="26310521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TotalTime>
  <Words>954</Words>
  <Application>Microsoft Office PowerPoint</Application>
  <PresentationFormat>On-screen Show (4:3)</PresentationFormat>
  <Paragraphs>152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Felix Titling</vt:lpstr>
      <vt:lpstr>Wingdings</vt:lpstr>
      <vt:lpstr>Office Theme</vt:lpstr>
      <vt:lpstr>  WELCOME TO NAGALAND  Cooperation Department</vt:lpstr>
      <vt:lpstr>Cooperation Department, Nagaland</vt:lpstr>
      <vt:lpstr>Economic Activities</vt:lpstr>
      <vt:lpstr>PowerPoint Presentation</vt:lpstr>
      <vt:lpstr>CHALLENGES</vt:lpstr>
      <vt:lpstr>CHALLENGES (cont)</vt:lpstr>
      <vt:lpstr>RECENT INITIATIVES</vt:lpstr>
      <vt:lpstr>RECENT INITIATIVES</vt:lpstr>
      <vt:lpstr>3. Convergence Program</vt:lpstr>
      <vt:lpstr>RECENT INITIATIVES</vt:lpstr>
      <vt:lpstr>RECENT INITIATIVES</vt:lpstr>
      <vt:lpstr>PowerPoint Presentation</vt:lpstr>
      <vt:lpstr>6. Banking And Financing</vt:lpstr>
      <vt:lpstr>Some activities: Handloom &amp; Weaving </vt:lpstr>
      <vt:lpstr>Handicrafts</vt:lpstr>
      <vt:lpstr>Handicrafts</vt:lpstr>
      <vt:lpstr>MARKET ACCESS</vt:lpstr>
      <vt:lpstr>MARKET ACCESS</vt:lpstr>
      <vt:lpstr>BANKING AND FINANCING</vt:lpstr>
      <vt:lpstr>6. ENVIRONMENT &amp; CONSERVATION BEE, HONEY &amp; MITHUN ETC</vt:lpstr>
      <vt:lpstr>WAY FORWARD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This</dc:creator>
  <cp:lastModifiedBy>bokato hesso</cp:lastModifiedBy>
  <cp:revision>44</cp:revision>
  <dcterms:created xsi:type="dcterms:W3CDTF">2006-08-16T00:00:00Z</dcterms:created>
  <dcterms:modified xsi:type="dcterms:W3CDTF">2022-09-08T03:45:22Z</dcterms:modified>
</cp:coreProperties>
</file>