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1"/>
  </p:notesMasterIdLst>
  <p:sldIdLst>
    <p:sldId id="256" r:id="rId2"/>
    <p:sldId id="269" r:id="rId3"/>
    <p:sldId id="257" r:id="rId4"/>
    <p:sldId id="270" r:id="rId5"/>
    <p:sldId id="277" r:id="rId6"/>
    <p:sldId id="273" r:id="rId7"/>
    <p:sldId id="275" r:id="rId8"/>
    <p:sldId id="274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194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9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E9BD8-F05E-4D6B-8177-F3C640FEDD6C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5224-3C87-49E6-99C8-1D4BDBE1F7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A1941E-54D8-4964-A489-4947A9A5D50B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9B75FC-5595-403D-A7AA-6547E004AF8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775448" cy="2362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4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COOPERATION  DEPARTMENT</a:t>
            </a:r>
            <a:br>
              <a:rPr lang="en-US" sz="4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GOVERNMENT OF SIKKIM</a:t>
            </a:r>
            <a:r>
              <a:rPr lang="en-US" sz="4000" i="1" dirty="0" smtClean="0">
                <a:solidFill>
                  <a:srgbClr val="FFC000"/>
                </a:solidFill>
              </a:rPr>
              <a:t/>
            </a:r>
            <a:br>
              <a:rPr lang="en-US" sz="4000" i="1" dirty="0" smtClean="0">
                <a:solidFill>
                  <a:srgbClr val="FFC000"/>
                </a:solidFill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Autofit/>
          </a:bodyPr>
          <a:lstStyle/>
          <a:p>
            <a:pPr algn="ctr"/>
            <a:endParaRPr lang="en-US" sz="4800" b="1" i="1" dirty="0" smtClean="0"/>
          </a:p>
          <a:p>
            <a:pPr algn="ctr"/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ACHIEVEMENTS AND INITIATIVES 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2">
            <a:lum bright="18000" contrast="12000"/>
          </a:blip>
          <a:srcRect/>
          <a:stretch>
            <a:fillRect/>
          </a:stretch>
        </p:blipFill>
        <p:spPr bwMode="auto">
          <a:xfrm>
            <a:off x="4191000" y="457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45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Sikkim Statistics </a:t>
            </a:r>
            <a:endParaRPr lang="en-US" sz="45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sz="24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22</a:t>
            </a:r>
            <a:r>
              <a:rPr lang="en-US" sz="2400" baseline="30000" dirty="0" smtClean="0">
                <a:latin typeface="Bookman Old Style" pitchFamily="18" charset="0"/>
              </a:rPr>
              <a:t>nd</a:t>
            </a:r>
            <a:r>
              <a:rPr lang="en-US" sz="2400" dirty="0" smtClean="0">
                <a:latin typeface="Bookman Old Style" pitchFamily="18" charset="0"/>
              </a:rPr>
              <a:t> State of India.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6.60 Lakh Population.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7096 sq km area.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Agrarian  economy . Major crops -  Rice, Maize, Millet, Barley, Oranges, Tea and Cardamom.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Other industries – Tourism,  Pharmaceutical Brewing, Distilling, Weaving, Handloom &amp; Handicraft, etc. 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  <a:solidFill>
            <a:schemeClr val="bg2"/>
          </a:solidFill>
          <a:ln>
            <a:noFill/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Cooperative Movement in Sikkim</a:t>
            </a:r>
            <a:b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endParaRPr lang="en-US" sz="3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334000"/>
          </a:xfrm>
          <a:ln>
            <a:noFill/>
          </a:ln>
        </p:spPr>
        <p:txBody>
          <a:bodyPr anchor="ctr">
            <a:normAutofit fontScale="25000" lnSpcReduction="20000"/>
          </a:bodyPr>
          <a:lstStyle/>
          <a:p>
            <a:pPr algn="just">
              <a:buNone/>
            </a:pPr>
            <a:endParaRPr lang="en-IN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IN" sz="74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IN" sz="7400" dirty="0" smtClean="0">
                <a:latin typeface="Bookman Old Style" pitchFamily="18" charset="0"/>
              </a:rPr>
              <a:t>Sikkim’s first Cooperative Societies Act was enacted in the year 1955.</a:t>
            </a:r>
          </a:p>
          <a:p>
            <a:pPr algn="just">
              <a:buNone/>
            </a:pPr>
            <a:endParaRPr lang="en-IN" sz="60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IN" sz="6000" dirty="0" smtClean="0">
                <a:latin typeface="Bookman Old Style" pitchFamily="18" charset="0"/>
              </a:rPr>
              <a:t> </a:t>
            </a:r>
            <a:r>
              <a:rPr lang="en-IN" sz="7400" dirty="0" smtClean="0">
                <a:latin typeface="Bookman Old Style" pitchFamily="18" charset="0"/>
              </a:rPr>
              <a:t>In  1975, after Sikkim joined the Indian Union, old Cooperative Act was  replaced by the Sikkim Cooperative Societies Act 1978</a:t>
            </a:r>
          </a:p>
          <a:p>
            <a:pPr algn="just">
              <a:buNone/>
            </a:pPr>
            <a:endParaRPr lang="en-IN" sz="74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IN" sz="7400" dirty="0" smtClean="0">
                <a:latin typeface="Bookman Old Style" pitchFamily="18" charset="0"/>
              </a:rPr>
              <a:t>The State follows two-tier cooperative structure with 6 (six) Apex Cooperative Bodies at the State Level and Primary Cooperative Societies as its members at the village level.</a:t>
            </a:r>
          </a:p>
          <a:p>
            <a:pPr algn="just">
              <a:buNone/>
            </a:pPr>
            <a:endParaRPr lang="en-IN" sz="74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IN" sz="7400" dirty="0" smtClean="0">
                <a:latin typeface="Bookman Old Style" pitchFamily="18" charset="0"/>
              </a:rPr>
              <a:t> The State provides assistance like transport, marketing and managerial subsidy, training and awareness, infrastructure assistance, pre-establishment assistance through state budget. </a:t>
            </a:r>
          </a:p>
          <a:p>
            <a:pPr algn="just">
              <a:buFont typeface="Wingdings" pitchFamily="2" charset="2"/>
              <a:buChar char="v"/>
            </a:pPr>
            <a:endParaRPr lang="en-IN" sz="60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IN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IN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IN" dirty="0" smtClean="0"/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  <a:solidFill>
            <a:schemeClr val="bg2"/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IN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Growth in No. of Cooperative Societies in Sikkim</a:t>
            </a:r>
            <a:endParaRPr lang="en-US" sz="36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78363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As on 1975, the total number of cooperatives was 29. </a:t>
            </a:r>
          </a:p>
          <a:p>
            <a:pPr algn="just"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In 1994, over two decades,  the number of cooperatives increased to  261 and the total membership to 25,000 .</a:t>
            </a:r>
          </a:p>
          <a:p>
            <a:pPr algn="just"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As on March 2021, the number of Cooperative Societies has increased to over 4000 with over 1.20 Lakh membership .</a:t>
            </a:r>
          </a:p>
          <a:p>
            <a:pPr algn="just"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Overall 20% of the total population of the State are under Cooperative Fold.</a:t>
            </a:r>
          </a:p>
          <a:p>
            <a:pPr algn="just">
              <a:buFont typeface="Wingdings" pitchFamily="2" charset="2"/>
              <a:buChar char="v"/>
            </a:pPr>
            <a:endParaRPr lang="en-IN" dirty="0" smtClean="0"/>
          </a:p>
          <a:p>
            <a:pPr algn="just">
              <a:buFont typeface="Wingdings" pitchFamily="2" charset="2"/>
              <a:buChar char="v"/>
            </a:pPr>
            <a:endParaRPr lang="en-IN" dirty="0" smtClean="0"/>
          </a:p>
          <a:p>
            <a:pPr algn="just">
              <a:buFont typeface="Wingdings" pitchFamily="2" charset="2"/>
              <a:buChar char="v"/>
            </a:pPr>
            <a:endParaRPr lang="en-IN" dirty="0" smtClean="0"/>
          </a:p>
          <a:p>
            <a:pPr algn="just">
              <a:buNone/>
            </a:pPr>
            <a:endParaRPr lang="en-IN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Bookman Old Style" pitchFamily="18" charset="0"/>
              </a:rPr>
              <a:t>Indicators of Growth in Cooperative Sector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All Apex Cooperative Bodies are on Profit and over 70% of PACS or MPCS have positive balance sheet .</a:t>
            </a:r>
          </a:p>
          <a:p>
            <a:pPr algn="just"/>
            <a:endParaRPr lang="en-US" sz="28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Various products and services are being introduced by Multipurpose Cooperative Societies to reinstate their viability (STBC and NABARD). </a:t>
            </a:r>
          </a:p>
          <a:p>
            <a:pPr algn="just"/>
            <a:endParaRPr lang="en-US" sz="28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err="1" smtClean="0">
                <a:latin typeface="Bookman Old Style" pitchFamily="18" charset="0"/>
              </a:rPr>
              <a:t>Pradhan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Mantri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VanDhan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Yojana</a:t>
            </a:r>
            <a:r>
              <a:rPr lang="en-US" sz="2800" dirty="0" smtClean="0">
                <a:latin typeface="Bookman Old Style" pitchFamily="18" charset="0"/>
              </a:rPr>
              <a:t> being implemented through MPCS or PACS in Sikkim.  it is serving as a leader for the SHG Clusters.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  <a:ln>
            <a:noFill/>
          </a:ln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40% of MPCSs or PACS have their own infrastructure.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All Apex Originations are paying dividend to the Government against the Share Capital subscribed by the State Government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Some Primary Cooperative are also paying back dividend out of their profit.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The Election Cell of the Department have effectively  been able to conduct elections for both Primary as well as Apex Cooperative Bodies.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The RCS Court of the Department is vibrant and active and in the past three years have been able to recover over 30% of the total amount registered in the court.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153400" cy="6553200"/>
          </a:xfrm>
          <a:ln>
            <a:noFill/>
          </a:ln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endParaRPr lang="en-US" sz="60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Bookman Old Style" pitchFamily="18" charset="0"/>
              </a:rPr>
              <a:t>Sikkim State Cooperative Bank is the highest disburser of KCC loan in the State. It has recently acquired Schedule Bank Status from RBI .</a:t>
            </a:r>
          </a:p>
          <a:p>
            <a:pPr algn="just">
              <a:buNone/>
            </a:pPr>
            <a:endParaRPr lang="en-US" sz="96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Bookman Old Style" pitchFamily="18" charset="0"/>
              </a:rPr>
              <a:t>To encourage dairy farming through Cooperatives , since 2020 the State Government is paying Rs 8/- as production incentive for every liter marketed by the farmers through Dairy Cooperatives.</a:t>
            </a:r>
          </a:p>
          <a:p>
            <a:pPr algn="just">
              <a:buNone/>
            </a:pPr>
            <a:endParaRPr lang="en-US" sz="96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Bookman Old Style" pitchFamily="18" charset="0"/>
              </a:rPr>
              <a:t>All FPOs are registered under the State Cooperative Act in the State . They are actively engaged in marketing of </a:t>
            </a:r>
            <a:r>
              <a:rPr lang="en-US" sz="9600" dirty="0" err="1" smtClean="0">
                <a:latin typeface="Bookman Old Style" pitchFamily="18" charset="0"/>
              </a:rPr>
              <a:t>argi</a:t>
            </a:r>
            <a:r>
              <a:rPr lang="en-US" sz="9600" dirty="0" smtClean="0">
                <a:latin typeface="Bookman Old Style" pitchFamily="18" charset="0"/>
              </a:rPr>
              <a:t>/</a:t>
            </a:r>
            <a:r>
              <a:rPr lang="en-US" sz="9600" dirty="0" err="1" smtClean="0">
                <a:latin typeface="Bookman Old Style" pitchFamily="18" charset="0"/>
              </a:rPr>
              <a:t>horti</a:t>
            </a:r>
            <a:r>
              <a:rPr lang="en-US" sz="9600" dirty="0" smtClean="0">
                <a:latin typeface="Bookman Old Style" pitchFamily="18" charset="0"/>
              </a:rPr>
              <a:t> produce in the State.</a:t>
            </a:r>
          </a:p>
          <a:p>
            <a:pPr algn="just">
              <a:buNone/>
            </a:pPr>
            <a:endParaRPr lang="en-US" sz="96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Bookman Old Style" pitchFamily="18" charset="0"/>
              </a:rPr>
              <a:t>New types of Cooperatives in  Film production, Adventure </a:t>
            </a:r>
            <a:r>
              <a:rPr lang="en-US" sz="9600" dirty="0" err="1" smtClean="0">
                <a:latin typeface="Bookman Old Style" pitchFamily="18" charset="0"/>
              </a:rPr>
              <a:t>Tourism,Generic</a:t>
            </a:r>
            <a:r>
              <a:rPr lang="en-US" sz="9600" dirty="0" smtClean="0">
                <a:latin typeface="Bookman Old Style" pitchFamily="18" charset="0"/>
              </a:rPr>
              <a:t> Medicine and other diverse Agriculture / Horticulture and Animal Husbandry activities are getting registered in the state. 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Vision and Initiatives </a:t>
            </a:r>
            <a:endParaRPr lang="en-US" sz="4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733800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en-US" sz="5900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Framing of State Cooperation Policy in tune with the National Cooperation Policy–Revision of existing  Cooperative Act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MPCS or PACS as the Gram Panchayat Unit level economic center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Sector wise Business Development Plans for different types of cooperatives.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Support to create infrastructure of PACS and other marketing cooperatives like FPOs, Producers Cooperative etc </a:t>
            </a:r>
          </a:p>
          <a:p>
            <a:pPr algn="just">
              <a:buNone/>
            </a:pPr>
            <a:endParaRPr lang="en-US" sz="5900" dirty="0" smtClean="0"/>
          </a:p>
          <a:p>
            <a:pPr algn="just"/>
            <a:endParaRPr lang="en-US" sz="5100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Managerial Assistance to PACS or  MPCS in tapering basis as hand holding support for effective computerization of PACS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Awareness drive to educate mass on Cooperative Movement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Training Institute at State Cooperative Union to be upgraded.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Lastly Cooperation Department requests for Central Sponsored Schemes for overall development of cooperative sector.  </a:t>
            </a:r>
          </a:p>
          <a:p>
            <a:pPr>
              <a:buNone/>
            </a:pPr>
            <a:endParaRPr lang="en-US" sz="3300" b="1" dirty="0" smtClean="0"/>
          </a:p>
          <a:p>
            <a:pPr algn="ctr">
              <a:buNone/>
            </a:pPr>
            <a:r>
              <a:rPr lang="en-US" sz="6000" b="1" dirty="0" smtClean="0">
                <a:solidFill>
                  <a:schemeClr val="accent1"/>
                </a:solidFill>
                <a:latin typeface="Algerian" pitchFamily="82" charset="0"/>
              </a:rPr>
              <a:t>Thank You </a:t>
            </a:r>
            <a:endParaRPr lang="en-US" sz="6000" b="1" dirty="0">
              <a:solidFill>
                <a:schemeClr val="accent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913</TotalTime>
  <Words>619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                         COOPERATION  DEPARTMENT GOVERNMENT OF SIKKIM  </vt:lpstr>
      <vt:lpstr>Sikkim Statistics </vt:lpstr>
      <vt:lpstr>Cooperative Movement in Sikkim  </vt:lpstr>
      <vt:lpstr>Growth in No. of Cooperative Societies in Sikkim</vt:lpstr>
      <vt:lpstr>Indicators of Growth in Cooperative Sector </vt:lpstr>
      <vt:lpstr>Slide 6</vt:lpstr>
      <vt:lpstr>Slide 7</vt:lpstr>
      <vt:lpstr> Vision and Initiatives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COOPERATION Department Government of sikkim Sahakari Bhawan</dc:title>
  <dc:creator>hcl</dc:creator>
  <cp:lastModifiedBy>hp</cp:lastModifiedBy>
  <cp:revision>169</cp:revision>
  <dcterms:created xsi:type="dcterms:W3CDTF">2005-12-31T18:34:52Z</dcterms:created>
  <dcterms:modified xsi:type="dcterms:W3CDTF">2022-09-05T05:05:36Z</dcterms:modified>
</cp:coreProperties>
</file>