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6"/>
  </p:notesMasterIdLst>
  <p:handoutMasterIdLst>
    <p:handoutMasterId r:id="rId17"/>
  </p:handoutMasterIdLst>
  <p:sldIdLst>
    <p:sldId id="256" r:id="rId5"/>
    <p:sldId id="279" r:id="rId6"/>
    <p:sldId id="257" r:id="rId7"/>
    <p:sldId id="270" r:id="rId8"/>
    <p:sldId id="280" r:id="rId9"/>
    <p:sldId id="264" r:id="rId10"/>
    <p:sldId id="277" r:id="rId11"/>
    <p:sldId id="273" r:id="rId12"/>
    <p:sldId id="278" r:id="rId13"/>
    <p:sldId id="283" r:id="rId14"/>
    <p:sldId id="272" r:id="rId1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E75E278A-FF0E-49A4-B170-79828D63BBAD}">
          <p14:sldIdLst>
            <p14:sldId id="256"/>
            <p14:sldId id="279"/>
          </p14:sldIdLst>
        </p14:section>
        <p14:section name="Design, Impress, Work Together" id="{B9B51309-D148-4332-87C2-07BE32FBCA3B}">
          <p14:sldIdLst>
            <p14:sldId id="257"/>
            <p14:sldId id="270"/>
            <p14:sldId id="280"/>
            <p14:sldId id="264"/>
            <p14:sldId id="277"/>
            <p14:sldId id="273"/>
            <p14:sldId id="278"/>
            <p14:sldId id="283"/>
            <p14:sldId id="272"/>
          </p14:sldIdLst>
        </p14:section>
        <p14:section name="Learn More" id="{2CC34DB2-6590-42C0-AD4B-A04C6060184E}">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4726"/>
    <a:srgbClr val="EFD5A2"/>
    <a:srgbClr val="D2B4A6"/>
    <a:srgbClr val="734F29"/>
    <a:srgbClr val="DD462F"/>
    <a:srgbClr val="AEB785"/>
    <a:srgbClr val="3B3026"/>
    <a:srgbClr val="ECE1CA"/>
    <a:srgbClr val="79553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280" autoAdjust="0"/>
  </p:normalViewPr>
  <p:slideViewPr>
    <p:cSldViewPr snapToGrid="0">
      <p:cViewPr varScale="1">
        <p:scale>
          <a:sx n="66" d="100"/>
          <a:sy n="66" d="100"/>
        </p:scale>
        <p:origin x="668" y="4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F6BC73-C03D-423D-AF25-05A51E345BBD}" type="doc">
      <dgm:prSet loTypeId="urn:microsoft.com/office/officeart/2008/layout/VerticalCurvedList" loCatId="list" qsTypeId="urn:microsoft.com/office/officeart/2005/8/quickstyle/simple1" qsCatId="simple" csTypeId="urn:microsoft.com/office/officeart/2005/8/colors/colorful1#1" csCatId="colorful" phldr="1"/>
      <dgm:spPr/>
      <dgm:t>
        <a:bodyPr/>
        <a:lstStyle/>
        <a:p>
          <a:endParaRPr lang="en-US"/>
        </a:p>
      </dgm:t>
    </dgm:pt>
    <dgm:pt modelId="{DA3EBFCA-1E0C-417F-92E3-3421091D3DEC}">
      <dgm:prSet/>
      <dgm:spPr>
        <a:solidFill>
          <a:schemeClr val="accent3"/>
        </a:solidFill>
      </dgm:spPr>
      <dgm:t>
        <a:bodyPr/>
        <a:lstStyle/>
        <a:p>
          <a:r>
            <a:rPr lang="en-US" dirty="0">
              <a:solidFill>
                <a:schemeClr val="tx1"/>
              </a:solidFill>
              <a:latin typeface="+mn-lt"/>
            </a:rPr>
            <a:t>To enhance productivity of bovines for increasing milk production</a:t>
          </a:r>
        </a:p>
      </dgm:t>
    </dgm:pt>
    <dgm:pt modelId="{99860EB8-F2E2-44E7-A9AF-9FB311BAF7D0}" type="parTrans" cxnId="{5CB0BEF9-7BBC-4112-96ED-76FDC1959F74}">
      <dgm:prSet/>
      <dgm:spPr/>
      <dgm:t>
        <a:bodyPr/>
        <a:lstStyle/>
        <a:p>
          <a:endParaRPr lang="en-US">
            <a:latin typeface="+mn-lt"/>
          </a:endParaRPr>
        </a:p>
      </dgm:t>
    </dgm:pt>
    <dgm:pt modelId="{A7922116-1EF6-4E9B-9345-8CD37A81D31E}" type="sibTrans" cxnId="{5CB0BEF9-7BBC-4112-96ED-76FDC1959F74}">
      <dgm:prSet/>
      <dgm:spPr/>
      <dgm:t>
        <a:bodyPr/>
        <a:lstStyle/>
        <a:p>
          <a:endParaRPr lang="en-US">
            <a:latin typeface="+mn-lt"/>
          </a:endParaRPr>
        </a:p>
      </dgm:t>
    </dgm:pt>
    <dgm:pt modelId="{EBC490E0-76D3-4BE2-BF13-C1309B890512}">
      <dgm:prSet/>
      <dgm:spPr>
        <a:solidFill>
          <a:srgbClr val="FFC000"/>
        </a:solidFill>
      </dgm:spPr>
      <dgm:t>
        <a:bodyPr/>
        <a:lstStyle/>
        <a:p>
          <a:r>
            <a:rPr lang="en-US" dirty="0">
              <a:solidFill>
                <a:schemeClr val="tx1"/>
              </a:solidFill>
              <a:latin typeface="+mn-lt"/>
            </a:rPr>
            <a:t>To provide better service and returns to the dairy farmers</a:t>
          </a:r>
        </a:p>
      </dgm:t>
    </dgm:pt>
    <dgm:pt modelId="{541D14A6-9B73-45E7-AF2A-21CDCFB0C14E}" type="parTrans" cxnId="{4A24DE2C-7B98-456A-93D0-B0308FE6C7F6}">
      <dgm:prSet/>
      <dgm:spPr/>
      <dgm:t>
        <a:bodyPr/>
        <a:lstStyle/>
        <a:p>
          <a:endParaRPr lang="en-US">
            <a:latin typeface="+mn-lt"/>
          </a:endParaRPr>
        </a:p>
      </dgm:t>
    </dgm:pt>
    <dgm:pt modelId="{363AB420-7004-428C-9B2B-8328C457A872}" type="sibTrans" cxnId="{4A24DE2C-7B98-456A-93D0-B0308FE6C7F6}">
      <dgm:prSet/>
      <dgm:spPr/>
      <dgm:t>
        <a:bodyPr/>
        <a:lstStyle/>
        <a:p>
          <a:endParaRPr lang="en-US">
            <a:latin typeface="+mn-lt"/>
          </a:endParaRPr>
        </a:p>
      </dgm:t>
    </dgm:pt>
    <dgm:pt modelId="{2D62B19A-A573-4C32-B3FB-16A3EF400F42}">
      <dgm:prSet/>
      <dgm:spPr>
        <a:solidFill>
          <a:srgbClr val="9999FF"/>
        </a:solidFill>
      </dgm:spPr>
      <dgm:t>
        <a:bodyPr/>
        <a:lstStyle/>
        <a:p>
          <a:r>
            <a:rPr lang="en-IN" dirty="0">
              <a:solidFill>
                <a:schemeClr val="tx1"/>
              </a:solidFill>
              <a:latin typeface="+mn-lt"/>
            </a:rPr>
            <a:t>To increase share of cooperatives in milk supply and demand</a:t>
          </a:r>
        </a:p>
      </dgm:t>
    </dgm:pt>
    <dgm:pt modelId="{470DF195-3B62-4FF6-9E04-7FC1949268C3}" type="parTrans" cxnId="{CE5BD9F3-9C20-4577-BCBD-3221CBEE3179}">
      <dgm:prSet/>
      <dgm:spPr/>
      <dgm:t>
        <a:bodyPr/>
        <a:lstStyle/>
        <a:p>
          <a:endParaRPr lang="en-US">
            <a:latin typeface="+mn-lt"/>
          </a:endParaRPr>
        </a:p>
      </dgm:t>
    </dgm:pt>
    <dgm:pt modelId="{5828C6EE-7269-49AB-A6B2-E27E711C4030}" type="sibTrans" cxnId="{CE5BD9F3-9C20-4577-BCBD-3221CBEE3179}">
      <dgm:prSet/>
      <dgm:spPr/>
      <dgm:t>
        <a:bodyPr/>
        <a:lstStyle/>
        <a:p>
          <a:endParaRPr lang="en-US">
            <a:latin typeface="+mn-lt"/>
          </a:endParaRPr>
        </a:p>
      </dgm:t>
    </dgm:pt>
    <dgm:pt modelId="{20281989-71EB-482A-BFE9-8E8E5F8EBB9C}">
      <dgm:prSet/>
      <dgm:spPr>
        <a:solidFill>
          <a:srgbClr val="DDBA97"/>
        </a:solidFill>
      </dgm:spPr>
      <dgm:t>
        <a:bodyPr/>
        <a:lstStyle/>
        <a:p>
          <a:r>
            <a:rPr lang="en-US" dirty="0">
              <a:solidFill>
                <a:schemeClr val="tx1"/>
              </a:solidFill>
              <a:latin typeface="+mn-lt"/>
            </a:rPr>
            <a:t>To provide quality and safe milk and milk products to consumers</a:t>
          </a:r>
        </a:p>
      </dgm:t>
    </dgm:pt>
    <dgm:pt modelId="{963B0964-D258-4167-80D0-F5069664FCF7}" type="parTrans" cxnId="{9A15EDF2-F2CC-4BCA-BA06-466E4FD6421E}">
      <dgm:prSet/>
      <dgm:spPr/>
      <dgm:t>
        <a:bodyPr/>
        <a:lstStyle/>
        <a:p>
          <a:endParaRPr lang="en-US">
            <a:latin typeface="+mn-lt"/>
          </a:endParaRPr>
        </a:p>
      </dgm:t>
    </dgm:pt>
    <dgm:pt modelId="{26332D86-426A-4DF1-8822-DB7405516E8A}" type="sibTrans" cxnId="{9A15EDF2-F2CC-4BCA-BA06-466E4FD6421E}">
      <dgm:prSet/>
      <dgm:spPr/>
      <dgm:t>
        <a:bodyPr/>
        <a:lstStyle/>
        <a:p>
          <a:endParaRPr lang="en-US">
            <a:latin typeface="+mn-lt"/>
          </a:endParaRPr>
        </a:p>
      </dgm:t>
    </dgm:pt>
    <dgm:pt modelId="{B57BA931-F6D7-47C7-B139-DD9A98F5D570}" type="pres">
      <dgm:prSet presAssocID="{FFF6BC73-C03D-423D-AF25-05A51E345BBD}" presName="Name0" presStyleCnt="0">
        <dgm:presLayoutVars>
          <dgm:chMax val="7"/>
          <dgm:chPref val="7"/>
          <dgm:dir/>
        </dgm:presLayoutVars>
      </dgm:prSet>
      <dgm:spPr/>
    </dgm:pt>
    <dgm:pt modelId="{FAE217A0-A290-4E25-A0F6-AA2A7F5626E3}" type="pres">
      <dgm:prSet presAssocID="{FFF6BC73-C03D-423D-AF25-05A51E345BBD}" presName="Name1" presStyleCnt="0"/>
      <dgm:spPr/>
    </dgm:pt>
    <dgm:pt modelId="{8B2B779A-0C9E-4D0B-A373-A59B4B9338B9}" type="pres">
      <dgm:prSet presAssocID="{FFF6BC73-C03D-423D-AF25-05A51E345BBD}" presName="cycle" presStyleCnt="0"/>
      <dgm:spPr/>
    </dgm:pt>
    <dgm:pt modelId="{94F524B0-2C16-4F42-9822-8F7B8438AD1E}" type="pres">
      <dgm:prSet presAssocID="{FFF6BC73-C03D-423D-AF25-05A51E345BBD}" presName="srcNode" presStyleLbl="node1" presStyleIdx="0" presStyleCnt="4"/>
      <dgm:spPr/>
    </dgm:pt>
    <dgm:pt modelId="{5C58D2FF-F2DD-4526-89C2-4E73C2543F80}" type="pres">
      <dgm:prSet presAssocID="{FFF6BC73-C03D-423D-AF25-05A51E345BBD}" presName="conn" presStyleLbl="parChTrans1D2" presStyleIdx="0" presStyleCnt="1"/>
      <dgm:spPr/>
    </dgm:pt>
    <dgm:pt modelId="{0D3A25B1-1411-4BF0-AEB9-83216A711C52}" type="pres">
      <dgm:prSet presAssocID="{FFF6BC73-C03D-423D-AF25-05A51E345BBD}" presName="extraNode" presStyleLbl="node1" presStyleIdx="0" presStyleCnt="4"/>
      <dgm:spPr/>
    </dgm:pt>
    <dgm:pt modelId="{2335733A-C657-4568-BBB3-814FC8051A9C}" type="pres">
      <dgm:prSet presAssocID="{FFF6BC73-C03D-423D-AF25-05A51E345BBD}" presName="dstNode" presStyleLbl="node1" presStyleIdx="0" presStyleCnt="4"/>
      <dgm:spPr/>
    </dgm:pt>
    <dgm:pt modelId="{E0F12EEB-ECC2-4797-A3DF-5A773D23F257}" type="pres">
      <dgm:prSet presAssocID="{DA3EBFCA-1E0C-417F-92E3-3421091D3DEC}" presName="text_1" presStyleLbl="node1" presStyleIdx="0" presStyleCnt="4">
        <dgm:presLayoutVars>
          <dgm:bulletEnabled val="1"/>
        </dgm:presLayoutVars>
      </dgm:prSet>
      <dgm:spPr/>
    </dgm:pt>
    <dgm:pt modelId="{2CE1F1E4-B88B-4216-8950-4E53F9096726}" type="pres">
      <dgm:prSet presAssocID="{DA3EBFCA-1E0C-417F-92E3-3421091D3DEC}" presName="accent_1" presStyleCnt="0"/>
      <dgm:spPr/>
    </dgm:pt>
    <dgm:pt modelId="{C23BD39E-11F9-44C9-914A-705766F3F289}" type="pres">
      <dgm:prSet presAssocID="{DA3EBFCA-1E0C-417F-92E3-3421091D3DEC}" presName="accentRepeatNode" presStyleLbl="solidFgAcc1" presStyleIdx="0" presStyleCnt="4"/>
      <dgm:spPr>
        <a:solidFill>
          <a:schemeClr val="accent3"/>
        </a:solidFill>
        <a:ln>
          <a:solidFill>
            <a:schemeClr val="tx1"/>
          </a:solidFill>
        </a:ln>
      </dgm:spPr>
    </dgm:pt>
    <dgm:pt modelId="{09268864-84C6-4C4E-96B4-D6F86E5F8028}" type="pres">
      <dgm:prSet presAssocID="{EBC490E0-76D3-4BE2-BF13-C1309B890512}" presName="text_2" presStyleLbl="node1" presStyleIdx="1" presStyleCnt="4">
        <dgm:presLayoutVars>
          <dgm:bulletEnabled val="1"/>
        </dgm:presLayoutVars>
      </dgm:prSet>
      <dgm:spPr/>
    </dgm:pt>
    <dgm:pt modelId="{F9E90C47-A1A8-40F4-87DD-15D424F73756}" type="pres">
      <dgm:prSet presAssocID="{EBC490E0-76D3-4BE2-BF13-C1309B890512}" presName="accent_2" presStyleCnt="0"/>
      <dgm:spPr/>
    </dgm:pt>
    <dgm:pt modelId="{C51ADCFC-1B4B-4B97-BA99-7B5774675911}" type="pres">
      <dgm:prSet presAssocID="{EBC490E0-76D3-4BE2-BF13-C1309B890512}" presName="accentRepeatNode" presStyleLbl="solidFgAcc1" presStyleIdx="1" presStyleCnt="4"/>
      <dgm:spPr>
        <a:solidFill>
          <a:srgbClr val="FFC000"/>
        </a:solidFill>
        <a:ln>
          <a:solidFill>
            <a:schemeClr val="tx1"/>
          </a:solidFill>
        </a:ln>
      </dgm:spPr>
    </dgm:pt>
    <dgm:pt modelId="{9A84297B-1683-44E6-B7D7-A16FD5FA2CF5}" type="pres">
      <dgm:prSet presAssocID="{2D62B19A-A573-4C32-B3FB-16A3EF400F42}" presName="text_3" presStyleLbl="node1" presStyleIdx="2" presStyleCnt="4">
        <dgm:presLayoutVars>
          <dgm:bulletEnabled val="1"/>
        </dgm:presLayoutVars>
      </dgm:prSet>
      <dgm:spPr/>
    </dgm:pt>
    <dgm:pt modelId="{FD5B2746-26EC-4FDD-A938-EAB427374889}" type="pres">
      <dgm:prSet presAssocID="{2D62B19A-A573-4C32-B3FB-16A3EF400F42}" presName="accent_3" presStyleCnt="0"/>
      <dgm:spPr/>
    </dgm:pt>
    <dgm:pt modelId="{2288BD4F-9B1C-42BF-A9FA-9A05EEBE12C9}" type="pres">
      <dgm:prSet presAssocID="{2D62B19A-A573-4C32-B3FB-16A3EF400F42}" presName="accentRepeatNode" presStyleLbl="solidFgAcc1" presStyleIdx="2" presStyleCnt="4"/>
      <dgm:spPr>
        <a:solidFill>
          <a:srgbClr val="9999FF"/>
        </a:solidFill>
        <a:ln>
          <a:solidFill>
            <a:schemeClr val="tx1"/>
          </a:solidFill>
        </a:ln>
      </dgm:spPr>
    </dgm:pt>
    <dgm:pt modelId="{F89218E6-BFED-4ED6-B847-9433CE1A90FD}" type="pres">
      <dgm:prSet presAssocID="{20281989-71EB-482A-BFE9-8E8E5F8EBB9C}" presName="text_4" presStyleLbl="node1" presStyleIdx="3" presStyleCnt="4">
        <dgm:presLayoutVars>
          <dgm:bulletEnabled val="1"/>
        </dgm:presLayoutVars>
      </dgm:prSet>
      <dgm:spPr/>
    </dgm:pt>
    <dgm:pt modelId="{B8F54699-8361-42AE-9B4F-AE3AE25D6753}" type="pres">
      <dgm:prSet presAssocID="{20281989-71EB-482A-BFE9-8E8E5F8EBB9C}" presName="accent_4" presStyleCnt="0"/>
      <dgm:spPr/>
    </dgm:pt>
    <dgm:pt modelId="{380950E2-B329-4C44-B76C-917F0B9D906C}" type="pres">
      <dgm:prSet presAssocID="{20281989-71EB-482A-BFE9-8E8E5F8EBB9C}" presName="accentRepeatNode" presStyleLbl="solidFgAcc1" presStyleIdx="3" presStyleCnt="4"/>
      <dgm:spPr>
        <a:solidFill>
          <a:srgbClr val="DDBA97"/>
        </a:solidFill>
        <a:ln>
          <a:solidFill>
            <a:schemeClr val="tx1"/>
          </a:solidFill>
        </a:ln>
      </dgm:spPr>
    </dgm:pt>
  </dgm:ptLst>
  <dgm:cxnLst>
    <dgm:cxn modelId="{4A24DE2C-7B98-456A-93D0-B0308FE6C7F6}" srcId="{FFF6BC73-C03D-423D-AF25-05A51E345BBD}" destId="{EBC490E0-76D3-4BE2-BF13-C1309B890512}" srcOrd="1" destOrd="0" parTransId="{541D14A6-9B73-45E7-AF2A-21CDCFB0C14E}" sibTransId="{363AB420-7004-428C-9B2B-8328C457A872}"/>
    <dgm:cxn modelId="{209A4A62-4E76-49B4-8B34-B7F22B8352F7}" type="presOf" srcId="{EBC490E0-76D3-4BE2-BF13-C1309B890512}" destId="{09268864-84C6-4C4E-96B4-D6F86E5F8028}" srcOrd="0" destOrd="0" presId="urn:microsoft.com/office/officeart/2008/layout/VerticalCurvedList"/>
    <dgm:cxn modelId="{D24B6E48-69A5-4505-AE39-3A0451CA7CD6}" type="presOf" srcId="{20281989-71EB-482A-BFE9-8E8E5F8EBB9C}" destId="{F89218E6-BFED-4ED6-B847-9433CE1A90FD}" srcOrd="0" destOrd="0" presId="urn:microsoft.com/office/officeart/2008/layout/VerticalCurvedList"/>
    <dgm:cxn modelId="{E5A34276-625F-4416-8235-1BD286F7A291}" type="presOf" srcId="{FFF6BC73-C03D-423D-AF25-05A51E345BBD}" destId="{B57BA931-F6D7-47C7-B139-DD9A98F5D570}" srcOrd="0" destOrd="0" presId="urn:microsoft.com/office/officeart/2008/layout/VerticalCurvedList"/>
    <dgm:cxn modelId="{B5E3A98A-F50C-4F74-A0A9-4BFEDB6BAF4A}" type="presOf" srcId="{A7922116-1EF6-4E9B-9345-8CD37A81D31E}" destId="{5C58D2FF-F2DD-4526-89C2-4E73C2543F80}" srcOrd="0" destOrd="0" presId="urn:microsoft.com/office/officeart/2008/layout/VerticalCurvedList"/>
    <dgm:cxn modelId="{7407EBD3-948D-492F-BBE0-A7F7FCE3DD6A}" type="presOf" srcId="{DA3EBFCA-1E0C-417F-92E3-3421091D3DEC}" destId="{E0F12EEB-ECC2-4797-A3DF-5A773D23F257}" srcOrd="0" destOrd="0" presId="urn:microsoft.com/office/officeart/2008/layout/VerticalCurvedList"/>
    <dgm:cxn modelId="{2BC10AE7-F867-4ED4-AA6A-2BADCB9F3D42}" type="presOf" srcId="{2D62B19A-A573-4C32-B3FB-16A3EF400F42}" destId="{9A84297B-1683-44E6-B7D7-A16FD5FA2CF5}" srcOrd="0" destOrd="0" presId="urn:microsoft.com/office/officeart/2008/layout/VerticalCurvedList"/>
    <dgm:cxn modelId="{9A15EDF2-F2CC-4BCA-BA06-466E4FD6421E}" srcId="{FFF6BC73-C03D-423D-AF25-05A51E345BBD}" destId="{20281989-71EB-482A-BFE9-8E8E5F8EBB9C}" srcOrd="3" destOrd="0" parTransId="{963B0964-D258-4167-80D0-F5069664FCF7}" sibTransId="{26332D86-426A-4DF1-8822-DB7405516E8A}"/>
    <dgm:cxn modelId="{CE5BD9F3-9C20-4577-BCBD-3221CBEE3179}" srcId="{FFF6BC73-C03D-423D-AF25-05A51E345BBD}" destId="{2D62B19A-A573-4C32-B3FB-16A3EF400F42}" srcOrd="2" destOrd="0" parTransId="{470DF195-3B62-4FF6-9E04-7FC1949268C3}" sibTransId="{5828C6EE-7269-49AB-A6B2-E27E711C4030}"/>
    <dgm:cxn modelId="{5CB0BEF9-7BBC-4112-96ED-76FDC1959F74}" srcId="{FFF6BC73-C03D-423D-AF25-05A51E345BBD}" destId="{DA3EBFCA-1E0C-417F-92E3-3421091D3DEC}" srcOrd="0" destOrd="0" parTransId="{99860EB8-F2E2-44E7-A9AF-9FB311BAF7D0}" sibTransId="{A7922116-1EF6-4E9B-9345-8CD37A81D31E}"/>
    <dgm:cxn modelId="{196E013C-7FC3-4131-BBBE-C9E0294103A6}" type="presParOf" srcId="{B57BA931-F6D7-47C7-B139-DD9A98F5D570}" destId="{FAE217A0-A290-4E25-A0F6-AA2A7F5626E3}" srcOrd="0" destOrd="0" presId="urn:microsoft.com/office/officeart/2008/layout/VerticalCurvedList"/>
    <dgm:cxn modelId="{EA005607-EE22-4DD0-96FD-F08FAE4CDA7C}" type="presParOf" srcId="{FAE217A0-A290-4E25-A0F6-AA2A7F5626E3}" destId="{8B2B779A-0C9E-4D0B-A373-A59B4B9338B9}" srcOrd="0" destOrd="0" presId="urn:microsoft.com/office/officeart/2008/layout/VerticalCurvedList"/>
    <dgm:cxn modelId="{F128FF9E-F6E6-4C82-9DD7-534D660CB14A}" type="presParOf" srcId="{8B2B779A-0C9E-4D0B-A373-A59B4B9338B9}" destId="{94F524B0-2C16-4F42-9822-8F7B8438AD1E}" srcOrd="0" destOrd="0" presId="urn:microsoft.com/office/officeart/2008/layout/VerticalCurvedList"/>
    <dgm:cxn modelId="{FB7F2F53-836B-479B-9FAF-5AD09CE3EA6A}" type="presParOf" srcId="{8B2B779A-0C9E-4D0B-A373-A59B4B9338B9}" destId="{5C58D2FF-F2DD-4526-89C2-4E73C2543F80}" srcOrd="1" destOrd="0" presId="urn:microsoft.com/office/officeart/2008/layout/VerticalCurvedList"/>
    <dgm:cxn modelId="{4591F657-5B12-4785-9BEA-3C16A1CA0041}" type="presParOf" srcId="{8B2B779A-0C9E-4D0B-A373-A59B4B9338B9}" destId="{0D3A25B1-1411-4BF0-AEB9-83216A711C52}" srcOrd="2" destOrd="0" presId="urn:microsoft.com/office/officeart/2008/layout/VerticalCurvedList"/>
    <dgm:cxn modelId="{9B929DDB-32BB-4B83-92FD-5FA41AC33956}" type="presParOf" srcId="{8B2B779A-0C9E-4D0B-A373-A59B4B9338B9}" destId="{2335733A-C657-4568-BBB3-814FC8051A9C}" srcOrd="3" destOrd="0" presId="urn:microsoft.com/office/officeart/2008/layout/VerticalCurvedList"/>
    <dgm:cxn modelId="{5CA2F8BD-2658-44DA-ACBA-E230E73B12DD}" type="presParOf" srcId="{FAE217A0-A290-4E25-A0F6-AA2A7F5626E3}" destId="{E0F12EEB-ECC2-4797-A3DF-5A773D23F257}" srcOrd="1" destOrd="0" presId="urn:microsoft.com/office/officeart/2008/layout/VerticalCurvedList"/>
    <dgm:cxn modelId="{A08DF6A6-2DC2-4EC5-B105-EE1FB62515B7}" type="presParOf" srcId="{FAE217A0-A290-4E25-A0F6-AA2A7F5626E3}" destId="{2CE1F1E4-B88B-4216-8950-4E53F9096726}" srcOrd="2" destOrd="0" presId="urn:microsoft.com/office/officeart/2008/layout/VerticalCurvedList"/>
    <dgm:cxn modelId="{DD39991D-C248-431F-9C3E-18E513196D69}" type="presParOf" srcId="{2CE1F1E4-B88B-4216-8950-4E53F9096726}" destId="{C23BD39E-11F9-44C9-914A-705766F3F289}" srcOrd="0" destOrd="0" presId="urn:microsoft.com/office/officeart/2008/layout/VerticalCurvedList"/>
    <dgm:cxn modelId="{83B6439E-0853-4819-9033-0DF03E0F495F}" type="presParOf" srcId="{FAE217A0-A290-4E25-A0F6-AA2A7F5626E3}" destId="{09268864-84C6-4C4E-96B4-D6F86E5F8028}" srcOrd="3" destOrd="0" presId="urn:microsoft.com/office/officeart/2008/layout/VerticalCurvedList"/>
    <dgm:cxn modelId="{0343E30A-2474-4BBD-A76B-CB9C2DA55576}" type="presParOf" srcId="{FAE217A0-A290-4E25-A0F6-AA2A7F5626E3}" destId="{F9E90C47-A1A8-40F4-87DD-15D424F73756}" srcOrd="4" destOrd="0" presId="urn:microsoft.com/office/officeart/2008/layout/VerticalCurvedList"/>
    <dgm:cxn modelId="{11A29E75-9FE0-4230-AC21-E7B1D041C3FE}" type="presParOf" srcId="{F9E90C47-A1A8-40F4-87DD-15D424F73756}" destId="{C51ADCFC-1B4B-4B97-BA99-7B5774675911}" srcOrd="0" destOrd="0" presId="urn:microsoft.com/office/officeart/2008/layout/VerticalCurvedList"/>
    <dgm:cxn modelId="{A0749A67-D43B-4779-9EAF-F94667850E45}" type="presParOf" srcId="{FAE217A0-A290-4E25-A0F6-AA2A7F5626E3}" destId="{9A84297B-1683-44E6-B7D7-A16FD5FA2CF5}" srcOrd="5" destOrd="0" presId="urn:microsoft.com/office/officeart/2008/layout/VerticalCurvedList"/>
    <dgm:cxn modelId="{C1B0F1DC-AE3E-443B-9AF8-F2DC1A3A5EB2}" type="presParOf" srcId="{FAE217A0-A290-4E25-A0F6-AA2A7F5626E3}" destId="{FD5B2746-26EC-4FDD-A938-EAB427374889}" srcOrd="6" destOrd="0" presId="urn:microsoft.com/office/officeart/2008/layout/VerticalCurvedList"/>
    <dgm:cxn modelId="{3782518F-5604-4AFE-BE56-DE8FE83AF21E}" type="presParOf" srcId="{FD5B2746-26EC-4FDD-A938-EAB427374889}" destId="{2288BD4F-9B1C-42BF-A9FA-9A05EEBE12C9}" srcOrd="0" destOrd="0" presId="urn:microsoft.com/office/officeart/2008/layout/VerticalCurvedList"/>
    <dgm:cxn modelId="{E93C4D6D-81E3-4188-83BC-836611D7796E}" type="presParOf" srcId="{FAE217A0-A290-4E25-A0F6-AA2A7F5626E3}" destId="{F89218E6-BFED-4ED6-B847-9433CE1A90FD}" srcOrd="7" destOrd="0" presId="urn:microsoft.com/office/officeart/2008/layout/VerticalCurvedList"/>
    <dgm:cxn modelId="{4958F73A-C4D5-4E81-8068-B2D49BE8C101}" type="presParOf" srcId="{FAE217A0-A290-4E25-A0F6-AA2A7F5626E3}" destId="{B8F54699-8361-42AE-9B4F-AE3AE25D6753}" srcOrd="8" destOrd="0" presId="urn:microsoft.com/office/officeart/2008/layout/VerticalCurvedList"/>
    <dgm:cxn modelId="{8D7510E4-2517-4DB7-82AE-4E0C363C7D03}" type="presParOf" srcId="{B8F54699-8361-42AE-9B4F-AE3AE25D6753}" destId="{380950E2-B329-4C44-B76C-917F0B9D906C}"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58D2FF-F2DD-4526-89C2-4E73C2543F80}">
      <dsp:nvSpPr>
        <dsp:cNvPr id="0" name=""/>
        <dsp:cNvSpPr/>
      </dsp:nvSpPr>
      <dsp:spPr>
        <a:xfrm>
          <a:off x="-2113217" y="-327212"/>
          <a:ext cx="2525426" cy="2525426"/>
        </a:xfrm>
        <a:prstGeom prst="blockArc">
          <a:avLst>
            <a:gd name="adj1" fmla="val 18900000"/>
            <a:gd name="adj2" fmla="val 2700000"/>
            <a:gd name="adj3" fmla="val 855"/>
          </a:avLst>
        </a:pr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0F12EEB-ECC2-4797-A3DF-5A773D23F257}">
      <dsp:nvSpPr>
        <dsp:cNvPr id="0" name=""/>
        <dsp:cNvSpPr/>
      </dsp:nvSpPr>
      <dsp:spPr>
        <a:xfrm>
          <a:off x="216692" y="143842"/>
          <a:ext cx="7042853" cy="287834"/>
        </a:xfrm>
        <a:prstGeom prst="rect">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469" tIns="35560" rIns="35560" bIns="35560" numCol="1" spcCol="1270" anchor="ctr" anchorCtr="0">
          <a:noAutofit/>
        </a:bodyPr>
        <a:lstStyle/>
        <a:p>
          <a:pPr marL="0" lvl="0" indent="0" algn="l" defTabSz="622300">
            <a:lnSpc>
              <a:spcPct val="90000"/>
            </a:lnSpc>
            <a:spcBef>
              <a:spcPct val="0"/>
            </a:spcBef>
            <a:spcAft>
              <a:spcPct val="35000"/>
            </a:spcAft>
            <a:buNone/>
          </a:pPr>
          <a:r>
            <a:rPr lang="en-US" sz="1400" kern="1200" dirty="0">
              <a:solidFill>
                <a:schemeClr val="tx1"/>
              </a:solidFill>
              <a:latin typeface="+mn-lt"/>
            </a:rPr>
            <a:t>To enhance productivity of bovines for increasing milk production</a:t>
          </a:r>
        </a:p>
      </dsp:txBody>
      <dsp:txXfrm>
        <a:off x="216692" y="143842"/>
        <a:ext cx="7042853" cy="287834"/>
      </dsp:txXfrm>
    </dsp:sp>
    <dsp:sp modelId="{C23BD39E-11F9-44C9-914A-705766F3F289}">
      <dsp:nvSpPr>
        <dsp:cNvPr id="0" name=""/>
        <dsp:cNvSpPr/>
      </dsp:nvSpPr>
      <dsp:spPr>
        <a:xfrm>
          <a:off x="36795" y="107863"/>
          <a:ext cx="359793" cy="359793"/>
        </a:xfrm>
        <a:prstGeom prst="ellipse">
          <a:avLst/>
        </a:prstGeom>
        <a:solidFill>
          <a:schemeClr val="accent3"/>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sp>
    <dsp:sp modelId="{09268864-84C6-4C4E-96B4-D6F86E5F8028}">
      <dsp:nvSpPr>
        <dsp:cNvPr id="0" name=""/>
        <dsp:cNvSpPr/>
      </dsp:nvSpPr>
      <dsp:spPr>
        <a:xfrm>
          <a:off x="381714" y="575669"/>
          <a:ext cx="6877831" cy="287834"/>
        </a:xfrm>
        <a:prstGeom prst="rect">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469" tIns="35560" rIns="35560" bIns="35560" numCol="1" spcCol="1270" anchor="ctr" anchorCtr="0">
          <a:noAutofit/>
        </a:bodyPr>
        <a:lstStyle/>
        <a:p>
          <a:pPr marL="0" lvl="0" indent="0" algn="l" defTabSz="622300">
            <a:lnSpc>
              <a:spcPct val="90000"/>
            </a:lnSpc>
            <a:spcBef>
              <a:spcPct val="0"/>
            </a:spcBef>
            <a:spcAft>
              <a:spcPct val="35000"/>
            </a:spcAft>
            <a:buNone/>
          </a:pPr>
          <a:r>
            <a:rPr lang="en-US" sz="1400" kern="1200" dirty="0">
              <a:solidFill>
                <a:schemeClr val="tx1"/>
              </a:solidFill>
              <a:latin typeface="+mn-lt"/>
            </a:rPr>
            <a:t>To provide better service and returns to the dairy farmers</a:t>
          </a:r>
        </a:p>
      </dsp:txBody>
      <dsp:txXfrm>
        <a:off x="381714" y="575669"/>
        <a:ext cx="6877831" cy="287834"/>
      </dsp:txXfrm>
    </dsp:sp>
    <dsp:sp modelId="{C51ADCFC-1B4B-4B97-BA99-7B5774675911}">
      <dsp:nvSpPr>
        <dsp:cNvPr id="0" name=""/>
        <dsp:cNvSpPr/>
      </dsp:nvSpPr>
      <dsp:spPr>
        <a:xfrm>
          <a:off x="201818" y="539690"/>
          <a:ext cx="359793" cy="359793"/>
        </a:xfrm>
        <a:prstGeom prst="ellipse">
          <a:avLst/>
        </a:prstGeom>
        <a:solidFill>
          <a:srgbClr val="FFC000"/>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sp>
    <dsp:sp modelId="{9A84297B-1683-44E6-B7D7-A16FD5FA2CF5}">
      <dsp:nvSpPr>
        <dsp:cNvPr id="0" name=""/>
        <dsp:cNvSpPr/>
      </dsp:nvSpPr>
      <dsp:spPr>
        <a:xfrm>
          <a:off x="381714" y="1007497"/>
          <a:ext cx="6877831" cy="287834"/>
        </a:xfrm>
        <a:prstGeom prst="rect">
          <a:avLst/>
        </a:prstGeom>
        <a:solidFill>
          <a:srgbClr val="9999F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469" tIns="35560" rIns="35560" bIns="35560" numCol="1" spcCol="1270" anchor="ctr" anchorCtr="0">
          <a:noAutofit/>
        </a:bodyPr>
        <a:lstStyle/>
        <a:p>
          <a:pPr marL="0" lvl="0" indent="0" algn="l" defTabSz="622300">
            <a:lnSpc>
              <a:spcPct val="90000"/>
            </a:lnSpc>
            <a:spcBef>
              <a:spcPct val="0"/>
            </a:spcBef>
            <a:spcAft>
              <a:spcPct val="35000"/>
            </a:spcAft>
            <a:buNone/>
          </a:pPr>
          <a:r>
            <a:rPr lang="en-IN" sz="1400" kern="1200" dirty="0">
              <a:solidFill>
                <a:schemeClr val="tx1"/>
              </a:solidFill>
              <a:latin typeface="+mn-lt"/>
            </a:rPr>
            <a:t>To increase share of cooperatives in milk supply and demand</a:t>
          </a:r>
        </a:p>
      </dsp:txBody>
      <dsp:txXfrm>
        <a:off x="381714" y="1007497"/>
        <a:ext cx="6877831" cy="287834"/>
      </dsp:txXfrm>
    </dsp:sp>
    <dsp:sp modelId="{2288BD4F-9B1C-42BF-A9FA-9A05EEBE12C9}">
      <dsp:nvSpPr>
        <dsp:cNvPr id="0" name=""/>
        <dsp:cNvSpPr/>
      </dsp:nvSpPr>
      <dsp:spPr>
        <a:xfrm>
          <a:off x="201818" y="971517"/>
          <a:ext cx="359793" cy="359793"/>
        </a:xfrm>
        <a:prstGeom prst="ellipse">
          <a:avLst/>
        </a:prstGeom>
        <a:solidFill>
          <a:srgbClr val="9999FF"/>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sp>
    <dsp:sp modelId="{F89218E6-BFED-4ED6-B847-9433CE1A90FD}">
      <dsp:nvSpPr>
        <dsp:cNvPr id="0" name=""/>
        <dsp:cNvSpPr/>
      </dsp:nvSpPr>
      <dsp:spPr>
        <a:xfrm>
          <a:off x="216692" y="1439324"/>
          <a:ext cx="7042853" cy="287834"/>
        </a:xfrm>
        <a:prstGeom prst="rect">
          <a:avLst/>
        </a:prstGeom>
        <a:solidFill>
          <a:srgbClr val="DDBA97"/>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469" tIns="35560" rIns="35560" bIns="35560" numCol="1" spcCol="1270" anchor="ctr" anchorCtr="0">
          <a:noAutofit/>
        </a:bodyPr>
        <a:lstStyle/>
        <a:p>
          <a:pPr marL="0" lvl="0" indent="0" algn="l" defTabSz="622300">
            <a:lnSpc>
              <a:spcPct val="90000"/>
            </a:lnSpc>
            <a:spcBef>
              <a:spcPct val="0"/>
            </a:spcBef>
            <a:spcAft>
              <a:spcPct val="35000"/>
            </a:spcAft>
            <a:buNone/>
          </a:pPr>
          <a:r>
            <a:rPr lang="en-US" sz="1400" kern="1200" dirty="0">
              <a:solidFill>
                <a:schemeClr val="tx1"/>
              </a:solidFill>
              <a:latin typeface="+mn-lt"/>
            </a:rPr>
            <a:t>To provide quality and safe milk and milk products to consumers</a:t>
          </a:r>
        </a:p>
      </dsp:txBody>
      <dsp:txXfrm>
        <a:off x="216692" y="1439324"/>
        <a:ext cx="7042853" cy="287834"/>
      </dsp:txXfrm>
    </dsp:sp>
    <dsp:sp modelId="{380950E2-B329-4C44-B76C-917F0B9D906C}">
      <dsp:nvSpPr>
        <dsp:cNvPr id="0" name=""/>
        <dsp:cNvSpPr/>
      </dsp:nvSpPr>
      <dsp:spPr>
        <a:xfrm>
          <a:off x="36795" y="1403345"/>
          <a:ext cx="359793" cy="359793"/>
        </a:xfrm>
        <a:prstGeom prst="ellipse">
          <a:avLst/>
        </a:prstGeom>
        <a:solidFill>
          <a:srgbClr val="DDBA97"/>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6" tIns="46588" rIns="93176" bIns="46588"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6" tIns="46588" rIns="93176" bIns="46588" rtlCol="0"/>
          <a:lstStyle>
            <a:lvl1pPr algn="r">
              <a:defRPr sz="1200"/>
            </a:lvl1pPr>
          </a:lstStyle>
          <a:p>
            <a:fld id="{BD2A5ACA-21EF-4F0F-8436-D1432ACF543B}" type="datetimeFigureOut">
              <a:rPr lang="en-US" smtClean="0"/>
              <a:pPr/>
              <a:t>9/7/2022</a:t>
            </a:fld>
            <a:endParaRPr lang="en-US"/>
          </a:p>
        </p:txBody>
      </p:sp>
      <p:sp>
        <p:nvSpPr>
          <p:cNvPr id="4" name="Footer Placeholder 3"/>
          <p:cNvSpPr>
            <a:spLocks noGrp="1"/>
          </p:cNvSpPr>
          <p:nvPr>
            <p:ph type="ftr" sz="quarter" idx="2"/>
          </p:nvPr>
        </p:nvSpPr>
        <p:spPr>
          <a:xfrm>
            <a:off x="0" y="8829968"/>
            <a:ext cx="3037840" cy="464820"/>
          </a:xfrm>
          <a:prstGeom prst="rect">
            <a:avLst/>
          </a:prstGeom>
        </p:spPr>
        <p:txBody>
          <a:bodyPr vert="horz" lIns="93176" tIns="46588" rIns="93176" bIns="46588"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8"/>
            <a:ext cx="3037840" cy="464820"/>
          </a:xfrm>
          <a:prstGeom prst="rect">
            <a:avLst/>
          </a:prstGeom>
        </p:spPr>
        <p:txBody>
          <a:bodyPr vert="horz" lIns="93176" tIns="46588" rIns="93176" bIns="46588" rtlCol="0" anchor="b"/>
          <a:lstStyle>
            <a:lvl1pPr algn="r">
              <a:defRPr sz="1200"/>
            </a:lvl1pPr>
          </a:lstStyle>
          <a:p>
            <a:fld id="{73520149-E039-4D84-B947-C8DC67D6BF4D}" type="slidenum">
              <a:rPr lang="en-US" smtClean="0"/>
              <a:pPr/>
              <a:t>‹#›</a:t>
            </a:fld>
            <a:endParaRPr lang="en-US"/>
          </a:p>
        </p:txBody>
      </p:sp>
    </p:spTree>
    <p:extLst>
      <p:ext uri="{BB962C8B-B14F-4D97-AF65-F5344CB8AC3E}">
        <p14:creationId xmlns:p14="http://schemas.microsoft.com/office/powerpoint/2010/main" val="16671117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37840" cy="466434"/>
          </a:xfrm>
          <a:prstGeom prst="rect">
            <a:avLst/>
          </a:prstGeom>
        </p:spPr>
        <p:txBody>
          <a:bodyPr vert="horz" lIns="93176" tIns="46588" rIns="93176" bIns="46588" rtlCol="0"/>
          <a:lstStyle>
            <a:lvl1pPr algn="l">
              <a:defRPr sz="1200"/>
            </a:lvl1pPr>
          </a:lstStyle>
          <a:p>
            <a:endParaRPr lang="en-US"/>
          </a:p>
        </p:txBody>
      </p:sp>
      <p:sp>
        <p:nvSpPr>
          <p:cNvPr id="3" name="Date Placeholder 2"/>
          <p:cNvSpPr>
            <a:spLocks noGrp="1"/>
          </p:cNvSpPr>
          <p:nvPr>
            <p:ph type="dt" idx="1"/>
          </p:nvPr>
        </p:nvSpPr>
        <p:spPr>
          <a:xfrm>
            <a:off x="3970938" y="2"/>
            <a:ext cx="3037840" cy="466434"/>
          </a:xfrm>
          <a:prstGeom prst="rect">
            <a:avLst/>
          </a:prstGeom>
        </p:spPr>
        <p:txBody>
          <a:bodyPr vert="horz" lIns="93176" tIns="46588" rIns="93176" bIns="46588" rtlCol="0"/>
          <a:lstStyle>
            <a:lvl1pPr algn="r">
              <a:defRPr sz="1200"/>
            </a:lvl1pPr>
          </a:lstStyle>
          <a:p>
            <a:fld id="{EC13577B-6902-467D-A26C-08A0DD5E4E03}" type="datetimeFigureOut">
              <a:rPr lang="en-US" smtClean="0"/>
              <a:pPr/>
              <a:t>9/7/2022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6" tIns="46588" rIns="93176" bIns="46588" rtlCol="0" anchor="ctr"/>
          <a:lstStyle/>
          <a:p>
            <a:endParaRPr lang="en-US"/>
          </a:p>
        </p:txBody>
      </p:sp>
      <p:sp>
        <p:nvSpPr>
          <p:cNvPr id="5" name="Notes Placeholder 4"/>
          <p:cNvSpPr>
            <a:spLocks noGrp="1"/>
          </p:cNvSpPr>
          <p:nvPr>
            <p:ph type="body" sz="quarter" idx="3"/>
          </p:nvPr>
        </p:nvSpPr>
        <p:spPr>
          <a:xfrm>
            <a:off x="701040" y="4473891"/>
            <a:ext cx="5608320" cy="3660459"/>
          </a:xfrm>
          <a:prstGeom prst="rect">
            <a:avLst/>
          </a:prstGeom>
        </p:spPr>
        <p:txBody>
          <a:bodyPr vert="horz" lIns="93176" tIns="46588" rIns="93176" bIns="4658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6" tIns="46588" rIns="93176" bIns="46588"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6" tIns="46588" rIns="93176" bIns="46588" rtlCol="0" anchor="b"/>
          <a:lstStyle>
            <a:lvl1pPr algn="r">
              <a:defRPr sz="1200"/>
            </a:lvl1pPr>
          </a:lstStyle>
          <a:p>
            <a:fld id="{DF61EA0F-A667-4B49-8422-0062BC55E249}" type="slidenum">
              <a:rPr lang="en-US" smtClean="0"/>
              <a:pPr/>
              <a:t>‹#›</a:t>
            </a:fld>
            <a:endParaRPr lang="en-US"/>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pPr/>
              <a:t>1</a:t>
            </a:fld>
            <a:endParaRPr lang="en-US"/>
          </a:p>
        </p:txBody>
      </p:sp>
    </p:spTree>
    <p:extLst>
      <p:ext uri="{BB962C8B-B14F-4D97-AF65-F5344CB8AC3E}">
        <p14:creationId xmlns:p14="http://schemas.microsoft.com/office/powerpoint/2010/main" val="1011769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18"/>
          <p:cNvSpPr>
            <a:spLocks noGrp="1" noChangeArrowheads="1"/>
          </p:cNvSpPr>
          <p:nvPr>
            <p:ph type="sldNum" sz="quarter" idx="5"/>
          </p:nvPr>
        </p:nvSpPr>
        <p:spPr bwMode="auto">
          <a:noFill/>
          <a:ln>
            <a:round/>
            <a:headEnd/>
            <a:tailEnd/>
          </a:ln>
        </p:spPr>
        <p:txBody>
          <a:bodyPr/>
          <a:lstStyle/>
          <a:p>
            <a:pPr>
              <a:lnSpc>
                <a:spcPct val="95000"/>
              </a:lnSpc>
              <a:buSzPct val="100000"/>
              <a:tabLst>
                <a:tab pos="685881" algn="l"/>
                <a:tab pos="1373381" algn="l"/>
                <a:tab pos="2060878" algn="l"/>
                <a:tab pos="2748378" algn="l"/>
              </a:tabLst>
            </a:pPr>
            <a:fld id="{9A9EC7D3-9E2F-44F0-9233-7498DC9C980B}" type="slidenum">
              <a:rPr lang="en-US" altLang="en-US">
                <a:solidFill>
                  <a:srgbClr val="000000"/>
                </a:solidFill>
                <a:latin typeface="Times New Roman" pitchFamily="18" charset="0"/>
                <a:ea typeface="Microsoft YaHei" pitchFamily="34" charset="-122"/>
              </a:rPr>
              <a:pPr>
                <a:lnSpc>
                  <a:spcPct val="95000"/>
                </a:lnSpc>
                <a:buSzPct val="100000"/>
                <a:tabLst>
                  <a:tab pos="685881" algn="l"/>
                  <a:tab pos="1373381" algn="l"/>
                  <a:tab pos="2060878" algn="l"/>
                  <a:tab pos="2748378" algn="l"/>
                </a:tabLst>
              </a:pPr>
              <a:t>10</a:t>
            </a:fld>
            <a:endParaRPr lang="en-US" altLang="en-US">
              <a:solidFill>
                <a:srgbClr val="000000"/>
              </a:solidFill>
              <a:latin typeface="Times New Roman" pitchFamily="18" charset="0"/>
              <a:ea typeface="Microsoft YaHei" pitchFamily="34" charset="-122"/>
            </a:endParaRPr>
          </a:p>
        </p:txBody>
      </p:sp>
      <p:sp>
        <p:nvSpPr>
          <p:cNvPr id="65539" name="Text Box 1"/>
          <p:cNvSpPr txBox="1">
            <a:spLocks noChangeArrowheads="1"/>
          </p:cNvSpPr>
          <p:nvPr/>
        </p:nvSpPr>
        <p:spPr bwMode="auto">
          <a:xfrm>
            <a:off x="3042050" y="13023564"/>
            <a:ext cx="2326482" cy="674667"/>
          </a:xfrm>
          <a:prstGeom prst="rect">
            <a:avLst/>
          </a:prstGeom>
          <a:noFill/>
          <a:ln w="9525">
            <a:noFill/>
            <a:round/>
            <a:headEnd/>
            <a:tailEnd/>
          </a:ln>
        </p:spPr>
        <p:txBody>
          <a:bodyPr lIns="0" tIns="0" rIns="0" bIns="0" anchor="b"/>
          <a:lstStyle/>
          <a:p>
            <a:pPr algn="r">
              <a:lnSpc>
                <a:spcPct val="95000"/>
              </a:lnSpc>
              <a:buSzPct val="100000"/>
              <a:tabLst>
                <a:tab pos="0" algn="l"/>
                <a:tab pos="465882" algn="l"/>
                <a:tab pos="931763" algn="l"/>
                <a:tab pos="1397644" algn="l"/>
                <a:tab pos="1863525" algn="l"/>
                <a:tab pos="2329407" algn="l"/>
                <a:tab pos="2795289" algn="l"/>
                <a:tab pos="3261170" algn="l"/>
                <a:tab pos="3727051" algn="l"/>
                <a:tab pos="4192932" algn="l"/>
                <a:tab pos="4658814" algn="l"/>
                <a:tab pos="5124696" algn="l"/>
                <a:tab pos="5590577" algn="l"/>
                <a:tab pos="6056458" algn="l"/>
                <a:tab pos="6522339" algn="l"/>
                <a:tab pos="6988221" algn="l"/>
                <a:tab pos="7454103" algn="l"/>
                <a:tab pos="7919984" algn="l"/>
                <a:tab pos="8385865" algn="l"/>
                <a:tab pos="8851746" algn="l"/>
                <a:tab pos="9317628" algn="l"/>
              </a:tabLst>
            </a:pPr>
            <a:fld id="{75F641DE-B484-479A-99C3-2F1C3B27555B}" type="slidenum">
              <a:rPr lang="en-US" altLang="en-US" sz="1300">
                <a:solidFill>
                  <a:srgbClr val="000000"/>
                </a:solidFill>
                <a:latin typeface="Times New Roman" pitchFamily="18" charset="0"/>
                <a:ea typeface="Microsoft YaHei" pitchFamily="34" charset="-122"/>
              </a:rPr>
              <a:pPr algn="r">
                <a:lnSpc>
                  <a:spcPct val="95000"/>
                </a:lnSpc>
                <a:buSzPct val="100000"/>
                <a:tabLst>
                  <a:tab pos="0" algn="l"/>
                  <a:tab pos="465882" algn="l"/>
                  <a:tab pos="931763" algn="l"/>
                  <a:tab pos="1397644" algn="l"/>
                  <a:tab pos="1863525" algn="l"/>
                  <a:tab pos="2329407" algn="l"/>
                  <a:tab pos="2795289" algn="l"/>
                  <a:tab pos="3261170" algn="l"/>
                  <a:tab pos="3727051" algn="l"/>
                  <a:tab pos="4192932" algn="l"/>
                  <a:tab pos="4658814" algn="l"/>
                  <a:tab pos="5124696" algn="l"/>
                  <a:tab pos="5590577" algn="l"/>
                  <a:tab pos="6056458" algn="l"/>
                  <a:tab pos="6522339" algn="l"/>
                  <a:tab pos="6988221" algn="l"/>
                  <a:tab pos="7454103" algn="l"/>
                  <a:tab pos="7919984" algn="l"/>
                  <a:tab pos="8385865" algn="l"/>
                  <a:tab pos="8851746" algn="l"/>
                  <a:tab pos="9317628" algn="l"/>
                </a:tabLst>
              </a:pPr>
              <a:t>10</a:t>
            </a:fld>
            <a:endParaRPr lang="en-US" altLang="en-US" sz="1300">
              <a:solidFill>
                <a:srgbClr val="000000"/>
              </a:solidFill>
              <a:latin typeface="Times New Roman" pitchFamily="18" charset="0"/>
              <a:ea typeface="Microsoft YaHei" pitchFamily="34" charset="-122"/>
            </a:endParaRPr>
          </a:p>
        </p:txBody>
      </p:sp>
      <p:sp>
        <p:nvSpPr>
          <p:cNvPr id="65540" name="Rectangle 2"/>
          <p:cNvSpPr>
            <a:spLocks noGrp="1" noRot="1" noChangeAspect="1" noChangeArrowheads="1" noTextEdit="1"/>
          </p:cNvSpPr>
          <p:nvPr>
            <p:ph type="sldImg"/>
          </p:nvPr>
        </p:nvSpPr>
        <p:spPr bwMode="auto">
          <a:xfrm>
            <a:off x="-1879600" y="1028700"/>
            <a:ext cx="9129713" cy="5137150"/>
          </a:xfrm>
          <a:solidFill>
            <a:srgbClr val="FFFFFF"/>
          </a:solidFill>
          <a:ln>
            <a:solidFill>
              <a:srgbClr val="000000"/>
            </a:solidFill>
            <a:miter lim="800000"/>
            <a:headEnd/>
            <a:tailEnd/>
          </a:ln>
        </p:spPr>
      </p:sp>
      <p:sp>
        <p:nvSpPr>
          <p:cNvPr id="65541" name="Rectangle 3"/>
          <p:cNvSpPr>
            <a:spLocks noGrp="1" noChangeArrowheads="1"/>
          </p:cNvSpPr>
          <p:nvPr>
            <p:ph type="body" idx="1"/>
          </p:nvPr>
        </p:nvSpPr>
        <p:spPr bwMode="auto">
          <a:xfrm>
            <a:off x="538162" y="6509480"/>
            <a:ext cx="4296966" cy="6168691"/>
          </a:xfrm>
          <a:noFill/>
        </p:spPr>
        <p:txBody>
          <a:bodyPr wrap="none" numCol="1" anchor="ctr" anchorCtr="0" compatLnSpc="1">
            <a:prstTxWarp prst="textNoShape">
              <a:avLst/>
            </a:prstTxWarp>
          </a:bodyPr>
          <a:lstStyle/>
          <a:p>
            <a:pPr eaLnBrk="1" hangingPunct="1">
              <a:spcBef>
                <a:spcPct val="0"/>
              </a:spcBef>
            </a:pPr>
            <a:endParaRPr lang="en-US" altLang="en-US" dirty="0">
              <a:latin typeface="Times New Roman" pitchFamily="18" charset="0"/>
            </a:endParaRPr>
          </a:p>
        </p:txBody>
      </p:sp>
    </p:spTree>
    <p:extLst>
      <p:ext uri="{BB962C8B-B14F-4D97-AF65-F5344CB8AC3E}">
        <p14:creationId xmlns:p14="http://schemas.microsoft.com/office/powerpoint/2010/main" val="4015859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838200" y="2061006"/>
            <a:ext cx="10515600" cy="2387600"/>
          </a:xfrm>
        </p:spPr>
        <p:txBody>
          <a:bodyPr anchor="b">
            <a:normAutofit/>
          </a:bodyPr>
          <a:lstStyle>
            <a:lvl1pPr algn="l">
              <a:defRPr sz="54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838202" y="5110609"/>
            <a:ext cx="6705599" cy="1137793"/>
          </a:xfrm>
        </p:spPr>
        <p:txBody>
          <a:bodyPr>
            <a:normAutofit/>
          </a:bodyPr>
          <a:lstStyle>
            <a:lvl1pPr marL="0" indent="0" algn="l">
              <a:lnSpc>
                <a:spcPct val="150000"/>
              </a:lnSpc>
              <a:spcBef>
                <a:spcPts val="600"/>
              </a:spcBef>
              <a:buNone/>
              <a:defRPr sz="2800">
                <a:solidFill>
                  <a:srgbClr val="D24726"/>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BEEBAAA-29B5-4AF5-BC5F-7E580C29002D}" type="datetimeFigureOut">
              <a:rPr lang="en-US" smtClean="0"/>
              <a:pPr/>
              <a:t>9/7/2022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718549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BEEBAAA-29B5-4AF5-BC5F-7E580C29002D}" type="datetimeFigureOut">
              <a:rPr lang="en-US" smtClean="0"/>
              <a:pPr/>
              <a:t>9/7/2022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596921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0095346" y="0"/>
            <a:ext cx="2096655"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10215419" y="365125"/>
            <a:ext cx="1819564" cy="5811838"/>
          </a:xfrm>
        </p:spPr>
        <p:txBody>
          <a:bodyPr vert="eaVert" anchor="b">
            <a:normAutofit/>
          </a:bodyPr>
          <a:lstStyle>
            <a:lvl1pPr>
              <a:defRPr sz="3600">
                <a:solidFill>
                  <a:schemeClr val="bg1"/>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BEEBAAA-29B5-4AF5-BC5F-7E580C29002D}" type="datetimeFigureOut">
              <a:rPr lang="en-US" smtClean="0"/>
              <a:pPr/>
              <a:t>9/7/2022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10095346" y="0"/>
            <a:ext cx="2096655"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02266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4434" y="0"/>
            <a:ext cx="10749367" cy="1208868"/>
          </a:xfrm>
        </p:spPr>
        <p:txBody>
          <a:bodyPr anchor="b">
            <a:normAutofit/>
          </a:bodyPr>
          <a:lstStyle>
            <a:lvl1pPr>
              <a:defRPr sz="360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838201" y="1825625"/>
            <a:ext cx="4167753" cy="4351338"/>
          </a:xfrm>
        </p:spPr>
        <p:txBody>
          <a:bodyPr>
            <a:normAutofit/>
          </a:bodyPr>
          <a:lstStyle>
            <a:lvl1pPr marL="0" indent="0">
              <a:lnSpc>
                <a:spcPct val="150000"/>
              </a:lnSpc>
              <a:spcAft>
                <a:spcPts val="1200"/>
              </a:spcAft>
              <a:buNone/>
              <a:defRPr sz="1600">
                <a:solidFill>
                  <a:schemeClr val="bg1">
                    <a:lumMod val="50000"/>
                  </a:schemeClr>
                </a:solidFill>
              </a:defRPr>
            </a:lvl1pPr>
            <a:lvl2pPr>
              <a:lnSpc>
                <a:spcPct val="150000"/>
              </a:lnSpc>
              <a:spcAft>
                <a:spcPts val="1200"/>
              </a:spcAft>
              <a:defRPr sz="1400">
                <a:solidFill>
                  <a:schemeClr val="bg1">
                    <a:lumMod val="50000"/>
                  </a:schemeClr>
                </a:solidFill>
              </a:defRPr>
            </a:lvl2pPr>
            <a:lvl3pPr>
              <a:lnSpc>
                <a:spcPct val="150000"/>
              </a:lnSpc>
              <a:spcAft>
                <a:spcPts val="1200"/>
              </a:spcAft>
              <a:defRPr sz="1200">
                <a:solidFill>
                  <a:schemeClr val="bg1">
                    <a:lumMod val="50000"/>
                  </a:schemeClr>
                </a:solidFill>
              </a:defRPr>
            </a:lvl3pPr>
            <a:lvl4pPr>
              <a:lnSpc>
                <a:spcPct val="150000"/>
              </a:lnSpc>
              <a:spcAft>
                <a:spcPts val="1200"/>
              </a:spcAft>
              <a:defRPr sz="1100">
                <a:solidFill>
                  <a:schemeClr val="bg1">
                    <a:lumMod val="50000"/>
                  </a:schemeClr>
                </a:solidFill>
              </a:defRPr>
            </a:lvl4pPr>
            <a:lvl5pPr>
              <a:lnSpc>
                <a:spcPct val="150000"/>
              </a:lnSpc>
              <a:spcAft>
                <a:spcPts val="1200"/>
              </a:spcAft>
              <a:defRPr sz="1100">
                <a:solidFill>
                  <a:schemeClr val="bg1">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pPr/>
              <a:t>9/7/2022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5656882" y="1709738"/>
            <a:ext cx="6535119" cy="357518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838201" y="2402238"/>
            <a:ext cx="4508715" cy="2187227"/>
          </a:xfrm>
        </p:spPr>
        <p:txBody>
          <a:bodyPr anchor="ctr">
            <a:noAutofit/>
          </a:bodyPr>
          <a:lstStyle>
            <a:lvl1pPr algn="l">
              <a:defRPr sz="4800">
                <a:solidFill>
                  <a:srgbClr val="D247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6323308" y="2402237"/>
            <a:ext cx="5269424" cy="2187226"/>
          </a:xfrm>
        </p:spPr>
        <p:txBody>
          <a:bodyPr anchor="ctr">
            <a:normAutofit/>
          </a:bodyPr>
          <a:lstStyle>
            <a:lvl1pPr marL="0" indent="0">
              <a:lnSpc>
                <a:spcPct val="150000"/>
              </a:lnSpc>
              <a:buNone/>
              <a:defRPr sz="2800">
                <a:solidFill>
                  <a:schemeClr val="bg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p>
            <a:fld id="{8BEEBAAA-29B5-4AF5-BC5F-7E580C29002D}" type="datetimeFigureOut">
              <a:rPr lang="en-US" smtClean="0"/>
              <a:pPr/>
              <a:t>9/7/2022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5656882" y="1709738"/>
            <a:ext cx="6535119" cy="357518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35655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a:t>Click to edit Master text styles</a:t>
            </a:r>
          </a:p>
          <a:p>
            <a:pPr marL="0" lvl="1" indent="0">
              <a:lnSpc>
                <a:spcPct val="150000"/>
              </a:lnSpc>
              <a:spcAft>
                <a:spcPts val="1200"/>
              </a:spcAft>
              <a:buNone/>
            </a:pPr>
            <a:r>
              <a:rPr lang="en-US"/>
              <a:t>Second level</a:t>
            </a:r>
          </a:p>
          <a:p>
            <a:pPr marL="0" lvl="2" indent="0">
              <a:lnSpc>
                <a:spcPct val="150000"/>
              </a:lnSpc>
              <a:spcAft>
                <a:spcPts val="1200"/>
              </a:spcAft>
              <a:buNone/>
            </a:pPr>
            <a:r>
              <a:rPr lang="en-US"/>
              <a:t>Third level</a:t>
            </a:r>
          </a:p>
          <a:p>
            <a:pPr marL="0" lvl="3" indent="0">
              <a:lnSpc>
                <a:spcPct val="150000"/>
              </a:lnSpc>
              <a:spcAft>
                <a:spcPts val="1200"/>
              </a:spcAft>
              <a:buNone/>
            </a:pPr>
            <a:r>
              <a:rPr lang="en-US"/>
              <a:t>Fourth level</a:t>
            </a:r>
          </a:p>
          <a:p>
            <a:pPr marL="0" lvl="4" indent="0">
              <a:lnSpc>
                <a:spcPct val="150000"/>
              </a:lnSpc>
              <a:spcAft>
                <a:spcPts val="1200"/>
              </a:spcAft>
              <a:buNone/>
            </a:pPr>
            <a:r>
              <a:rPr lang="en-US"/>
              <a:t>Fifth level</a:t>
            </a:r>
          </a:p>
        </p:txBody>
      </p:sp>
      <p:sp>
        <p:nvSpPr>
          <p:cNvPr id="4" name="Content Placeholder 3"/>
          <p:cNvSpPr>
            <a:spLocks noGrp="1"/>
          </p:cNvSpPr>
          <p:nvPr>
            <p:ph sz="half" idx="2"/>
          </p:nvPr>
        </p:nvSpPr>
        <p:spPr>
          <a:xfrm>
            <a:off x="6172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a:t>Click to edit Master text styles</a:t>
            </a:r>
          </a:p>
          <a:p>
            <a:pPr marL="0" lvl="1" indent="0">
              <a:lnSpc>
                <a:spcPct val="150000"/>
              </a:lnSpc>
              <a:spcAft>
                <a:spcPts val="1200"/>
              </a:spcAft>
              <a:buNone/>
            </a:pPr>
            <a:r>
              <a:rPr lang="en-US"/>
              <a:t>Second level</a:t>
            </a:r>
          </a:p>
          <a:p>
            <a:pPr marL="0" lvl="2" indent="0">
              <a:lnSpc>
                <a:spcPct val="150000"/>
              </a:lnSpc>
              <a:spcAft>
                <a:spcPts val="1200"/>
              </a:spcAft>
              <a:buNone/>
            </a:pPr>
            <a:r>
              <a:rPr lang="en-US"/>
              <a:t>Third level</a:t>
            </a:r>
          </a:p>
          <a:p>
            <a:pPr marL="0" lvl="3" indent="0">
              <a:lnSpc>
                <a:spcPct val="150000"/>
              </a:lnSpc>
              <a:spcAft>
                <a:spcPts val="1200"/>
              </a:spcAft>
              <a:buNone/>
            </a:pPr>
            <a:r>
              <a:rPr lang="en-US"/>
              <a:t>Fourth level</a:t>
            </a:r>
          </a:p>
          <a:p>
            <a:pPr marL="0" lvl="4" indent="0">
              <a:lnSpc>
                <a:spcPct val="150000"/>
              </a:lnSpc>
              <a:spcAft>
                <a:spcPts val="1200"/>
              </a:spcAft>
              <a:buNone/>
            </a:pPr>
            <a:r>
              <a:rPr lang="en-US"/>
              <a:t>Fifth level</a:t>
            </a:r>
          </a:p>
        </p:txBody>
      </p:sp>
      <p:sp>
        <p:nvSpPr>
          <p:cNvPr id="5" name="Date Placeholder 4"/>
          <p:cNvSpPr>
            <a:spLocks noGrp="1"/>
          </p:cNvSpPr>
          <p:nvPr>
            <p:ph type="dt" sz="half" idx="10"/>
          </p:nvPr>
        </p:nvSpPr>
        <p:spPr/>
        <p:txBody>
          <a:bodyPr/>
          <a:lstStyle/>
          <a:p>
            <a:fld id="{8BEEBAAA-29B5-4AF5-BC5F-7E580C29002D}" type="datetimeFigureOut">
              <a:rPr lang="en-US" smtClean="0"/>
              <a:pPr/>
              <a:t>9/7/2022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
        <p:nvSpPr>
          <p:cNvPr id="9" name="Rectangle 8"/>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328223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0"/>
            <a:ext cx="10737851" cy="1228436"/>
          </a:xfrm>
        </p:spPr>
        <p:txBody>
          <a:bodyPr anchor="b">
            <a:normAutofit/>
          </a:bodyPr>
          <a:lstStyle>
            <a:lvl1pPr>
              <a:defRPr sz="3600">
                <a:solidFill>
                  <a:schemeClr val="bg1"/>
                </a:solidFill>
              </a:defRPr>
            </a:lvl1pPr>
          </a:lstStyle>
          <a:p>
            <a:r>
              <a:rPr lang="en-US"/>
              <a:t>Click to edit Master title style</a:t>
            </a:r>
          </a:p>
        </p:txBody>
      </p:sp>
      <p:sp>
        <p:nvSpPr>
          <p:cNvPr id="3" name="Text Placeholder 2"/>
          <p:cNvSpPr>
            <a:spLocks noGrp="1"/>
          </p:cNvSpPr>
          <p:nvPr>
            <p:ph type="body" idx="1"/>
          </p:nvPr>
        </p:nvSpPr>
        <p:spPr>
          <a:xfrm>
            <a:off x="831851" y="1489075"/>
            <a:ext cx="515620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1851" y="2193927"/>
            <a:ext cx="5156200"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a:t>Click to edit Master text styles</a:t>
            </a:r>
          </a:p>
          <a:p>
            <a:pPr marL="0" lvl="1" indent="0">
              <a:lnSpc>
                <a:spcPct val="150000"/>
              </a:lnSpc>
              <a:spcAft>
                <a:spcPts val="1200"/>
              </a:spcAft>
              <a:buNone/>
            </a:pPr>
            <a:r>
              <a:rPr lang="en-US"/>
              <a:t>Second level</a:t>
            </a:r>
          </a:p>
          <a:p>
            <a:pPr marL="0" lvl="2" indent="0">
              <a:lnSpc>
                <a:spcPct val="150000"/>
              </a:lnSpc>
              <a:spcAft>
                <a:spcPts val="1200"/>
              </a:spcAft>
              <a:buNone/>
            </a:pPr>
            <a:r>
              <a:rPr lang="en-US"/>
              <a:t>Third level</a:t>
            </a:r>
          </a:p>
          <a:p>
            <a:pPr marL="0" lvl="3" indent="0">
              <a:lnSpc>
                <a:spcPct val="150000"/>
              </a:lnSpc>
              <a:spcAft>
                <a:spcPts val="1200"/>
              </a:spcAft>
              <a:buNone/>
            </a:pPr>
            <a:r>
              <a:rPr lang="en-US"/>
              <a:t>Fourth level</a:t>
            </a:r>
          </a:p>
          <a:p>
            <a:pPr marL="0" lvl="4" indent="0">
              <a:lnSpc>
                <a:spcPct val="150000"/>
              </a:lnSpc>
              <a:spcAft>
                <a:spcPts val="1200"/>
              </a:spcAft>
              <a:buNone/>
            </a:pPr>
            <a:r>
              <a:rPr lang="en-US"/>
              <a:t>Fifth level</a:t>
            </a:r>
            <a:endParaRPr lang="en-US" dirty="0"/>
          </a:p>
        </p:txBody>
      </p:sp>
      <p:sp>
        <p:nvSpPr>
          <p:cNvPr id="5" name="Text Placeholder 4"/>
          <p:cNvSpPr>
            <a:spLocks noGrp="1"/>
          </p:cNvSpPr>
          <p:nvPr>
            <p:ph type="body" sz="quarter" idx="3"/>
          </p:nvPr>
        </p:nvSpPr>
        <p:spPr>
          <a:xfrm>
            <a:off x="6189664" y="1489075"/>
            <a:ext cx="5157787"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9664" y="2193927"/>
            <a:ext cx="5157787"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a:t>Click to edit Master text styles</a:t>
            </a:r>
          </a:p>
          <a:p>
            <a:pPr marL="0" lvl="1" indent="0">
              <a:lnSpc>
                <a:spcPct val="150000"/>
              </a:lnSpc>
              <a:spcAft>
                <a:spcPts val="1200"/>
              </a:spcAft>
              <a:buNone/>
            </a:pPr>
            <a:r>
              <a:rPr lang="en-US"/>
              <a:t>Second level</a:t>
            </a:r>
          </a:p>
          <a:p>
            <a:pPr marL="0" lvl="2" indent="0">
              <a:lnSpc>
                <a:spcPct val="150000"/>
              </a:lnSpc>
              <a:spcAft>
                <a:spcPts val="1200"/>
              </a:spcAft>
              <a:buNone/>
            </a:pPr>
            <a:r>
              <a:rPr lang="en-US"/>
              <a:t>Third level</a:t>
            </a:r>
          </a:p>
          <a:p>
            <a:pPr marL="0" lvl="3" indent="0">
              <a:lnSpc>
                <a:spcPct val="150000"/>
              </a:lnSpc>
              <a:spcAft>
                <a:spcPts val="1200"/>
              </a:spcAft>
              <a:buNone/>
            </a:pPr>
            <a:r>
              <a:rPr lang="en-US"/>
              <a:t>Fourth level</a:t>
            </a:r>
          </a:p>
          <a:p>
            <a:pPr marL="0" lvl="4" indent="0">
              <a:lnSpc>
                <a:spcPct val="150000"/>
              </a:lnSpc>
              <a:spcAft>
                <a:spcPts val="1200"/>
              </a:spcAft>
              <a:buNone/>
            </a:pPr>
            <a:r>
              <a:rPr lang="en-US"/>
              <a:t>Fifth level</a:t>
            </a:r>
          </a:p>
        </p:txBody>
      </p:sp>
      <p:sp>
        <p:nvSpPr>
          <p:cNvPr id="7" name="Date Placeholder 6"/>
          <p:cNvSpPr>
            <a:spLocks noGrp="1"/>
          </p:cNvSpPr>
          <p:nvPr>
            <p:ph type="dt" sz="half" idx="10"/>
          </p:nvPr>
        </p:nvSpPr>
        <p:spPr/>
        <p:txBody>
          <a:bodyPr/>
          <a:lstStyle/>
          <a:p>
            <a:fld id="{8BEEBAAA-29B5-4AF5-BC5F-7E580C29002D}" type="datetimeFigureOut">
              <a:rPr lang="en-US" smtClean="0"/>
              <a:pPr/>
              <a:t>9/7/2022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60EDB8-5305-433F-BE41-D7A86D811DB3}" type="slidenum">
              <a:rPr lang="en-US" smtClean="0"/>
              <a:pPr/>
              <a:t>‹#›</a:t>
            </a:fld>
            <a:endParaRPr lang="en-US"/>
          </a:p>
        </p:txBody>
      </p:sp>
      <p:sp>
        <p:nvSpPr>
          <p:cNvPr id="11" name="Rectangle 10"/>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606029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BEEBAAA-29B5-4AF5-BC5F-7E580C29002D}" type="datetimeFigureOut">
              <a:rPr lang="en-US" smtClean="0"/>
              <a:pPr/>
              <a:t>9/7/2022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60EDB8-5305-433F-BE41-D7A86D811DB3}" type="slidenum">
              <a:rPr lang="en-US" smtClean="0"/>
              <a:pPr/>
              <a:t>‹#›</a:t>
            </a:fld>
            <a:endParaRPr lang="en-US"/>
          </a:p>
        </p:txBody>
      </p:sp>
      <p:sp>
        <p:nvSpPr>
          <p:cNvPr id="7" name="Rectangle 6"/>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00814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EEBAAA-29B5-4AF5-BC5F-7E580C29002D}" type="datetimeFigureOut">
              <a:rPr lang="en-US" smtClean="0"/>
              <a:pPr/>
              <a:t>9/7/2022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4037432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a:t>Click to edit Master text styles</a:t>
            </a:r>
          </a:p>
          <a:p>
            <a:pPr marL="0" lvl="1" indent="0">
              <a:lnSpc>
                <a:spcPct val="150000"/>
              </a:lnSpc>
              <a:spcAft>
                <a:spcPts val="1200"/>
              </a:spcAft>
              <a:buNone/>
            </a:pPr>
            <a:r>
              <a:rPr lang="en-US"/>
              <a:t>Second level</a:t>
            </a:r>
          </a:p>
          <a:p>
            <a:pPr marL="0" lvl="2" indent="0">
              <a:lnSpc>
                <a:spcPct val="150000"/>
              </a:lnSpc>
              <a:spcAft>
                <a:spcPts val="1200"/>
              </a:spcAft>
              <a:buNone/>
            </a:pPr>
            <a:r>
              <a:rPr lang="en-US"/>
              <a:t>Third level</a:t>
            </a:r>
          </a:p>
          <a:p>
            <a:pPr marL="0" lvl="3" indent="0">
              <a:lnSpc>
                <a:spcPct val="150000"/>
              </a:lnSpc>
              <a:spcAft>
                <a:spcPts val="1200"/>
              </a:spcAft>
              <a:buNone/>
            </a:pPr>
            <a:r>
              <a:rPr lang="en-US"/>
              <a:t>Fourth level</a:t>
            </a:r>
          </a:p>
          <a:p>
            <a:pPr marL="0" lvl="4" indent="0">
              <a:lnSpc>
                <a:spcPct val="150000"/>
              </a:lnSpc>
              <a:spcAft>
                <a:spcPts val="1200"/>
              </a:spcAft>
              <a:buNone/>
            </a:pPr>
            <a:r>
              <a:rPr lang="en-US"/>
              <a:t>Fifth level</a:t>
            </a:r>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pPr/>
              <a:t>9/7/2022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1784193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pPr/>
              <a:t>9/7/2022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3161095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2"/>
            <a:ext cx="3276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EEBAAA-29B5-4AF5-BC5F-7E580C29002D}" type="datetimeFigureOut">
              <a:rPr lang="en-US" smtClean="0"/>
              <a:pPr/>
              <a:t>9/7/2022</a:t>
            </a:fld>
            <a:endParaRPr lang="en-US"/>
          </a:p>
        </p:txBody>
      </p:sp>
      <p:sp>
        <p:nvSpPr>
          <p:cNvPr id="5" name="Footer Placeholder 4"/>
          <p:cNvSpPr>
            <a:spLocks noGrp="1"/>
          </p:cNvSpPr>
          <p:nvPr>
            <p:ph type="ftr" sz="quarter" idx="3"/>
          </p:nvPr>
        </p:nvSpPr>
        <p:spPr>
          <a:xfrm>
            <a:off x="4648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077200" y="6356352"/>
            <a:ext cx="3276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60EDB8-5305-433F-BE41-D7A86D811DB3}" type="slidenum">
              <a:rPr lang="en-US" smtClean="0"/>
              <a:pPr/>
              <a:t>‹#›</a:t>
            </a:fld>
            <a:endParaRPr lang="en-US"/>
          </a:p>
        </p:txBody>
      </p: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png"/><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0" y="114300"/>
            <a:ext cx="12192000" cy="6743700"/>
          </a:xfrm>
        </p:spPr>
        <p:txBody>
          <a:bodyPr anchor="ctr"/>
          <a:lstStyle/>
          <a:p>
            <a:pPr algn="ctr"/>
            <a:r>
              <a:rPr lang="en-US" b="1" dirty="0">
                <a:latin typeface="Calibri" panose="020F0502020204030204" pitchFamily="34" charset="0"/>
                <a:cs typeface="Calibri" panose="020F0502020204030204" pitchFamily="34" charset="0"/>
              </a:rPr>
              <a:t>STATUS OF COOPERATIVE SECTOR IN ASSAM, </a:t>
            </a:r>
            <a:br>
              <a:rPr lang="en-US" b="1" dirty="0">
                <a:latin typeface="Calibri" panose="020F0502020204030204" pitchFamily="34" charset="0"/>
                <a:cs typeface="Calibri" panose="020F0502020204030204" pitchFamily="34" charset="0"/>
              </a:rPr>
            </a:br>
            <a:br>
              <a:rPr lang="en-US" b="1" dirty="0">
                <a:latin typeface="Calibri" panose="020F0502020204030204" pitchFamily="34" charset="0"/>
                <a:cs typeface="Calibri" panose="020F0502020204030204" pitchFamily="34" charset="0"/>
              </a:rPr>
            </a:br>
            <a:r>
              <a:rPr lang="en-US" dirty="0">
                <a:latin typeface="Calibri" panose="020F0502020204030204" pitchFamily="34" charset="0"/>
                <a:cs typeface="Calibri" panose="020F0502020204030204" pitchFamily="34" charset="0"/>
              </a:rPr>
              <a:t>GOVERNMENT OF ASSAM</a:t>
            </a:r>
          </a:p>
        </p:txBody>
      </p:sp>
    </p:spTree>
    <p:extLst>
      <p:ext uri="{BB962C8B-B14F-4D97-AF65-F5344CB8AC3E}">
        <p14:creationId xmlns:p14="http://schemas.microsoft.com/office/powerpoint/2010/main" val="2471807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Text Box 3"/>
          <p:cNvSpPr txBox="1">
            <a:spLocks noChangeArrowheads="1"/>
          </p:cNvSpPr>
          <p:nvPr/>
        </p:nvSpPr>
        <p:spPr bwMode="auto">
          <a:xfrm>
            <a:off x="226966" y="2944513"/>
            <a:ext cx="6494156" cy="1450063"/>
          </a:xfrm>
          <a:prstGeom prst="rect">
            <a:avLst/>
          </a:prstGeom>
          <a:noFill/>
          <a:ln w="9525" cap="flat">
            <a:noFill/>
            <a:round/>
            <a:headEnd/>
            <a:tailEnd/>
          </a:ln>
          <a:effectLst/>
        </p:spPr>
        <p:txBody>
          <a:bodyPr lIns="81646" tIns="42456" rIns="81646" bIns="42456"/>
          <a:lstStyle/>
          <a:p>
            <a:pPr marL="366712" indent="-342900" algn="just">
              <a:buSzPct val="100000"/>
              <a:buFont typeface="Wingdings" panose="05000000000000000000" pitchFamily="2" charset="2"/>
              <a:buChar char="q"/>
              <a:tabLst>
                <a:tab pos="292100" algn="l"/>
                <a:tab pos="749300" algn="l"/>
                <a:tab pos="1206500" algn="l"/>
                <a:tab pos="1663700" algn="l"/>
                <a:tab pos="2120900" algn="l"/>
                <a:tab pos="2578100" algn="l"/>
                <a:tab pos="3035300" algn="l"/>
                <a:tab pos="3492500" algn="l"/>
                <a:tab pos="3949700" algn="l"/>
                <a:tab pos="4406900" algn="l"/>
                <a:tab pos="4864100" algn="l"/>
                <a:tab pos="5321300" algn="l"/>
                <a:tab pos="5778500" algn="l"/>
                <a:tab pos="6235700" algn="l"/>
                <a:tab pos="6692900" algn="l"/>
                <a:tab pos="7150100" algn="l"/>
                <a:tab pos="7607300" algn="l"/>
                <a:tab pos="8064500" algn="l"/>
                <a:tab pos="8521700" algn="l"/>
                <a:tab pos="8978900" algn="l"/>
                <a:tab pos="9436100" algn="l"/>
              </a:tabLst>
              <a:defRPr/>
            </a:pPr>
            <a:r>
              <a:rPr lang="en-US" sz="1400" dirty="0">
                <a:solidFill>
                  <a:srgbClr val="002060"/>
                </a:solidFill>
                <a:latin typeface="Cambria" panose="02040503050406030204" pitchFamily="18" charset="0"/>
                <a:ea typeface="Microsoft YaHei" panose="020B0503020204020204" pitchFamily="34" charset="-122"/>
              </a:rPr>
              <a:t>Registered on 			  =	11/06/1959</a:t>
            </a:r>
          </a:p>
          <a:p>
            <a:pPr marL="366712" indent="-342900" algn="just">
              <a:buSzPct val="100000"/>
              <a:buFont typeface="Wingdings" panose="05000000000000000000" pitchFamily="2" charset="2"/>
              <a:buChar char="q"/>
              <a:tabLst>
                <a:tab pos="292100" algn="l"/>
                <a:tab pos="749300" algn="l"/>
                <a:tab pos="1206500" algn="l"/>
                <a:tab pos="1663700" algn="l"/>
                <a:tab pos="2120900" algn="l"/>
                <a:tab pos="2578100" algn="l"/>
                <a:tab pos="3035300" algn="l"/>
                <a:tab pos="3492500" algn="l"/>
                <a:tab pos="3949700" algn="l"/>
                <a:tab pos="4406900" algn="l"/>
                <a:tab pos="4864100" algn="l"/>
                <a:tab pos="5321300" algn="l"/>
                <a:tab pos="5778500" algn="l"/>
                <a:tab pos="6235700" algn="l"/>
                <a:tab pos="6692900" algn="l"/>
                <a:tab pos="7150100" algn="l"/>
                <a:tab pos="7607300" algn="l"/>
                <a:tab pos="8064500" algn="l"/>
                <a:tab pos="8521700" algn="l"/>
                <a:tab pos="8978900" algn="l"/>
                <a:tab pos="9436100" algn="l"/>
              </a:tabLst>
              <a:defRPr/>
            </a:pPr>
            <a:r>
              <a:rPr lang="en-US" sz="1400" dirty="0">
                <a:solidFill>
                  <a:srgbClr val="002060"/>
                </a:solidFill>
                <a:latin typeface="Cambria" panose="02040503050406030204" pitchFamily="18" charset="0"/>
                <a:ea typeface="Microsoft YaHei" panose="020B0503020204020204" pitchFamily="34" charset="-122"/>
              </a:rPr>
              <a:t>Date of Last AGM		  =	02/03/2022</a:t>
            </a:r>
          </a:p>
          <a:p>
            <a:pPr marL="366712" indent="-342900" algn="just">
              <a:buSzPct val="100000"/>
              <a:buFont typeface="Wingdings" panose="05000000000000000000" pitchFamily="2" charset="2"/>
              <a:buChar char="q"/>
              <a:tabLst>
                <a:tab pos="292100" algn="l"/>
                <a:tab pos="749300" algn="l"/>
                <a:tab pos="1206500" algn="l"/>
                <a:tab pos="1663700" algn="l"/>
                <a:tab pos="2120900" algn="l"/>
                <a:tab pos="2578100" algn="l"/>
                <a:tab pos="3035300" algn="l"/>
                <a:tab pos="3492500" algn="l"/>
                <a:tab pos="3949700" algn="l"/>
                <a:tab pos="4406900" algn="l"/>
                <a:tab pos="4864100" algn="l"/>
                <a:tab pos="5321300" algn="l"/>
                <a:tab pos="5778500" algn="l"/>
                <a:tab pos="6235700" algn="l"/>
                <a:tab pos="6692900" algn="l"/>
                <a:tab pos="7150100" algn="l"/>
                <a:tab pos="7607300" algn="l"/>
                <a:tab pos="8064500" algn="l"/>
                <a:tab pos="8521700" algn="l"/>
                <a:tab pos="8978900" algn="l"/>
                <a:tab pos="9436100" algn="l"/>
              </a:tabLst>
              <a:defRPr/>
            </a:pPr>
            <a:r>
              <a:rPr lang="en-US" sz="1400" dirty="0">
                <a:solidFill>
                  <a:srgbClr val="002060"/>
                </a:solidFill>
                <a:latin typeface="Cambria" panose="02040503050406030204" pitchFamily="18" charset="0"/>
                <a:ea typeface="Microsoft YaHei" panose="020B0503020204020204" pitchFamily="34" charset="-122"/>
              </a:rPr>
              <a:t>No of Share holders 	              = 	620</a:t>
            </a:r>
          </a:p>
          <a:p>
            <a:pPr marL="366712" indent="-342900" algn="just">
              <a:buSzPct val="100000"/>
              <a:buFont typeface="Wingdings" panose="05000000000000000000" pitchFamily="2" charset="2"/>
              <a:buChar char="q"/>
              <a:tabLst>
                <a:tab pos="292100" algn="l"/>
                <a:tab pos="749300" algn="l"/>
                <a:tab pos="1206500" algn="l"/>
                <a:tab pos="1663700" algn="l"/>
                <a:tab pos="2120900" algn="l"/>
                <a:tab pos="2578100" algn="l"/>
                <a:tab pos="3035300" algn="l"/>
                <a:tab pos="3492500" algn="l"/>
                <a:tab pos="3949700" algn="l"/>
                <a:tab pos="4406900" algn="l"/>
                <a:tab pos="4864100" algn="l"/>
                <a:tab pos="5321300" algn="l"/>
                <a:tab pos="5778500" algn="l"/>
                <a:tab pos="6235700" algn="l"/>
                <a:tab pos="6692900" algn="l"/>
                <a:tab pos="7150100" algn="l"/>
                <a:tab pos="7607300" algn="l"/>
                <a:tab pos="8064500" algn="l"/>
                <a:tab pos="8521700" algn="l"/>
                <a:tab pos="8978900" algn="l"/>
                <a:tab pos="9436100" algn="l"/>
              </a:tabLst>
              <a:defRPr/>
            </a:pPr>
            <a:r>
              <a:rPr lang="en-US" sz="1400" dirty="0">
                <a:solidFill>
                  <a:srgbClr val="002060"/>
                </a:solidFill>
                <a:latin typeface="Cambria" panose="02040503050406030204" pitchFamily="18" charset="0"/>
                <a:ea typeface="Microsoft YaHei" panose="020B0503020204020204" pitchFamily="34" charset="-122"/>
              </a:rPr>
              <a:t>No of Farmers 			  = 	526+</a:t>
            </a:r>
          </a:p>
          <a:p>
            <a:pPr marL="366712" indent="-342900" algn="just">
              <a:buSzPct val="100000"/>
              <a:buFont typeface="Wingdings" panose="05000000000000000000" pitchFamily="2" charset="2"/>
              <a:buChar char="q"/>
              <a:tabLst>
                <a:tab pos="292100" algn="l"/>
                <a:tab pos="749300" algn="l"/>
                <a:tab pos="1206500" algn="l"/>
                <a:tab pos="1663700" algn="l"/>
                <a:tab pos="2120900" algn="l"/>
                <a:tab pos="2578100" algn="l"/>
                <a:tab pos="3035300" algn="l"/>
                <a:tab pos="3492500" algn="l"/>
                <a:tab pos="3949700" algn="l"/>
                <a:tab pos="4406900" algn="l"/>
                <a:tab pos="4864100" algn="l"/>
                <a:tab pos="5321300" algn="l"/>
                <a:tab pos="5778500" algn="l"/>
                <a:tab pos="6235700" algn="l"/>
                <a:tab pos="6692900" algn="l"/>
                <a:tab pos="7150100" algn="l"/>
                <a:tab pos="7607300" algn="l"/>
                <a:tab pos="8064500" algn="l"/>
                <a:tab pos="8521700" algn="l"/>
                <a:tab pos="8978900" algn="l"/>
                <a:tab pos="9436100" algn="l"/>
              </a:tabLst>
              <a:defRPr/>
            </a:pPr>
            <a:r>
              <a:rPr lang="en-US" sz="1400" dirty="0">
                <a:solidFill>
                  <a:srgbClr val="002060"/>
                </a:solidFill>
                <a:latin typeface="Cambria" panose="02040503050406030204" pitchFamily="18" charset="0"/>
                <a:ea typeface="Microsoft YaHei" panose="020B0503020204020204" pitchFamily="34" charset="-122"/>
              </a:rPr>
              <a:t>No of Cows			  =	5000+</a:t>
            </a:r>
          </a:p>
          <a:p>
            <a:pPr marL="366712" indent="-342900" algn="just">
              <a:buSzPct val="100000"/>
              <a:buFont typeface="Wingdings" panose="05000000000000000000" pitchFamily="2" charset="2"/>
              <a:buChar char="q"/>
              <a:tabLst>
                <a:tab pos="292100" algn="l"/>
                <a:tab pos="749300" algn="l"/>
                <a:tab pos="1206500" algn="l"/>
                <a:tab pos="1663700" algn="l"/>
                <a:tab pos="2120900" algn="l"/>
                <a:tab pos="2578100" algn="l"/>
                <a:tab pos="3035300" algn="l"/>
                <a:tab pos="3492500" algn="l"/>
                <a:tab pos="3949700" algn="l"/>
                <a:tab pos="4406900" algn="l"/>
                <a:tab pos="4864100" algn="l"/>
                <a:tab pos="5321300" algn="l"/>
                <a:tab pos="5778500" algn="l"/>
                <a:tab pos="6235700" algn="l"/>
                <a:tab pos="6692900" algn="l"/>
                <a:tab pos="7150100" algn="l"/>
                <a:tab pos="7607300" algn="l"/>
                <a:tab pos="8064500" algn="l"/>
                <a:tab pos="8521700" algn="l"/>
                <a:tab pos="8978900" algn="l"/>
                <a:tab pos="9436100" algn="l"/>
              </a:tabLst>
              <a:defRPr/>
            </a:pPr>
            <a:r>
              <a:rPr lang="en-US" sz="1400" dirty="0" err="1">
                <a:solidFill>
                  <a:srgbClr val="002060"/>
                </a:solidFill>
                <a:latin typeface="Cambria" panose="02040503050406030204" pitchFamily="18" charset="0"/>
                <a:ea typeface="Microsoft YaHei" panose="020B0503020204020204" pitchFamily="34" charset="-122"/>
              </a:rPr>
              <a:t>Qty</a:t>
            </a:r>
            <a:r>
              <a:rPr lang="en-US" sz="1400" dirty="0">
                <a:solidFill>
                  <a:srgbClr val="002060"/>
                </a:solidFill>
                <a:latin typeface="Cambria" panose="02040503050406030204" pitchFamily="18" charset="0"/>
                <a:ea typeface="Microsoft YaHei" panose="020B0503020204020204" pitchFamily="34" charset="-122"/>
              </a:rPr>
              <a:t> of Milk Production               =       </a:t>
            </a:r>
            <a:r>
              <a:rPr lang="en-IN" sz="1400" dirty="0">
                <a:solidFill>
                  <a:srgbClr val="002060"/>
                </a:solidFill>
                <a:latin typeface="Cambria" panose="02040503050406030204" pitchFamily="18" charset="0"/>
                <a:ea typeface="Microsoft YaHei" panose="020B0503020204020204" pitchFamily="34" charset="-122"/>
              </a:rPr>
              <a:t>Around 18,000 to 20,000 litres a day</a:t>
            </a:r>
          </a:p>
          <a:p>
            <a:pPr marL="366712" indent="-342900" algn="just">
              <a:spcBef>
                <a:spcPts val="544"/>
              </a:spcBef>
              <a:buSzPct val="100000"/>
              <a:buFont typeface="Wingdings" panose="05000000000000000000" pitchFamily="2" charset="2"/>
              <a:buChar char="q"/>
              <a:tabLst>
                <a:tab pos="292100" algn="l"/>
                <a:tab pos="749300" algn="l"/>
                <a:tab pos="1206500" algn="l"/>
                <a:tab pos="1663700" algn="l"/>
                <a:tab pos="2120900" algn="l"/>
                <a:tab pos="2578100" algn="l"/>
                <a:tab pos="3035300" algn="l"/>
                <a:tab pos="3492500" algn="l"/>
                <a:tab pos="3949700" algn="l"/>
                <a:tab pos="4406900" algn="l"/>
                <a:tab pos="4864100" algn="l"/>
                <a:tab pos="5321300" algn="l"/>
                <a:tab pos="5778500" algn="l"/>
                <a:tab pos="6235700" algn="l"/>
                <a:tab pos="6692900" algn="l"/>
                <a:tab pos="7150100" algn="l"/>
                <a:tab pos="7607300" algn="l"/>
                <a:tab pos="8064500" algn="l"/>
                <a:tab pos="8521700" algn="l"/>
                <a:tab pos="8978900" algn="l"/>
                <a:tab pos="9436100" algn="l"/>
              </a:tabLst>
              <a:defRPr/>
            </a:pPr>
            <a:endParaRPr lang="en-US" sz="1400" dirty="0">
              <a:solidFill>
                <a:srgbClr val="002060"/>
              </a:solidFill>
              <a:latin typeface="Cambria" panose="02040503050406030204" pitchFamily="18" charset="0"/>
              <a:ea typeface="Microsoft YaHei" panose="020B0503020204020204" pitchFamily="34" charset="-122"/>
            </a:endParaRPr>
          </a:p>
          <a:p>
            <a:pPr marL="237630" indent="-234750" eaLnBrk="1" fontAlgn="auto" hangingPunct="1">
              <a:lnSpc>
                <a:spcPct val="90000"/>
              </a:lnSpc>
              <a:spcBef>
                <a:spcPts val="544"/>
              </a:spcBef>
              <a:spcAft>
                <a:spcPts val="0"/>
              </a:spcAft>
              <a:buSzPct val="100000"/>
              <a:tabLst>
                <a:tab pos="234750" algn="l"/>
                <a:tab pos="649522" algn="l"/>
                <a:tab pos="1064293" algn="l"/>
                <a:tab pos="1479065" algn="l"/>
                <a:tab pos="1893837" algn="l"/>
                <a:tab pos="2308609" algn="l"/>
                <a:tab pos="2723381" algn="l"/>
                <a:tab pos="3138153" algn="l"/>
                <a:tab pos="3552925" algn="l"/>
                <a:tab pos="3967696" algn="l"/>
                <a:tab pos="4382468" algn="l"/>
                <a:tab pos="4797240" algn="l"/>
                <a:tab pos="5212012" algn="l"/>
                <a:tab pos="5626784" algn="l"/>
                <a:tab pos="6041556" algn="l"/>
                <a:tab pos="6456327" algn="l"/>
                <a:tab pos="6871099" algn="l"/>
                <a:tab pos="7285871" algn="l"/>
                <a:tab pos="7700643" algn="l"/>
                <a:tab pos="8115415" algn="l"/>
                <a:tab pos="8530187" algn="l"/>
              </a:tabLst>
              <a:defRPr/>
            </a:pPr>
            <a:endParaRPr lang="en-US" sz="2000" dirty="0">
              <a:solidFill>
                <a:srgbClr val="002060"/>
              </a:solidFill>
              <a:latin typeface="Constantia" pitchFamily="16" charset="0"/>
              <a:ea typeface="Microsoft YaHei" pitchFamily="32" charset="-122"/>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77928" y="73783"/>
            <a:ext cx="1318579" cy="988934"/>
          </a:xfrm>
          <a:prstGeom prst="ellipse">
            <a:avLst/>
          </a:prstGeom>
          <a:ln>
            <a:noFill/>
          </a:ln>
          <a:effectLst>
            <a:softEdge rad="112500"/>
          </a:effectLst>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66328" y="2945909"/>
            <a:ext cx="3911600" cy="159924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scene3d>
            <a:camera prst="orthographicFront"/>
            <a:lightRig rig="threePt" dir="t"/>
          </a:scene3d>
          <a:sp3d>
            <a:bevelT prst="convex"/>
          </a:sp3d>
        </p:spPr>
      </p:pic>
      <p:sp>
        <p:nvSpPr>
          <p:cNvPr id="7" name="Text Box 2"/>
          <p:cNvSpPr txBox="1">
            <a:spLocks noChangeArrowheads="1"/>
          </p:cNvSpPr>
          <p:nvPr/>
        </p:nvSpPr>
        <p:spPr bwMode="auto">
          <a:xfrm>
            <a:off x="0" y="4575313"/>
            <a:ext cx="12192000" cy="410591"/>
          </a:xfrm>
          <a:prstGeom prst="rect">
            <a:avLst/>
          </a:prstGeom>
          <a:solidFill>
            <a:srgbClr val="D24726"/>
          </a:solidFill>
          <a:ln/>
          <a:scene3d>
            <a:camera prst="orthographicFront"/>
            <a:lightRig rig="threePt" dir="t"/>
          </a:scene3d>
          <a:sp3d>
            <a:bevelT prst="convex"/>
          </a:sp3d>
        </p:spPr>
        <p:style>
          <a:lnRef idx="1">
            <a:schemeClr val="accent2"/>
          </a:lnRef>
          <a:fillRef idx="3">
            <a:schemeClr val="accent2"/>
          </a:fillRef>
          <a:effectRef idx="2">
            <a:schemeClr val="accent2"/>
          </a:effectRef>
          <a:fontRef idx="minor">
            <a:schemeClr val="lt1"/>
          </a:fontRef>
        </p:style>
        <p:txBody>
          <a:bodyPr lIns="0" tIns="42456" rIns="0" bIns="0" anchor="b"/>
          <a:lstStyle>
            <a:lvl1pPr>
              <a:lnSpc>
                <a:spcPct val="93000"/>
              </a:lnSpc>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1pPr>
            <a:lvl2pPr>
              <a:lnSpc>
                <a:spcPct val="93000"/>
              </a:lnSpc>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2pPr>
            <a:lvl3pPr>
              <a:lnSpc>
                <a:spcPct val="93000"/>
              </a:lnSpc>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3pPr>
            <a:lvl4pPr>
              <a:lnSpc>
                <a:spcPct val="93000"/>
              </a:lnSpc>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4pPr>
            <a:lvl5pPr>
              <a:lnSpc>
                <a:spcPct val="93000"/>
              </a:lnSpc>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9pPr>
          </a:lstStyle>
          <a:p>
            <a:pPr algn="ctr" eaLnBrk="1" fontAlgn="auto" hangingPunct="1">
              <a:lnSpc>
                <a:spcPct val="100000"/>
              </a:lnSpc>
              <a:spcBef>
                <a:spcPts val="0"/>
              </a:spcBef>
              <a:spcAft>
                <a:spcPts val="0"/>
              </a:spcAft>
              <a:buClrTx/>
              <a:buFontTx/>
              <a:buNone/>
              <a:defRPr/>
            </a:pPr>
            <a:r>
              <a:rPr lang="en-US" altLang="en-US" sz="2400" b="1" dirty="0">
                <a:effectLst>
                  <a:outerShdw blurRad="38100" dist="38100" dir="2700000" algn="tl">
                    <a:srgbClr val="000000">
                      <a:alpha val="43137"/>
                    </a:srgbClr>
                  </a:outerShdw>
                </a:effectLst>
                <a:latin typeface="Calibri" panose="020F0502020204030204" pitchFamily="34" charset="0"/>
              </a:rPr>
              <a:t> EASTERN AGRO PROCESSING &amp; TEA WAREHOUSING COOP: LTD, GHY</a:t>
            </a:r>
          </a:p>
        </p:txBody>
      </p:sp>
      <p:sp>
        <p:nvSpPr>
          <p:cNvPr id="8" name="Text Box 3"/>
          <p:cNvSpPr txBox="1">
            <a:spLocks noChangeArrowheads="1"/>
          </p:cNvSpPr>
          <p:nvPr/>
        </p:nvSpPr>
        <p:spPr bwMode="auto">
          <a:xfrm>
            <a:off x="226966" y="4725891"/>
            <a:ext cx="7388288" cy="2345710"/>
          </a:xfrm>
          <a:prstGeom prst="rect">
            <a:avLst/>
          </a:prstGeom>
          <a:noFill/>
          <a:ln w="9525" cap="flat">
            <a:noFill/>
            <a:round/>
            <a:headEnd/>
            <a:tailEnd/>
          </a:ln>
          <a:effectLst/>
        </p:spPr>
        <p:txBody>
          <a:bodyPr lIns="81646" tIns="42456" rIns="81646" bIns="42456"/>
          <a:lstStyle/>
          <a:p>
            <a:pPr marL="234750" indent="-234750" algn="just" eaLnBrk="1" fontAlgn="auto" hangingPunct="1">
              <a:lnSpc>
                <a:spcPct val="90000"/>
              </a:lnSpc>
              <a:spcBef>
                <a:spcPts val="544"/>
              </a:spcBef>
              <a:spcAft>
                <a:spcPts val="0"/>
              </a:spcAft>
              <a:buClr>
                <a:srgbClr val="0BD0D9"/>
              </a:buClr>
              <a:buSzPct val="100000"/>
              <a:buFont typeface="Wingdings 2" pitchFamily="16" charset="2"/>
              <a:buChar char=""/>
              <a:tabLst>
                <a:tab pos="234750" algn="l"/>
                <a:tab pos="649522" algn="l"/>
                <a:tab pos="1064293" algn="l"/>
                <a:tab pos="1479065" algn="l"/>
                <a:tab pos="1893837" algn="l"/>
                <a:tab pos="2308609" algn="l"/>
                <a:tab pos="2723381" algn="l"/>
                <a:tab pos="3138153" algn="l"/>
                <a:tab pos="3552925" algn="l"/>
                <a:tab pos="3967696" algn="l"/>
                <a:tab pos="4382468" algn="l"/>
                <a:tab pos="4797240" algn="l"/>
                <a:tab pos="5212012" algn="l"/>
                <a:tab pos="5626784" algn="l"/>
                <a:tab pos="6041556" algn="l"/>
                <a:tab pos="6456327" algn="l"/>
                <a:tab pos="6871099" algn="l"/>
                <a:tab pos="7285871" algn="l"/>
                <a:tab pos="7700643" algn="l"/>
                <a:tab pos="8115415" algn="l"/>
                <a:tab pos="8530187" algn="l"/>
              </a:tabLst>
              <a:defRPr/>
            </a:pPr>
            <a:endParaRPr lang="en-US" sz="2800" dirty="0">
              <a:solidFill>
                <a:srgbClr val="002060"/>
              </a:solidFill>
              <a:latin typeface="Cambria" pitchFamily="16" charset="0"/>
              <a:ea typeface="Microsoft YaHei" pitchFamily="32" charset="-122"/>
            </a:endParaRPr>
          </a:p>
          <a:p>
            <a:pPr marL="366712" indent="-342900" algn="just" fontAlgn="auto">
              <a:buSzPct val="100000"/>
              <a:buFont typeface="Wingdings" panose="05000000000000000000" pitchFamily="2" charset="2"/>
              <a:buChar char="q"/>
              <a:tabLst>
                <a:tab pos="292100" algn="l"/>
                <a:tab pos="749300" algn="l"/>
                <a:tab pos="1206500" algn="l"/>
                <a:tab pos="1663700" algn="l"/>
                <a:tab pos="2120900" algn="l"/>
                <a:tab pos="2578100" algn="l"/>
                <a:tab pos="3035300" algn="l"/>
                <a:tab pos="3492500" algn="l"/>
                <a:tab pos="3949700" algn="l"/>
                <a:tab pos="4406900" algn="l"/>
                <a:tab pos="4864100" algn="l"/>
                <a:tab pos="5321300" algn="l"/>
                <a:tab pos="5778500" algn="l"/>
                <a:tab pos="6235700" algn="l"/>
                <a:tab pos="6692900" algn="l"/>
                <a:tab pos="7150100" algn="l"/>
                <a:tab pos="7607300" algn="l"/>
                <a:tab pos="8064500" algn="l"/>
                <a:tab pos="8521700" algn="l"/>
                <a:tab pos="8978900" algn="l"/>
                <a:tab pos="9436100" algn="l"/>
              </a:tabLst>
              <a:defRPr/>
            </a:pPr>
            <a:r>
              <a:rPr lang="en-US" sz="1400" dirty="0">
                <a:solidFill>
                  <a:srgbClr val="002060"/>
                </a:solidFill>
                <a:latin typeface="Cambria" panose="02040503050406030204" pitchFamily="18" charset="0"/>
                <a:ea typeface="Microsoft YaHei" panose="020B0503020204020204" pitchFamily="34" charset="-122"/>
              </a:rPr>
              <a:t>Registered on 	                    =	 10/06/1971</a:t>
            </a:r>
          </a:p>
          <a:p>
            <a:pPr marL="366712" indent="-342900" algn="just" fontAlgn="auto">
              <a:buSzPct val="100000"/>
              <a:buFont typeface="Wingdings" panose="05000000000000000000" pitchFamily="2" charset="2"/>
              <a:buChar char="q"/>
              <a:tabLst>
                <a:tab pos="292100" algn="l"/>
                <a:tab pos="749300" algn="l"/>
                <a:tab pos="1206500" algn="l"/>
                <a:tab pos="1663700" algn="l"/>
                <a:tab pos="2120900" algn="l"/>
                <a:tab pos="2578100" algn="l"/>
                <a:tab pos="3035300" algn="l"/>
                <a:tab pos="3492500" algn="l"/>
                <a:tab pos="3949700" algn="l"/>
                <a:tab pos="4406900" algn="l"/>
                <a:tab pos="4864100" algn="l"/>
                <a:tab pos="5321300" algn="l"/>
                <a:tab pos="5778500" algn="l"/>
                <a:tab pos="6235700" algn="l"/>
                <a:tab pos="6692900" algn="l"/>
                <a:tab pos="7150100" algn="l"/>
                <a:tab pos="7607300" algn="l"/>
                <a:tab pos="8064500" algn="l"/>
                <a:tab pos="8521700" algn="l"/>
                <a:tab pos="8978900" algn="l"/>
                <a:tab pos="9436100" algn="l"/>
              </a:tabLst>
              <a:defRPr/>
            </a:pPr>
            <a:r>
              <a:rPr lang="en-US" sz="1400" dirty="0">
                <a:solidFill>
                  <a:srgbClr val="002060"/>
                </a:solidFill>
                <a:latin typeface="Cambria" panose="02040503050406030204" pitchFamily="18" charset="0"/>
                <a:ea typeface="Microsoft YaHei" panose="020B0503020204020204" pitchFamily="34" charset="-122"/>
              </a:rPr>
              <a:t>Date of Last AGM	        =	 26/09/2021</a:t>
            </a:r>
          </a:p>
          <a:p>
            <a:pPr marL="366712" indent="-342900" algn="just" fontAlgn="auto">
              <a:buSzPct val="100000"/>
              <a:buFont typeface="Wingdings" panose="05000000000000000000" pitchFamily="2" charset="2"/>
              <a:buChar char="q"/>
              <a:tabLst>
                <a:tab pos="292100" algn="l"/>
                <a:tab pos="749300" algn="l"/>
                <a:tab pos="1206500" algn="l"/>
                <a:tab pos="1663700" algn="l"/>
                <a:tab pos="2120900" algn="l"/>
                <a:tab pos="2578100" algn="l"/>
                <a:tab pos="3035300" algn="l"/>
                <a:tab pos="3492500" algn="l"/>
                <a:tab pos="3949700" algn="l"/>
                <a:tab pos="4406900" algn="l"/>
                <a:tab pos="4864100" algn="l"/>
                <a:tab pos="5321300" algn="l"/>
                <a:tab pos="5778500" algn="l"/>
                <a:tab pos="6235700" algn="l"/>
                <a:tab pos="6692900" algn="l"/>
                <a:tab pos="7150100" algn="l"/>
                <a:tab pos="7607300" algn="l"/>
                <a:tab pos="8064500" algn="l"/>
                <a:tab pos="8521700" algn="l"/>
                <a:tab pos="8978900" algn="l"/>
                <a:tab pos="9436100" algn="l"/>
              </a:tabLst>
              <a:defRPr/>
            </a:pPr>
            <a:r>
              <a:rPr lang="en-US" sz="1400" dirty="0">
                <a:solidFill>
                  <a:srgbClr val="002060"/>
                </a:solidFill>
                <a:latin typeface="Cambria" panose="02040503050406030204" pitchFamily="18" charset="0"/>
                <a:ea typeface="Microsoft YaHei" panose="020B0503020204020204" pitchFamily="34" charset="-122"/>
              </a:rPr>
              <a:t>No of Share holders               =  515</a:t>
            </a:r>
          </a:p>
          <a:p>
            <a:pPr marL="366712" indent="-342900" algn="just" fontAlgn="auto">
              <a:buSzPct val="100000"/>
              <a:buFont typeface="Wingdings" panose="05000000000000000000" pitchFamily="2" charset="2"/>
              <a:buChar char="q"/>
              <a:tabLst>
                <a:tab pos="292100" algn="l"/>
                <a:tab pos="749300" algn="l"/>
                <a:tab pos="1206500" algn="l"/>
                <a:tab pos="1663700" algn="l"/>
                <a:tab pos="2120900" algn="l"/>
                <a:tab pos="2578100" algn="l"/>
                <a:tab pos="3035300" algn="l"/>
                <a:tab pos="3492500" algn="l"/>
                <a:tab pos="3949700" algn="l"/>
                <a:tab pos="4406900" algn="l"/>
                <a:tab pos="4864100" algn="l"/>
                <a:tab pos="5321300" algn="l"/>
                <a:tab pos="5778500" algn="l"/>
                <a:tab pos="6235700" algn="l"/>
                <a:tab pos="6692900" algn="l"/>
                <a:tab pos="7150100" algn="l"/>
                <a:tab pos="7607300" algn="l"/>
                <a:tab pos="8064500" algn="l"/>
                <a:tab pos="8521700" algn="l"/>
                <a:tab pos="8978900" algn="l"/>
                <a:tab pos="9436100" algn="l"/>
              </a:tabLst>
              <a:defRPr/>
            </a:pPr>
            <a:r>
              <a:rPr lang="en-US" sz="1400" dirty="0">
                <a:solidFill>
                  <a:srgbClr val="002060"/>
                </a:solidFill>
                <a:latin typeface="Cambria" panose="02040503050406030204" pitchFamily="18" charset="0"/>
                <a:ea typeface="Microsoft YaHei" panose="020B0503020204020204" pitchFamily="34" charset="-122"/>
              </a:rPr>
              <a:t>Auth. Share Capital	        = 	 Rs.100.00 Lakh</a:t>
            </a:r>
          </a:p>
          <a:p>
            <a:pPr marL="366712" indent="-342900" algn="just" fontAlgn="auto">
              <a:buSzPct val="100000"/>
              <a:buFont typeface="Wingdings" panose="05000000000000000000" pitchFamily="2" charset="2"/>
              <a:buChar char="q"/>
              <a:tabLst>
                <a:tab pos="292100" algn="l"/>
                <a:tab pos="749300" algn="l"/>
                <a:tab pos="1206500" algn="l"/>
                <a:tab pos="1663700" algn="l"/>
                <a:tab pos="2120900" algn="l"/>
                <a:tab pos="2578100" algn="l"/>
                <a:tab pos="3035300" algn="l"/>
                <a:tab pos="3492500" algn="l"/>
                <a:tab pos="3949700" algn="l"/>
                <a:tab pos="4406900" algn="l"/>
                <a:tab pos="4864100" algn="l"/>
                <a:tab pos="5321300" algn="l"/>
                <a:tab pos="5778500" algn="l"/>
                <a:tab pos="6235700" algn="l"/>
                <a:tab pos="6692900" algn="l"/>
                <a:tab pos="7150100" algn="l"/>
                <a:tab pos="7607300" algn="l"/>
                <a:tab pos="8064500" algn="l"/>
                <a:tab pos="8521700" algn="l"/>
                <a:tab pos="8978900" algn="l"/>
                <a:tab pos="9436100" algn="l"/>
              </a:tabLst>
              <a:defRPr/>
            </a:pPr>
            <a:r>
              <a:rPr lang="en-US" sz="1400" dirty="0">
                <a:solidFill>
                  <a:srgbClr val="002060"/>
                </a:solidFill>
                <a:latin typeface="Cambria" panose="02040503050406030204" pitchFamily="18" charset="0"/>
                <a:ea typeface="Microsoft YaHei" panose="020B0503020204020204" pitchFamily="34" charset="-122"/>
              </a:rPr>
              <a:t>Paid Up Share Capital           =	 Rs.98.00 Lakh</a:t>
            </a:r>
          </a:p>
          <a:p>
            <a:pPr marL="366712" indent="-342900" algn="just" fontAlgn="auto">
              <a:buSzPct val="100000"/>
              <a:buFont typeface="Wingdings" panose="05000000000000000000" pitchFamily="2" charset="2"/>
              <a:buChar char="q"/>
              <a:tabLst>
                <a:tab pos="292100" algn="l"/>
                <a:tab pos="749300" algn="l"/>
                <a:tab pos="1206500" algn="l"/>
                <a:tab pos="1663700" algn="l"/>
                <a:tab pos="2120900" algn="l"/>
                <a:tab pos="2578100" algn="l"/>
                <a:tab pos="3035300" algn="l"/>
                <a:tab pos="3492500" algn="l"/>
                <a:tab pos="3949700" algn="l"/>
                <a:tab pos="4406900" algn="l"/>
                <a:tab pos="4864100" algn="l"/>
                <a:tab pos="5321300" algn="l"/>
                <a:tab pos="5778500" algn="l"/>
                <a:tab pos="6235700" algn="l"/>
                <a:tab pos="6692900" algn="l"/>
                <a:tab pos="7150100" algn="l"/>
                <a:tab pos="7607300" algn="l"/>
                <a:tab pos="8064500" algn="l"/>
                <a:tab pos="8521700" algn="l"/>
                <a:tab pos="8978900" algn="l"/>
                <a:tab pos="9436100" algn="l"/>
              </a:tabLst>
              <a:defRPr/>
            </a:pPr>
            <a:r>
              <a:rPr lang="en-US" sz="1400" dirty="0">
                <a:solidFill>
                  <a:srgbClr val="002060"/>
                </a:solidFill>
                <a:latin typeface="Cambria" panose="02040503050406030204" pitchFamily="18" charset="0"/>
                <a:ea typeface="Microsoft YaHei" panose="020B0503020204020204" pitchFamily="34" charset="-122"/>
              </a:rPr>
              <a:t>Profit (as on 31/03/22)       =	 Rs.184.81 Lakh</a:t>
            </a:r>
          </a:p>
          <a:p>
            <a:pPr marL="366712" indent="-342900" algn="just" fontAlgn="auto">
              <a:buSzPct val="100000"/>
              <a:buFont typeface="Wingdings" panose="05000000000000000000" pitchFamily="2" charset="2"/>
              <a:buChar char="q"/>
              <a:tabLst>
                <a:tab pos="292100" algn="l"/>
                <a:tab pos="749300" algn="l"/>
                <a:tab pos="1206500" algn="l"/>
                <a:tab pos="1663700" algn="l"/>
                <a:tab pos="2120900" algn="l"/>
                <a:tab pos="2578100" algn="l"/>
                <a:tab pos="3035300" algn="l"/>
                <a:tab pos="3492500" algn="l"/>
                <a:tab pos="3949700" algn="l"/>
                <a:tab pos="4406900" algn="l"/>
                <a:tab pos="4864100" algn="l"/>
                <a:tab pos="5321300" algn="l"/>
                <a:tab pos="5778500" algn="l"/>
                <a:tab pos="6235700" algn="l"/>
                <a:tab pos="6692900" algn="l"/>
                <a:tab pos="7150100" algn="l"/>
                <a:tab pos="7607300" algn="l"/>
                <a:tab pos="8064500" algn="l"/>
                <a:tab pos="8521700" algn="l"/>
                <a:tab pos="8978900" algn="l"/>
                <a:tab pos="9436100" algn="l"/>
              </a:tabLst>
              <a:defRPr/>
            </a:pPr>
            <a:r>
              <a:rPr lang="en-US" sz="1400" dirty="0">
                <a:solidFill>
                  <a:srgbClr val="002060"/>
                </a:solidFill>
                <a:latin typeface="Cambria" panose="02040503050406030204" pitchFamily="18" charset="0"/>
                <a:ea typeface="Microsoft YaHei" panose="020B0503020204020204" pitchFamily="34" charset="-122"/>
              </a:rPr>
              <a:t>No of Employee	                    =	 82 </a:t>
            </a:r>
          </a:p>
          <a:p>
            <a:pPr marL="237630" indent="-234750" eaLnBrk="1" fontAlgn="auto" hangingPunct="1">
              <a:lnSpc>
                <a:spcPct val="90000"/>
              </a:lnSpc>
              <a:spcBef>
                <a:spcPts val="544"/>
              </a:spcBef>
              <a:spcAft>
                <a:spcPts val="0"/>
              </a:spcAft>
              <a:buSzPct val="100000"/>
              <a:tabLst>
                <a:tab pos="234750" algn="l"/>
                <a:tab pos="649522" algn="l"/>
                <a:tab pos="1064293" algn="l"/>
                <a:tab pos="1479065" algn="l"/>
                <a:tab pos="1893837" algn="l"/>
                <a:tab pos="2308609" algn="l"/>
                <a:tab pos="2723381" algn="l"/>
                <a:tab pos="3138153" algn="l"/>
                <a:tab pos="3552925" algn="l"/>
                <a:tab pos="3967696" algn="l"/>
                <a:tab pos="4382468" algn="l"/>
                <a:tab pos="4797240" algn="l"/>
                <a:tab pos="5212012" algn="l"/>
                <a:tab pos="5626784" algn="l"/>
                <a:tab pos="6041556" algn="l"/>
                <a:tab pos="6456327" algn="l"/>
                <a:tab pos="6871099" algn="l"/>
                <a:tab pos="7285871" algn="l"/>
                <a:tab pos="7700643" algn="l"/>
                <a:tab pos="8115415" algn="l"/>
                <a:tab pos="8530187" algn="l"/>
              </a:tabLst>
              <a:defRPr/>
            </a:pPr>
            <a:endParaRPr lang="en-US" sz="1100" dirty="0">
              <a:solidFill>
                <a:srgbClr val="002060"/>
              </a:solidFill>
              <a:latin typeface="Constantia" pitchFamily="16" charset="0"/>
              <a:ea typeface="Microsoft YaHei" pitchFamily="32" charset="-122"/>
            </a:endParaRPr>
          </a:p>
          <a:p>
            <a:pPr marL="237630" indent="-234750" eaLnBrk="1" fontAlgn="auto" hangingPunct="1">
              <a:lnSpc>
                <a:spcPct val="90000"/>
              </a:lnSpc>
              <a:spcBef>
                <a:spcPts val="544"/>
              </a:spcBef>
              <a:spcAft>
                <a:spcPts val="0"/>
              </a:spcAft>
              <a:buSzPct val="100000"/>
              <a:tabLst>
                <a:tab pos="234750" algn="l"/>
                <a:tab pos="649522" algn="l"/>
                <a:tab pos="1064293" algn="l"/>
                <a:tab pos="1479065" algn="l"/>
                <a:tab pos="1893837" algn="l"/>
                <a:tab pos="2308609" algn="l"/>
                <a:tab pos="2723381" algn="l"/>
                <a:tab pos="3138153" algn="l"/>
                <a:tab pos="3552925" algn="l"/>
                <a:tab pos="3967696" algn="l"/>
                <a:tab pos="4382468" algn="l"/>
                <a:tab pos="4797240" algn="l"/>
                <a:tab pos="5212012" algn="l"/>
                <a:tab pos="5626784" algn="l"/>
                <a:tab pos="6041556" algn="l"/>
                <a:tab pos="6456327" algn="l"/>
                <a:tab pos="6871099" algn="l"/>
                <a:tab pos="7285871" algn="l"/>
                <a:tab pos="7700643" algn="l"/>
                <a:tab pos="8115415" algn="l"/>
                <a:tab pos="8530187" algn="l"/>
              </a:tabLst>
              <a:defRPr/>
            </a:pPr>
            <a:endParaRPr lang="en-US" sz="2800" dirty="0">
              <a:solidFill>
                <a:srgbClr val="002060"/>
              </a:solidFill>
              <a:latin typeface="Constantia" pitchFamily="16" charset="0"/>
              <a:ea typeface="Microsoft YaHei" pitchFamily="32" charset="-122"/>
            </a:endParaRPr>
          </a:p>
        </p:txBody>
      </p:sp>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973579" y="5156200"/>
            <a:ext cx="4085753" cy="1603527"/>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2" name="Rectangle 1"/>
          <p:cNvSpPr/>
          <p:nvPr/>
        </p:nvSpPr>
        <p:spPr>
          <a:xfrm>
            <a:off x="861678" y="538053"/>
            <a:ext cx="9000477" cy="461665"/>
          </a:xfrm>
          <a:prstGeom prst="rect">
            <a:avLst/>
          </a:prstGeom>
        </p:spPr>
        <p:txBody>
          <a:bodyPr wrap="none">
            <a:spAutoFit/>
          </a:bodyPr>
          <a:lstStyle/>
          <a:p>
            <a:r>
              <a:rPr lang="en-IN" sz="2400" b="1" dirty="0">
                <a:solidFill>
                  <a:schemeClr val="bg1"/>
                </a:solidFill>
                <a:effectLst>
                  <a:outerShdw blurRad="38100" dist="38100" dir="2700000" algn="tl">
                    <a:srgbClr val="000000">
                      <a:alpha val="43137"/>
                    </a:srgbClr>
                  </a:outerShdw>
                </a:effectLst>
              </a:rPr>
              <a:t>           KARIMGANJ WHOLESALE COOPERATIVE SOCIETY LTD.</a:t>
            </a:r>
          </a:p>
        </p:txBody>
      </p:sp>
      <p:sp>
        <p:nvSpPr>
          <p:cNvPr id="10" name="Text Box 2"/>
          <p:cNvSpPr txBox="1">
            <a:spLocks noChangeArrowheads="1"/>
          </p:cNvSpPr>
          <p:nvPr/>
        </p:nvSpPr>
        <p:spPr bwMode="auto">
          <a:xfrm>
            <a:off x="0" y="2502060"/>
            <a:ext cx="12192000" cy="383802"/>
          </a:xfrm>
          <a:prstGeom prst="rect">
            <a:avLst/>
          </a:prstGeom>
          <a:solidFill>
            <a:srgbClr val="D24726"/>
          </a:solidFill>
          <a:ln/>
          <a:scene3d>
            <a:camera prst="orthographicFront"/>
            <a:lightRig rig="threePt" dir="t"/>
          </a:scene3d>
          <a:sp3d>
            <a:bevelT prst="convex"/>
          </a:sp3d>
        </p:spPr>
        <p:style>
          <a:lnRef idx="1">
            <a:schemeClr val="accent2"/>
          </a:lnRef>
          <a:fillRef idx="3">
            <a:schemeClr val="accent2"/>
          </a:fillRef>
          <a:effectRef idx="2">
            <a:schemeClr val="accent2"/>
          </a:effectRef>
          <a:fontRef idx="minor">
            <a:schemeClr val="lt1"/>
          </a:fontRef>
        </p:style>
        <p:txBody>
          <a:bodyPr lIns="0" tIns="42456" rIns="0" bIns="0" anchor="b"/>
          <a:lstStyle>
            <a:lvl1pPr>
              <a:lnSpc>
                <a:spcPct val="93000"/>
              </a:lnSpc>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1pPr>
            <a:lvl2pPr>
              <a:lnSpc>
                <a:spcPct val="93000"/>
              </a:lnSpc>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2pPr>
            <a:lvl3pPr>
              <a:lnSpc>
                <a:spcPct val="93000"/>
              </a:lnSpc>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3pPr>
            <a:lvl4pPr>
              <a:lnSpc>
                <a:spcPct val="93000"/>
              </a:lnSpc>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4pPr>
            <a:lvl5pPr>
              <a:lnSpc>
                <a:spcPct val="93000"/>
              </a:lnSpc>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ea typeface="Microsoft YaHei" panose="020B0503020204020204" pitchFamily="34" charset="-122"/>
              </a:defRPr>
            </a:lvl9pPr>
          </a:lstStyle>
          <a:p>
            <a:pPr algn="ctr">
              <a:lnSpc>
                <a:spcPct val="100000"/>
              </a:lnSpc>
              <a:buClrTx/>
              <a:defRPr/>
            </a:pPr>
            <a:r>
              <a:rPr lang="en-US" altLang="en-US" sz="2400" b="1" dirty="0">
                <a:effectLst>
                  <a:outerShdw blurRad="38100" dist="38100" dir="2700000" algn="tl">
                    <a:srgbClr val="000000">
                      <a:alpha val="43137"/>
                    </a:srgbClr>
                  </a:outerShdw>
                </a:effectLst>
                <a:latin typeface="Calibri" panose="020F0502020204030204" pitchFamily="34" charset="0"/>
              </a:rPr>
              <a:t>SITAJOKHOLA  DUGDHA UTPADAK SS LTD, AMLIGHAT</a:t>
            </a:r>
          </a:p>
        </p:txBody>
      </p:sp>
      <p:sp>
        <p:nvSpPr>
          <p:cNvPr id="14" name="Title 3"/>
          <p:cNvSpPr txBox="1">
            <a:spLocks/>
          </p:cNvSpPr>
          <p:nvPr/>
        </p:nvSpPr>
        <p:spPr>
          <a:xfrm>
            <a:off x="-95493" y="1544529"/>
            <a:ext cx="11898026" cy="526733"/>
          </a:xfrm>
          <a:prstGeom prst="rect">
            <a:avLst/>
          </a:prstGeom>
        </p:spPr>
        <p:txBody>
          <a:bodyPr vert="horz" lIns="91440" tIns="45720" rIns="91440" bIns="45720" rtlCol="0" anchor="b">
            <a:noAutofit/>
          </a:bodyPr>
          <a:lstStyle>
            <a:lvl1pPr algn="l" defTabSz="914400" rtl="0" eaLnBrk="1" latinLnBrk="0" hangingPunct="1">
              <a:spcBef>
                <a:spcPct val="0"/>
              </a:spcBef>
              <a:buNone/>
              <a:defRPr sz="3600" kern="1200">
                <a:solidFill>
                  <a:schemeClr val="bg1"/>
                </a:solidFill>
                <a:latin typeface="+mj-lt"/>
                <a:ea typeface="+mj-ea"/>
                <a:cs typeface="+mj-cs"/>
              </a:defRPr>
            </a:lvl1pPr>
          </a:lstStyle>
          <a:p>
            <a:br>
              <a:rPr lang="en-US" altLang="en-US" sz="4400" b="1" dirty="0">
                <a:effectLst>
                  <a:outerShdw blurRad="38100" dist="38100" dir="2700000" algn="tl">
                    <a:srgbClr val="000000">
                      <a:alpha val="43137"/>
                    </a:srgbClr>
                  </a:outerShdw>
                </a:effectLst>
                <a:latin typeface="Calibri" panose="020F0502020204030204" pitchFamily="34" charset="0"/>
              </a:rPr>
            </a:br>
            <a:endParaRPr lang="en-IN" sz="4400" dirty="0"/>
          </a:p>
        </p:txBody>
      </p:sp>
      <p:sp>
        <p:nvSpPr>
          <p:cNvPr id="15" name="Text Box 1"/>
          <p:cNvSpPr txBox="1">
            <a:spLocks noChangeArrowheads="1"/>
          </p:cNvSpPr>
          <p:nvPr/>
        </p:nvSpPr>
        <p:spPr bwMode="auto">
          <a:xfrm>
            <a:off x="303166" y="1355316"/>
            <a:ext cx="7018453" cy="1138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1646" tIns="42456" rIns="81646" bIns="42456"/>
          <a:lstStyle>
            <a:lvl1pPr marL="292100" indent="-268288">
              <a:lnSpc>
                <a:spcPct val="93000"/>
              </a:lnSpc>
              <a:buClr>
                <a:srgbClr val="000000"/>
              </a:buClr>
              <a:buSzPct val="100000"/>
              <a:buFont typeface="Times New Roman" panose="02020603050405020304" pitchFamily="18" charset="0"/>
              <a:tabLst>
                <a:tab pos="292100" algn="l"/>
                <a:tab pos="749300" algn="l"/>
                <a:tab pos="1206500" algn="l"/>
                <a:tab pos="1663700" algn="l"/>
                <a:tab pos="2120900" algn="l"/>
                <a:tab pos="2578100" algn="l"/>
                <a:tab pos="3035300" algn="l"/>
                <a:tab pos="3492500" algn="l"/>
                <a:tab pos="3949700" algn="l"/>
                <a:tab pos="4406900" algn="l"/>
                <a:tab pos="4864100" algn="l"/>
                <a:tab pos="5321300" algn="l"/>
                <a:tab pos="5778500" algn="l"/>
                <a:tab pos="6235700" algn="l"/>
                <a:tab pos="6692900" algn="l"/>
                <a:tab pos="7150100" algn="l"/>
                <a:tab pos="7607300" algn="l"/>
                <a:tab pos="8064500" algn="l"/>
                <a:tab pos="8521700" algn="l"/>
                <a:tab pos="8978900" algn="l"/>
                <a:tab pos="9436100" algn="l"/>
              </a:tabLst>
              <a:defRPr>
                <a:solidFill>
                  <a:schemeClr val="bg1"/>
                </a:solidFill>
                <a:latin typeface="Arial" panose="020B0604020202020204" pitchFamily="34" charset="0"/>
                <a:ea typeface="Microsoft YaHei" panose="020B0503020204020204" pitchFamily="34" charset="-122"/>
              </a:defRPr>
            </a:lvl1pPr>
            <a:lvl2pPr marL="457200">
              <a:lnSpc>
                <a:spcPct val="93000"/>
              </a:lnSpc>
              <a:buClr>
                <a:srgbClr val="000000"/>
              </a:buClr>
              <a:buSzPct val="100000"/>
              <a:buFont typeface="Times New Roman" panose="02020603050405020304" pitchFamily="18" charset="0"/>
              <a:tabLst>
                <a:tab pos="292100" algn="l"/>
                <a:tab pos="749300" algn="l"/>
                <a:tab pos="1206500" algn="l"/>
                <a:tab pos="1663700" algn="l"/>
                <a:tab pos="2120900" algn="l"/>
                <a:tab pos="2578100" algn="l"/>
                <a:tab pos="3035300" algn="l"/>
                <a:tab pos="3492500" algn="l"/>
                <a:tab pos="3949700" algn="l"/>
                <a:tab pos="4406900" algn="l"/>
                <a:tab pos="4864100" algn="l"/>
                <a:tab pos="5321300" algn="l"/>
                <a:tab pos="5778500" algn="l"/>
                <a:tab pos="6235700" algn="l"/>
                <a:tab pos="6692900" algn="l"/>
                <a:tab pos="7150100" algn="l"/>
                <a:tab pos="7607300" algn="l"/>
                <a:tab pos="8064500" algn="l"/>
                <a:tab pos="8521700" algn="l"/>
                <a:tab pos="8978900" algn="l"/>
                <a:tab pos="9436100" algn="l"/>
              </a:tabLst>
              <a:defRPr>
                <a:solidFill>
                  <a:schemeClr val="bg1"/>
                </a:solidFill>
                <a:latin typeface="Arial" panose="020B0604020202020204" pitchFamily="34" charset="0"/>
                <a:ea typeface="Microsoft YaHei" panose="020B0503020204020204" pitchFamily="34" charset="-122"/>
              </a:defRPr>
            </a:lvl2pPr>
            <a:lvl3pPr>
              <a:lnSpc>
                <a:spcPct val="93000"/>
              </a:lnSpc>
              <a:buClr>
                <a:srgbClr val="000000"/>
              </a:buClr>
              <a:buSzPct val="100000"/>
              <a:buFont typeface="Times New Roman" panose="02020603050405020304" pitchFamily="18" charset="0"/>
              <a:tabLst>
                <a:tab pos="292100" algn="l"/>
                <a:tab pos="749300" algn="l"/>
                <a:tab pos="1206500" algn="l"/>
                <a:tab pos="1663700" algn="l"/>
                <a:tab pos="2120900" algn="l"/>
                <a:tab pos="2578100" algn="l"/>
                <a:tab pos="3035300" algn="l"/>
                <a:tab pos="3492500" algn="l"/>
                <a:tab pos="3949700" algn="l"/>
                <a:tab pos="4406900" algn="l"/>
                <a:tab pos="4864100" algn="l"/>
                <a:tab pos="5321300" algn="l"/>
                <a:tab pos="5778500" algn="l"/>
                <a:tab pos="6235700" algn="l"/>
                <a:tab pos="6692900" algn="l"/>
                <a:tab pos="7150100" algn="l"/>
                <a:tab pos="7607300" algn="l"/>
                <a:tab pos="8064500" algn="l"/>
                <a:tab pos="8521700" algn="l"/>
                <a:tab pos="8978900" algn="l"/>
                <a:tab pos="9436100" algn="l"/>
              </a:tabLst>
              <a:defRPr>
                <a:solidFill>
                  <a:schemeClr val="bg1"/>
                </a:solidFill>
                <a:latin typeface="Arial" panose="020B0604020202020204" pitchFamily="34" charset="0"/>
                <a:ea typeface="Microsoft YaHei" panose="020B0503020204020204" pitchFamily="34" charset="-122"/>
              </a:defRPr>
            </a:lvl3pPr>
            <a:lvl4pPr>
              <a:lnSpc>
                <a:spcPct val="93000"/>
              </a:lnSpc>
              <a:buClr>
                <a:srgbClr val="000000"/>
              </a:buClr>
              <a:buSzPct val="100000"/>
              <a:buFont typeface="Times New Roman" panose="02020603050405020304" pitchFamily="18" charset="0"/>
              <a:tabLst>
                <a:tab pos="292100" algn="l"/>
                <a:tab pos="749300" algn="l"/>
                <a:tab pos="1206500" algn="l"/>
                <a:tab pos="1663700" algn="l"/>
                <a:tab pos="2120900" algn="l"/>
                <a:tab pos="2578100" algn="l"/>
                <a:tab pos="3035300" algn="l"/>
                <a:tab pos="3492500" algn="l"/>
                <a:tab pos="3949700" algn="l"/>
                <a:tab pos="4406900" algn="l"/>
                <a:tab pos="4864100" algn="l"/>
                <a:tab pos="5321300" algn="l"/>
                <a:tab pos="5778500" algn="l"/>
                <a:tab pos="6235700" algn="l"/>
                <a:tab pos="6692900" algn="l"/>
                <a:tab pos="7150100" algn="l"/>
                <a:tab pos="7607300" algn="l"/>
                <a:tab pos="8064500" algn="l"/>
                <a:tab pos="8521700" algn="l"/>
                <a:tab pos="8978900" algn="l"/>
                <a:tab pos="9436100" algn="l"/>
              </a:tabLst>
              <a:defRPr>
                <a:solidFill>
                  <a:schemeClr val="bg1"/>
                </a:solidFill>
                <a:latin typeface="Arial" panose="020B0604020202020204" pitchFamily="34" charset="0"/>
                <a:ea typeface="Microsoft YaHei" panose="020B0503020204020204" pitchFamily="34" charset="-122"/>
              </a:defRPr>
            </a:lvl4pPr>
            <a:lvl5pPr>
              <a:lnSpc>
                <a:spcPct val="93000"/>
              </a:lnSpc>
              <a:buClr>
                <a:srgbClr val="000000"/>
              </a:buClr>
              <a:buSzPct val="100000"/>
              <a:buFont typeface="Times New Roman" panose="02020603050405020304" pitchFamily="18" charset="0"/>
              <a:tabLst>
                <a:tab pos="292100" algn="l"/>
                <a:tab pos="749300" algn="l"/>
                <a:tab pos="1206500" algn="l"/>
                <a:tab pos="1663700" algn="l"/>
                <a:tab pos="2120900" algn="l"/>
                <a:tab pos="2578100" algn="l"/>
                <a:tab pos="3035300" algn="l"/>
                <a:tab pos="3492500" algn="l"/>
                <a:tab pos="3949700" algn="l"/>
                <a:tab pos="4406900" algn="l"/>
                <a:tab pos="4864100" algn="l"/>
                <a:tab pos="5321300" algn="l"/>
                <a:tab pos="5778500" algn="l"/>
                <a:tab pos="6235700" algn="l"/>
                <a:tab pos="6692900" algn="l"/>
                <a:tab pos="7150100" algn="l"/>
                <a:tab pos="7607300" algn="l"/>
                <a:tab pos="8064500" algn="l"/>
                <a:tab pos="8521700" algn="l"/>
                <a:tab pos="8978900" algn="l"/>
                <a:tab pos="9436100" algn="l"/>
              </a:tabLst>
              <a:defRPr>
                <a:solidFill>
                  <a:schemeClr val="bg1"/>
                </a:solidFill>
                <a:latin typeface="Arial" panose="020B0604020202020204" pitchFamily="34" charset="0"/>
                <a:ea typeface="Microsoft YaHei" panose="020B0503020204020204"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292100" algn="l"/>
                <a:tab pos="749300" algn="l"/>
                <a:tab pos="1206500" algn="l"/>
                <a:tab pos="1663700" algn="l"/>
                <a:tab pos="2120900" algn="l"/>
                <a:tab pos="2578100" algn="l"/>
                <a:tab pos="3035300" algn="l"/>
                <a:tab pos="3492500" algn="l"/>
                <a:tab pos="3949700" algn="l"/>
                <a:tab pos="4406900" algn="l"/>
                <a:tab pos="4864100" algn="l"/>
                <a:tab pos="5321300" algn="l"/>
                <a:tab pos="5778500" algn="l"/>
                <a:tab pos="6235700" algn="l"/>
                <a:tab pos="6692900" algn="l"/>
                <a:tab pos="7150100" algn="l"/>
                <a:tab pos="7607300" algn="l"/>
                <a:tab pos="8064500" algn="l"/>
                <a:tab pos="8521700" algn="l"/>
                <a:tab pos="8978900" algn="l"/>
                <a:tab pos="9436100" algn="l"/>
              </a:tabLst>
              <a:defRPr>
                <a:solidFill>
                  <a:schemeClr val="bg1"/>
                </a:solidFill>
                <a:latin typeface="Arial" panose="020B0604020202020204" pitchFamily="34" charset="0"/>
                <a:ea typeface="Microsoft YaHei" panose="020B0503020204020204"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292100" algn="l"/>
                <a:tab pos="749300" algn="l"/>
                <a:tab pos="1206500" algn="l"/>
                <a:tab pos="1663700" algn="l"/>
                <a:tab pos="2120900" algn="l"/>
                <a:tab pos="2578100" algn="l"/>
                <a:tab pos="3035300" algn="l"/>
                <a:tab pos="3492500" algn="l"/>
                <a:tab pos="3949700" algn="l"/>
                <a:tab pos="4406900" algn="l"/>
                <a:tab pos="4864100" algn="l"/>
                <a:tab pos="5321300" algn="l"/>
                <a:tab pos="5778500" algn="l"/>
                <a:tab pos="6235700" algn="l"/>
                <a:tab pos="6692900" algn="l"/>
                <a:tab pos="7150100" algn="l"/>
                <a:tab pos="7607300" algn="l"/>
                <a:tab pos="8064500" algn="l"/>
                <a:tab pos="8521700" algn="l"/>
                <a:tab pos="8978900" algn="l"/>
                <a:tab pos="9436100" algn="l"/>
              </a:tabLst>
              <a:defRPr>
                <a:solidFill>
                  <a:schemeClr val="bg1"/>
                </a:solidFill>
                <a:latin typeface="Arial" panose="020B0604020202020204" pitchFamily="34" charset="0"/>
                <a:ea typeface="Microsoft YaHei" panose="020B0503020204020204"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292100" algn="l"/>
                <a:tab pos="749300" algn="l"/>
                <a:tab pos="1206500" algn="l"/>
                <a:tab pos="1663700" algn="l"/>
                <a:tab pos="2120900" algn="l"/>
                <a:tab pos="2578100" algn="l"/>
                <a:tab pos="3035300" algn="l"/>
                <a:tab pos="3492500" algn="l"/>
                <a:tab pos="3949700" algn="l"/>
                <a:tab pos="4406900" algn="l"/>
                <a:tab pos="4864100" algn="l"/>
                <a:tab pos="5321300" algn="l"/>
                <a:tab pos="5778500" algn="l"/>
                <a:tab pos="6235700" algn="l"/>
                <a:tab pos="6692900" algn="l"/>
                <a:tab pos="7150100" algn="l"/>
                <a:tab pos="7607300" algn="l"/>
                <a:tab pos="8064500" algn="l"/>
                <a:tab pos="8521700" algn="l"/>
                <a:tab pos="8978900" algn="l"/>
                <a:tab pos="9436100" algn="l"/>
              </a:tabLst>
              <a:defRPr>
                <a:solidFill>
                  <a:schemeClr val="bg1"/>
                </a:solidFill>
                <a:latin typeface="Arial" panose="020B0604020202020204" pitchFamily="34" charset="0"/>
                <a:ea typeface="Microsoft YaHei" panose="020B0503020204020204"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292100" algn="l"/>
                <a:tab pos="749300" algn="l"/>
                <a:tab pos="1206500" algn="l"/>
                <a:tab pos="1663700" algn="l"/>
                <a:tab pos="2120900" algn="l"/>
                <a:tab pos="2578100" algn="l"/>
                <a:tab pos="3035300" algn="l"/>
                <a:tab pos="3492500" algn="l"/>
                <a:tab pos="3949700" algn="l"/>
                <a:tab pos="4406900" algn="l"/>
                <a:tab pos="4864100" algn="l"/>
                <a:tab pos="5321300" algn="l"/>
                <a:tab pos="5778500" algn="l"/>
                <a:tab pos="6235700" algn="l"/>
                <a:tab pos="6692900" algn="l"/>
                <a:tab pos="7150100" algn="l"/>
                <a:tab pos="7607300" algn="l"/>
                <a:tab pos="8064500" algn="l"/>
                <a:tab pos="8521700" algn="l"/>
                <a:tab pos="8978900" algn="l"/>
                <a:tab pos="9436100" algn="l"/>
              </a:tabLst>
              <a:defRPr>
                <a:solidFill>
                  <a:schemeClr val="bg1"/>
                </a:solidFill>
                <a:latin typeface="Arial" panose="020B0604020202020204" pitchFamily="34" charset="0"/>
                <a:ea typeface="Microsoft YaHei" panose="020B0503020204020204" pitchFamily="34" charset="-122"/>
              </a:defRPr>
            </a:lvl9pPr>
          </a:lstStyle>
          <a:p>
            <a:pPr marL="366712" indent="-342900" algn="just" eaLnBrk="1" fontAlgn="auto" hangingPunct="1">
              <a:lnSpc>
                <a:spcPct val="100000"/>
              </a:lnSpc>
              <a:spcAft>
                <a:spcPts val="0"/>
              </a:spcAft>
              <a:buClrTx/>
              <a:buFont typeface="Wingdings" panose="05000000000000000000" pitchFamily="2" charset="2"/>
              <a:buChar char="q"/>
              <a:defRPr/>
            </a:pPr>
            <a:r>
              <a:rPr lang="en-US" altLang="en-US" sz="1400" dirty="0">
                <a:solidFill>
                  <a:srgbClr val="002060"/>
                </a:solidFill>
                <a:latin typeface="Cambria" panose="02040503050406030204" pitchFamily="18" charset="0"/>
              </a:rPr>
              <a:t>Established in			=	10-May-1974</a:t>
            </a:r>
          </a:p>
          <a:p>
            <a:pPr marL="366712" indent="-342900" algn="just" eaLnBrk="1" fontAlgn="auto" hangingPunct="1">
              <a:lnSpc>
                <a:spcPct val="100000"/>
              </a:lnSpc>
              <a:spcAft>
                <a:spcPts val="0"/>
              </a:spcAft>
              <a:buClrTx/>
              <a:buFont typeface="Wingdings" panose="05000000000000000000" pitchFamily="2" charset="2"/>
              <a:buChar char="q"/>
              <a:defRPr/>
            </a:pPr>
            <a:r>
              <a:rPr lang="en-US" altLang="en-US" sz="1400" dirty="0">
                <a:solidFill>
                  <a:srgbClr val="002060"/>
                </a:solidFill>
                <a:latin typeface="Cambria" panose="02040503050406030204" pitchFamily="18" charset="0"/>
              </a:rPr>
              <a:t>No of Members			=	3450</a:t>
            </a:r>
          </a:p>
          <a:p>
            <a:pPr marL="366712" indent="-342900" algn="just" eaLnBrk="1" fontAlgn="auto" hangingPunct="1">
              <a:lnSpc>
                <a:spcPct val="100000"/>
              </a:lnSpc>
              <a:spcAft>
                <a:spcPts val="0"/>
              </a:spcAft>
              <a:buClrTx/>
              <a:buFont typeface="Wingdings" panose="05000000000000000000" pitchFamily="2" charset="2"/>
              <a:buChar char="q"/>
              <a:defRPr/>
            </a:pPr>
            <a:r>
              <a:rPr lang="en-US" altLang="en-US" sz="1400" dirty="0">
                <a:solidFill>
                  <a:srgbClr val="002060"/>
                </a:solidFill>
                <a:latin typeface="Cambria" panose="02040503050406030204" pitchFamily="18" charset="0"/>
              </a:rPr>
              <a:t>No of Employees			=	47</a:t>
            </a:r>
          </a:p>
          <a:p>
            <a:pPr marL="366712" indent="-342900" algn="just" eaLnBrk="1" fontAlgn="auto" hangingPunct="1">
              <a:lnSpc>
                <a:spcPct val="100000"/>
              </a:lnSpc>
              <a:spcAft>
                <a:spcPts val="0"/>
              </a:spcAft>
              <a:buClrTx/>
              <a:buFont typeface="Wingdings" panose="05000000000000000000" pitchFamily="2" charset="2"/>
              <a:buChar char="q"/>
              <a:defRPr/>
            </a:pPr>
            <a:r>
              <a:rPr lang="en-US" altLang="en-US" sz="1400" dirty="0">
                <a:solidFill>
                  <a:srgbClr val="002060"/>
                </a:solidFill>
                <a:latin typeface="Cambria" panose="02040503050406030204" pitchFamily="18" charset="0"/>
              </a:rPr>
              <a:t>No of Branches			=	02</a:t>
            </a:r>
          </a:p>
          <a:p>
            <a:pPr algn="just" eaLnBrk="1" fontAlgn="auto" hangingPunct="1">
              <a:lnSpc>
                <a:spcPct val="100000"/>
              </a:lnSpc>
              <a:spcBef>
                <a:spcPts val="454"/>
              </a:spcBef>
              <a:spcAft>
                <a:spcPts val="0"/>
              </a:spcAft>
              <a:buClrTx/>
              <a:defRPr/>
            </a:pPr>
            <a:endParaRPr lang="en-US" altLang="en-US" sz="1100" dirty="0">
              <a:solidFill>
                <a:srgbClr val="002060"/>
              </a:solidFill>
              <a:latin typeface="Cambria" panose="02040503050406030204" pitchFamily="18" charset="0"/>
            </a:endParaRPr>
          </a:p>
        </p:txBody>
      </p:sp>
      <p:pic>
        <p:nvPicPr>
          <p:cNvPr id="16" name="Picture 5" descr="C:\Users\Subhra J. Bharali\Downloads\IMG-20180509-WA0005(1).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534400" y="1053363"/>
            <a:ext cx="3496733" cy="141759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scene3d>
            <a:camera prst="orthographicFront"/>
            <a:lightRig rig="threePt" dir="t"/>
          </a:scene3d>
          <a:sp3d>
            <a:bevelT prst="convex"/>
          </a:sp3d>
        </p:spPr>
      </p:pic>
      <p:graphicFrame>
        <p:nvGraphicFramePr>
          <p:cNvPr id="17" name="Table 16"/>
          <p:cNvGraphicFramePr>
            <a:graphicFrameLocks noGrp="1"/>
          </p:cNvGraphicFramePr>
          <p:nvPr>
            <p:extLst>
              <p:ext uri="{D42A27DB-BD31-4B8C-83A1-F6EECF244321}">
                <p14:modId xmlns:p14="http://schemas.microsoft.com/office/powerpoint/2010/main" val="4113411902"/>
              </p:ext>
            </p:extLst>
          </p:nvPr>
        </p:nvGraphicFramePr>
        <p:xfrm>
          <a:off x="4512732" y="1325157"/>
          <a:ext cx="3956293" cy="1109560"/>
        </p:xfrm>
        <a:graphic>
          <a:graphicData uri="http://schemas.openxmlformats.org/drawingml/2006/table">
            <a:tbl>
              <a:tblPr firstRow="1" firstCol="1" bandRow="1">
                <a:tableStyleId>{5FD0F851-EC5A-4D38-B0AD-8093EC10F338}</a:tableStyleId>
              </a:tblPr>
              <a:tblGrid>
                <a:gridCol w="924006">
                  <a:extLst>
                    <a:ext uri="{9D8B030D-6E8A-4147-A177-3AD203B41FA5}">
                      <a16:colId xmlns:a16="http://schemas.microsoft.com/office/drawing/2014/main" val="20000"/>
                    </a:ext>
                  </a:extLst>
                </a:gridCol>
                <a:gridCol w="1515846">
                  <a:extLst>
                    <a:ext uri="{9D8B030D-6E8A-4147-A177-3AD203B41FA5}">
                      <a16:colId xmlns:a16="http://schemas.microsoft.com/office/drawing/2014/main" val="20001"/>
                    </a:ext>
                  </a:extLst>
                </a:gridCol>
                <a:gridCol w="1516441">
                  <a:extLst>
                    <a:ext uri="{9D8B030D-6E8A-4147-A177-3AD203B41FA5}">
                      <a16:colId xmlns:a16="http://schemas.microsoft.com/office/drawing/2014/main" val="20002"/>
                    </a:ext>
                  </a:extLst>
                </a:gridCol>
              </a:tblGrid>
              <a:tr h="221912">
                <a:tc gridSpan="3">
                  <a:txBody>
                    <a:bodyPr/>
                    <a:lstStyle/>
                    <a:p>
                      <a:pPr algn="ctr">
                        <a:lnSpc>
                          <a:spcPct val="107000"/>
                        </a:lnSpc>
                        <a:spcAft>
                          <a:spcPts val="0"/>
                        </a:spcAft>
                        <a:tabLst>
                          <a:tab pos="1835785" algn="l"/>
                        </a:tabLst>
                      </a:pPr>
                      <a:r>
                        <a:rPr lang="en-IN" sz="1050" b="1" dirty="0">
                          <a:effectLst/>
                        </a:rPr>
                        <a:t>Sales Turn Over &amp; Net Profit for last 3years Year</a:t>
                      </a:r>
                      <a:endParaRPr lang="en-IN"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0"/>
                  </a:ext>
                </a:extLst>
              </a:tr>
              <a:tr h="221912">
                <a:tc>
                  <a:txBody>
                    <a:bodyPr/>
                    <a:lstStyle/>
                    <a:p>
                      <a:pPr algn="ctr">
                        <a:lnSpc>
                          <a:spcPct val="107000"/>
                        </a:lnSpc>
                        <a:spcAft>
                          <a:spcPts val="0"/>
                        </a:spcAft>
                        <a:tabLst>
                          <a:tab pos="1835785" algn="l"/>
                        </a:tabLst>
                      </a:pPr>
                      <a:r>
                        <a:rPr lang="en-IN" sz="900" b="1" dirty="0">
                          <a:effectLst/>
                        </a:rPr>
                        <a:t>Year</a:t>
                      </a:r>
                      <a:endParaRPr lang="en-IN" sz="7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tabLst>
                          <a:tab pos="1835785" algn="l"/>
                        </a:tabLst>
                      </a:pPr>
                      <a:r>
                        <a:rPr lang="en-IN" sz="900" b="1" dirty="0">
                          <a:effectLst/>
                        </a:rPr>
                        <a:t>Sales</a:t>
                      </a:r>
                      <a:endParaRPr lang="en-IN" sz="7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tabLst>
                          <a:tab pos="1835785" algn="l"/>
                        </a:tabLst>
                      </a:pPr>
                      <a:r>
                        <a:rPr lang="en-IN" sz="900" b="1">
                          <a:effectLst/>
                        </a:rPr>
                        <a:t>Net Profit</a:t>
                      </a:r>
                      <a:endParaRPr lang="en-IN" sz="7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221912">
                <a:tc>
                  <a:txBody>
                    <a:bodyPr/>
                    <a:lstStyle/>
                    <a:p>
                      <a:pPr>
                        <a:lnSpc>
                          <a:spcPct val="107000"/>
                        </a:lnSpc>
                        <a:spcAft>
                          <a:spcPts val="0"/>
                        </a:spcAft>
                        <a:tabLst>
                          <a:tab pos="1835785" algn="l"/>
                        </a:tabLst>
                      </a:pPr>
                      <a:r>
                        <a:rPr lang="en-IN" sz="900" b="1">
                          <a:effectLst/>
                        </a:rPr>
                        <a:t>2019-20</a:t>
                      </a:r>
                      <a:endParaRPr lang="en-IN" sz="7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tabLst>
                          <a:tab pos="1835785" algn="l"/>
                        </a:tabLst>
                      </a:pPr>
                      <a:r>
                        <a:rPr lang="en-IN" sz="900" b="1" dirty="0">
                          <a:effectLst/>
                        </a:rPr>
                        <a:t>19,52,39,782.00</a:t>
                      </a:r>
                      <a:endParaRPr lang="en-IN" sz="7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tabLst>
                          <a:tab pos="1835785" algn="l"/>
                        </a:tabLst>
                      </a:pPr>
                      <a:r>
                        <a:rPr lang="en-IN" sz="900" b="1" dirty="0">
                          <a:effectLst/>
                        </a:rPr>
                        <a:t>2,57,334.87</a:t>
                      </a:r>
                      <a:endParaRPr lang="en-IN" sz="7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221912">
                <a:tc>
                  <a:txBody>
                    <a:bodyPr/>
                    <a:lstStyle/>
                    <a:p>
                      <a:pPr>
                        <a:lnSpc>
                          <a:spcPct val="107000"/>
                        </a:lnSpc>
                        <a:spcAft>
                          <a:spcPts val="0"/>
                        </a:spcAft>
                        <a:tabLst>
                          <a:tab pos="1835785" algn="l"/>
                        </a:tabLst>
                      </a:pPr>
                      <a:r>
                        <a:rPr lang="en-IN" sz="900" b="1" dirty="0">
                          <a:effectLst/>
                        </a:rPr>
                        <a:t>2020-21</a:t>
                      </a:r>
                      <a:endParaRPr lang="en-IN" sz="7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tabLst>
                          <a:tab pos="1835785" algn="l"/>
                        </a:tabLst>
                      </a:pPr>
                      <a:r>
                        <a:rPr lang="en-IN" sz="900" b="1" dirty="0">
                          <a:effectLst/>
                        </a:rPr>
                        <a:t>15,96,15,471.00</a:t>
                      </a:r>
                      <a:endParaRPr lang="en-IN" sz="7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tabLst>
                          <a:tab pos="1835785" algn="l"/>
                        </a:tabLst>
                      </a:pPr>
                      <a:r>
                        <a:rPr lang="en-IN" sz="900" b="1" dirty="0">
                          <a:effectLst/>
                        </a:rPr>
                        <a:t>57,932.54</a:t>
                      </a:r>
                      <a:endParaRPr lang="en-IN" sz="7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221912">
                <a:tc>
                  <a:txBody>
                    <a:bodyPr/>
                    <a:lstStyle/>
                    <a:p>
                      <a:pPr>
                        <a:lnSpc>
                          <a:spcPct val="107000"/>
                        </a:lnSpc>
                        <a:spcAft>
                          <a:spcPts val="0"/>
                        </a:spcAft>
                        <a:tabLst>
                          <a:tab pos="1835785" algn="l"/>
                        </a:tabLst>
                      </a:pPr>
                      <a:r>
                        <a:rPr lang="en-IN" sz="900" b="1" dirty="0">
                          <a:effectLst/>
                        </a:rPr>
                        <a:t>2021-22</a:t>
                      </a:r>
                      <a:endParaRPr lang="en-IN" sz="7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tabLst>
                          <a:tab pos="1835785" algn="l"/>
                        </a:tabLst>
                      </a:pPr>
                      <a:r>
                        <a:rPr lang="en-IN" sz="900" b="1" dirty="0">
                          <a:effectLst/>
                        </a:rPr>
                        <a:t>14,65,74,790.00</a:t>
                      </a:r>
                      <a:endParaRPr lang="en-IN" sz="7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tabLst>
                          <a:tab pos="1835785" algn="l"/>
                        </a:tabLst>
                      </a:pPr>
                      <a:r>
                        <a:rPr lang="en-IN" sz="900" b="1" dirty="0">
                          <a:effectLst/>
                        </a:rPr>
                        <a:t>48,757.73</a:t>
                      </a:r>
                      <a:endParaRPr lang="en-IN" sz="7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614717465"/>
      </p:ext>
    </p:extLst>
  </p:cSld>
  <p:clrMapOvr>
    <a:masterClrMapping/>
  </p:clrMapOvr>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4434" y="189471"/>
            <a:ext cx="10749367" cy="823784"/>
          </a:xfrm>
        </p:spPr>
        <p:txBody>
          <a:bodyPr anchor="t">
            <a:normAutofit/>
          </a:bodyPr>
          <a:lstStyle/>
          <a:p>
            <a:pPr algn="ctr"/>
            <a:r>
              <a:rPr lang="en-US" sz="3200" b="1" dirty="0">
                <a:latin typeface="Arial" panose="020B0604020202020204" pitchFamily="34" charset="0"/>
                <a:cs typeface="Arial" panose="020B0604020202020204" pitchFamily="34" charset="0"/>
              </a:rPr>
              <a:t>CONSTRAINTS AND FUTURE PROSPECTS</a:t>
            </a:r>
            <a:endParaRPr lang="en-IN" sz="3200" b="1" dirty="0">
              <a:latin typeface="Arial" panose="020B0604020202020204" pitchFamily="34" charset="0"/>
              <a:cs typeface="Arial" panose="020B0604020202020204" pitchFamily="34" charset="0"/>
            </a:endParaRPr>
          </a:p>
        </p:txBody>
      </p:sp>
      <p:sp>
        <p:nvSpPr>
          <p:cNvPr id="4" name="TextBox 3"/>
          <p:cNvSpPr txBox="1"/>
          <p:nvPr/>
        </p:nvSpPr>
        <p:spPr>
          <a:xfrm>
            <a:off x="1290918" y="2366682"/>
            <a:ext cx="8122023" cy="646331"/>
          </a:xfrm>
          <a:prstGeom prst="rect">
            <a:avLst/>
          </a:prstGeom>
          <a:noFill/>
        </p:spPr>
        <p:txBody>
          <a:bodyPr wrap="square" rtlCol="0">
            <a:spAutoFit/>
          </a:bodyPr>
          <a:lstStyle/>
          <a:p>
            <a:endParaRPr lang="en-IN" dirty="0"/>
          </a:p>
          <a:p>
            <a:endParaRPr lang="en-US" dirty="0"/>
          </a:p>
        </p:txBody>
      </p:sp>
      <p:sp>
        <p:nvSpPr>
          <p:cNvPr id="5" name="Rectangle 4"/>
          <p:cNvSpPr/>
          <p:nvPr/>
        </p:nvSpPr>
        <p:spPr>
          <a:xfrm>
            <a:off x="0" y="1349829"/>
            <a:ext cx="12192000" cy="2373674"/>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u="sng" dirty="0">
                <a:solidFill>
                  <a:schemeClr val="tx1"/>
                </a:solidFill>
                <a:latin typeface="Arial" pitchFamily="34" charset="0"/>
                <a:cs typeface="Arial" pitchFamily="34" charset="0"/>
              </a:rPr>
              <a:t>The constraints in the Cooperative sector are</a:t>
            </a:r>
            <a:r>
              <a:rPr lang="en-US" dirty="0">
                <a:solidFill>
                  <a:schemeClr val="tx1"/>
                </a:solidFill>
                <a:latin typeface="Arial" pitchFamily="34" charset="0"/>
                <a:cs typeface="Arial" pitchFamily="34" charset="0"/>
              </a:rPr>
              <a:t>:-</a:t>
            </a:r>
          </a:p>
          <a:p>
            <a:endParaRPr lang="en-US" dirty="0">
              <a:solidFill>
                <a:schemeClr val="tx1"/>
              </a:solidFill>
              <a:latin typeface="Arial" pitchFamily="34" charset="0"/>
              <a:cs typeface="Arial" pitchFamily="34" charset="0"/>
            </a:endParaRPr>
          </a:p>
          <a:p>
            <a:pPr marL="342900" indent="-342900">
              <a:buFont typeface="Wingdings" panose="05000000000000000000" pitchFamily="2" charset="2"/>
              <a:buChar char="Ø"/>
            </a:pPr>
            <a:r>
              <a:rPr lang="en-US" dirty="0">
                <a:solidFill>
                  <a:schemeClr val="tx1"/>
                </a:solidFill>
                <a:latin typeface="Arial" pitchFamily="34" charset="0"/>
                <a:cs typeface="Arial" pitchFamily="34" charset="0"/>
              </a:rPr>
              <a:t>Lack of cooperative education and training,</a:t>
            </a:r>
          </a:p>
          <a:p>
            <a:pPr marL="342900" indent="-342900">
              <a:buFont typeface="Wingdings" panose="05000000000000000000" pitchFamily="2" charset="2"/>
              <a:buChar char="Ø"/>
            </a:pPr>
            <a:r>
              <a:rPr lang="en-US" dirty="0">
                <a:solidFill>
                  <a:schemeClr val="tx1"/>
                </a:solidFill>
                <a:latin typeface="Arial" pitchFamily="34" charset="0"/>
                <a:cs typeface="Arial" pitchFamily="34" charset="0"/>
              </a:rPr>
              <a:t>Absence of professionalism in management,</a:t>
            </a:r>
          </a:p>
          <a:p>
            <a:pPr marL="342900" indent="-342900">
              <a:buFont typeface="Wingdings" panose="05000000000000000000" pitchFamily="2" charset="2"/>
              <a:buChar char="Ø"/>
            </a:pPr>
            <a:r>
              <a:rPr lang="en-US" dirty="0">
                <a:solidFill>
                  <a:schemeClr val="tx1"/>
                </a:solidFill>
                <a:latin typeface="Arial" pitchFamily="34" charset="0"/>
                <a:cs typeface="Arial" pitchFamily="34" charset="0"/>
              </a:rPr>
              <a:t>Lack of members’ awareness.</a:t>
            </a:r>
          </a:p>
          <a:p>
            <a:pPr marL="342900" indent="-342900">
              <a:buFont typeface="Wingdings" panose="05000000000000000000" pitchFamily="2" charset="2"/>
              <a:buChar char="Ø"/>
            </a:pPr>
            <a:r>
              <a:rPr lang="en-US">
                <a:solidFill>
                  <a:schemeClr val="tx1"/>
                </a:solidFill>
                <a:latin typeface="Arial" pitchFamily="34" charset="0"/>
                <a:cs typeface="Arial" pitchFamily="34" charset="0"/>
              </a:rPr>
              <a:t>Constrain </a:t>
            </a:r>
            <a:r>
              <a:rPr lang="en-US" dirty="0">
                <a:solidFill>
                  <a:schemeClr val="tx1"/>
                </a:solidFill>
                <a:latin typeface="Arial" pitchFamily="34" charset="0"/>
                <a:cs typeface="Arial" pitchFamily="34" charset="0"/>
              </a:rPr>
              <a:t>of fund.</a:t>
            </a:r>
          </a:p>
        </p:txBody>
      </p:sp>
      <p:sp>
        <p:nvSpPr>
          <p:cNvPr id="6" name="Rectangle 5"/>
          <p:cNvSpPr/>
          <p:nvPr/>
        </p:nvSpPr>
        <p:spPr>
          <a:xfrm>
            <a:off x="0" y="3723503"/>
            <a:ext cx="12192000" cy="3134497"/>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b="1" u="sng" dirty="0">
                <a:solidFill>
                  <a:schemeClr val="tx1"/>
                </a:solidFill>
                <a:latin typeface="Arial" pitchFamily="34" charset="0"/>
                <a:cs typeface="Arial" pitchFamily="34" charset="0"/>
              </a:rPr>
              <a:t>To overcome, the State Govt. is taking the following steps:</a:t>
            </a:r>
          </a:p>
          <a:p>
            <a:pPr algn="just"/>
            <a:endParaRPr lang="en-US" dirty="0">
              <a:solidFill>
                <a:schemeClr val="tx1"/>
              </a:solidFill>
              <a:latin typeface="Arial" pitchFamily="34" charset="0"/>
              <a:cs typeface="Arial" pitchFamily="34" charset="0"/>
            </a:endParaRPr>
          </a:p>
          <a:p>
            <a:pPr marL="342900" indent="-342900" algn="just">
              <a:buFont typeface="Wingdings" panose="05000000000000000000" pitchFamily="2" charset="2"/>
              <a:buChar char="Ø"/>
            </a:pPr>
            <a:r>
              <a:rPr lang="en-US" dirty="0">
                <a:solidFill>
                  <a:schemeClr val="tx1"/>
                </a:solidFill>
                <a:latin typeface="Arial" pitchFamily="34" charset="0"/>
                <a:cs typeface="Arial" pitchFamily="34" charset="0"/>
              </a:rPr>
              <a:t>To formulate policy for inclusion of Cooperatives as a subject in the syllabus of educational curriculum.</a:t>
            </a:r>
          </a:p>
          <a:p>
            <a:pPr marL="342900" indent="-342900" algn="just">
              <a:buFont typeface="Wingdings" panose="05000000000000000000" pitchFamily="2" charset="2"/>
              <a:buChar char="Ø"/>
            </a:pPr>
            <a:r>
              <a:rPr lang="en-US" dirty="0">
                <a:solidFill>
                  <a:schemeClr val="tx1"/>
                </a:solidFill>
                <a:latin typeface="Arial" pitchFamily="34" charset="0"/>
                <a:cs typeface="Arial" pitchFamily="34" charset="0"/>
              </a:rPr>
              <a:t>To give financial support to newly registered and needy cooperatives for nurturing and handholding.</a:t>
            </a:r>
          </a:p>
          <a:p>
            <a:pPr marL="342900" indent="-342900" algn="just">
              <a:buFont typeface="Wingdings" panose="05000000000000000000" pitchFamily="2" charset="2"/>
              <a:buChar char="Ø"/>
            </a:pPr>
            <a:r>
              <a:rPr lang="en-US" dirty="0">
                <a:solidFill>
                  <a:schemeClr val="tx1"/>
                </a:solidFill>
                <a:latin typeface="Arial" pitchFamily="34" charset="0"/>
                <a:cs typeface="Arial" pitchFamily="34" charset="0"/>
              </a:rPr>
              <a:t>Training of all the Cooperative officers &amp; societies’ members in State level Institutes/ National Institutes.   </a:t>
            </a:r>
          </a:p>
          <a:p>
            <a:pPr marL="342900" indent="-342900" algn="just">
              <a:buFont typeface="Wingdings" panose="05000000000000000000" pitchFamily="2" charset="2"/>
              <a:buChar char="Ø"/>
            </a:pPr>
            <a:r>
              <a:rPr lang="en-US" dirty="0">
                <a:solidFill>
                  <a:schemeClr val="tx1"/>
                </a:solidFill>
                <a:latin typeface="Arial" pitchFamily="34" charset="0"/>
                <a:cs typeface="Arial" pitchFamily="34" charset="0"/>
              </a:rPr>
              <a:t>Activate Publicity Cell across the State.</a:t>
            </a:r>
          </a:p>
        </p:txBody>
      </p:sp>
    </p:spTree>
    <p:extLst>
      <p:ext uri="{BB962C8B-B14F-4D97-AF65-F5344CB8AC3E}">
        <p14:creationId xmlns:p14="http://schemas.microsoft.com/office/powerpoint/2010/main" val="2883177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131568"/>
            <a:ext cx="12192000" cy="716693"/>
          </a:xfrm>
        </p:spPr>
        <p:txBody>
          <a:bodyPr>
            <a:normAutofit/>
          </a:bodyPr>
          <a:lstStyle/>
          <a:p>
            <a:pPr algn="ctr"/>
            <a:r>
              <a:rPr lang="en-US" sz="2800" b="1" dirty="0">
                <a:latin typeface="Arial" panose="020B0604020202020204" pitchFamily="34" charset="0"/>
                <a:cs typeface="Arial" panose="020B0604020202020204" pitchFamily="34" charset="0"/>
              </a:rPr>
              <a:t>OVERVIEW OF COOPERATIVE MOVEMENT OF ASSAM</a:t>
            </a:r>
          </a:p>
        </p:txBody>
      </p:sp>
      <p:sp>
        <p:nvSpPr>
          <p:cNvPr id="3" name="Content Placeholder 2"/>
          <p:cNvSpPr>
            <a:spLocks noGrp="1"/>
          </p:cNvSpPr>
          <p:nvPr>
            <p:ph idx="1"/>
          </p:nvPr>
        </p:nvSpPr>
        <p:spPr>
          <a:xfrm>
            <a:off x="0" y="1291229"/>
            <a:ext cx="12192000" cy="5507502"/>
          </a:xfrm>
          <a:solidFill>
            <a:schemeClr val="accent4">
              <a:lumMod val="40000"/>
              <a:lumOff val="60000"/>
            </a:schemeClr>
          </a:solidFill>
          <a:ln>
            <a:solidFill>
              <a:schemeClr val="tx1"/>
            </a:solidFill>
          </a:ln>
        </p:spPr>
        <p:txBody>
          <a:bodyPr>
            <a:noAutofit/>
          </a:bodyPr>
          <a:lstStyle/>
          <a:p>
            <a:pPr marL="285750" indent="-285750">
              <a:lnSpc>
                <a:spcPct val="100000"/>
              </a:lnSpc>
              <a:buFont typeface="Wingdings" panose="05000000000000000000" pitchFamily="2" charset="2"/>
              <a:buChar char="§"/>
            </a:pPr>
            <a:r>
              <a:rPr lang="en-US" sz="1800" dirty="0" err="1">
                <a:solidFill>
                  <a:schemeClr val="tx1"/>
                </a:solidFill>
                <a:latin typeface="Calibri" panose="020F0502020204030204" pitchFamily="34" charset="0"/>
                <a:cs typeface="Calibri" panose="020F0502020204030204" pitchFamily="34" charset="0"/>
              </a:rPr>
              <a:t>Atma</a:t>
            </a:r>
            <a:r>
              <a:rPr lang="en-US" sz="1800" dirty="0">
                <a:solidFill>
                  <a:schemeClr val="tx1"/>
                </a:solidFill>
                <a:latin typeface="Calibri" panose="020F0502020204030204" pitchFamily="34" charset="0"/>
                <a:cs typeface="Calibri" panose="020F0502020204030204" pitchFamily="34" charset="0"/>
              </a:rPr>
              <a:t> </a:t>
            </a:r>
            <a:r>
              <a:rPr lang="en-US" sz="1800" dirty="0" err="1">
                <a:solidFill>
                  <a:schemeClr val="tx1"/>
                </a:solidFill>
                <a:latin typeface="Calibri" panose="020F0502020204030204" pitchFamily="34" charset="0"/>
                <a:cs typeface="Calibri" panose="020F0502020204030204" pitchFamily="34" charset="0"/>
              </a:rPr>
              <a:t>Nirbhar</a:t>
            </a:r>
            <a:r>
              <a:rPr lang="en-US" sz="1800" dirty="0">
                <a:solidFill>
                  <a:schemeClr val="tx1"/>
                </a:solidFill>
                <a:latin typeface="Calibri" panose="020F0502020204030204" pitchFamily="34" charset="0"/>
                <a:cs typeface="Calibri" panose="020F0502020204030204" pitchFamily="34" charset="0"/>
              </a:rPr>
              <a:t> Bharat is a Vision and dream of our Hon’ble Prime Minister, Sri </a:t>
            </a:r>
            <a:r>
              <a:rPr lang="en-US" sz="1800" dirty="0" err="1">
                <a:solidFill>
                  <a:schemeClr val="tx1"/>
                </a:solidFill>
                <a:latin typeface="Calibri" panose="020F0502020204030204" pitchFamily="34" charset="0"/>
                <a:cs typeface="Calibri" panose="020F0502020204030204" pitchFamily="34" charset="0"/>
              </a:rPr>
              <a:t>Narendra</a:t>
            </a:r>
            <a:r>
              <a:rPr lang="en-US" sz="1800" dirty="0">
                <a:solidFill>
                  <a:schemeClr val="tx1"/>
                </a:solidFill>
                <a:latin typeface="Calibri" panose="020F0502020204030204" pitchFamily="34" charset="0"/>
                <a:cs typeface="Calibri" panose="020F0502020204030204" pitchFamily="34" charset="0"/>
              </a:rPr>
              <a:t> </a:t>
            </a:r>
            <a:r>
              <a:rPr lang="en-US" sz="1800" dirty="0" err="1">
                <a:solidFill>
                  <a:schemeClr val="tx1"/>
                </a:solidFill>
                <a:latin typeface="Calibri" panose="020F0502020204030204" pitchFamily="34" charset="0"/>
                <a:cs typeface="Calibri" panose="020F0502020204030204" pitchFamily="34" charset="0"/>
              </a:rPr>
              <a:t>Modiji</a:t>
            </a:r>
            <a:r>
              <a:rPr lang="en-US" sz="1800" dirty="0">
                <a:solidFill>
                  <a:schemeClr val="tx1"/>
                </a:solidFill>
                <a:latin typeface="Calibri" panose="020F0502020204030204" pitchFamily="34" charset="0"/>
                <a:cs typeface="Calibri" panose="020F0502020204030204" pitchFamily="34" charset="0"/>
              </a:rPr>
              <a:t>. The </a:t>
            </a:r>
            <a:r>
              <a:rPr lang="en-US" sz="1800" dirty="0" err="1">
                <a:solidFill>
                  <a:schemeClr val="tx1"/>
                </a:solidFill>
                <a:latin typeface="Calibri" panose="020F0502020204030204" pitchFamily="34" charset="0"/>
                <a:cs typeface="Calibri" panose="020F0502020204030204" pitchFamily="34" charset="0"/>
              </a:rPr>
              <a:t>Hon’ble</a:t>
            </a:r>
            <a:r>
              <a:rPr lang="en-US" sz="1800" dirty="0">
                <a:solidFill>
                  <a:schemeClr val="tx1"/>
                </a:solidFill>
                <a:latin typeface="Calibri" panose="020F0502020204030204" pitchFamily="34" charset="0"/>
                <a:cs typeface="Calibri" panose="020F0502020204030204" pitchFamily="34" charset="0"/>
              </a:rPr>
              <a:t> Prime Minister believes that Cooperative Movement can help in fulfilling it and bring a revolutionary change in self sufficiency in Rural India. </a:t>
            </a:r>
          </a:p>
          <a:p>
            <a:pPr marL="285750" indent="-285750">
              <a:lnSpc>
                <a:spcPct val="100000"/>
              </a:lnSpc>
              <a:buFont typeface="Wingdings" panose="05000000000000000000" pitchFamily="2" charset="2"/>
              <a:buChar char="§"/>
            </a:pPr>
            <a:r>
              <a:rPr lang="en-US" sz="1800" dirty="0">
                <a:solidFill>
                  <a:schemeClr val="tx1"/>
                </a:solidFill>
                <a:latin typeface="Calibri" panose="020F0502020204030204" pitchFamily="34" charset="0"/>
                <a:cs typeface="Calibri" panose="020F0502020204030204" pitchFamily="34" charset="0"/>
              </a:rPr>
              <a:t>A separate Ministry of Cooperation is created to strengthen the Cooperative movement under the leadership of Shri Amit Shah, Hon’ble Union Minister of Cooperation.</a:t>
            </a:r>
          </a:p>
          <a:p>
            <a:pPr marL="285750" indent="-285750">
              <a:lnSpc>
                <a:spcPct val="100000"/>
              </a:lnSpc>
              <a:buFont typeface="Wingdings" panose="05000000000000000000" pitchFamily="2" charset="2"/>
              <a:buChar char="§"/>
            </a:pPr>
            <a:r>
              <a:rPr lang="en-US" sz="1800" dirty="0">
                <a:solidFill>
                  <a:schemeClr val="tx1"/>
                </a:solidFill>
                <a:latin typeface="Calibri" panose="020F0502020204030204" pitchFamily="34" charset="0"/>
                <a:cs typeface="Calibri" panose="020F0502020204030204" pitchFamily="34" charset="0"/>
              </a:rPr>
              <a:t>Assam has been part of the Cooperative movement since the enactment of the Cooperative Act 1904 by adhering to the principles of Voluntary participation, democratic functioning, mutual cooperation, transparency etc. for social and economic up-</a:t>
            </a:r>
            <a:r>
              <a:rPr lang="en-US" sz="1800" dirty="0" err="1">
                <a:solidFill>
                  <a:schemeClr val="tx1"/>
                </a:solidFill>
                <a:latin typeface="Calibri" panose="020F0502020204030204" pitchFamily="34" charset="0"/>
                <a:cs typeface="Calibri" panose="020F0502020204030204" pitchFamily="34" charset="0"/>
              </a:rPr>
              <a:t>liftment</a:t>
            </a:r>
            <a:r>
              <a:rPr lang="en-US" sz="1800" dirty="0">
                <a:solidFill>
                  <a:schemeClr val="tx1"/>
                </a:solidFill>
                <a:latin typeface="Calibri" panose="020F0502020204030204" pitchFamily="34" charset="0"/>
                <a:cs typeface="Calibri" panose="020F0502020204030204" pitchFamily="34" charset="0"/>
              </a:rPr>
              <a:t> of rural Assam.</a:t>
            </a:r>
          </a:p>
          <a:p>
            <a:pPr marL="285750" indent="-285750">
              <a:lnSpc>
                <a:spcPct val="100000"/>
              </a:lnSpc>
              <a:buFont typeface="Wingdings" panose="05000000000000000000" pitchFamily="2" charset="2"/>
              <a:buChar char="§"/>
            </a:pPr>
            <a:r>
              <a:rPr lang="en-US" sz="1800" dirty="0">
                <a:solidFill>
                  <a:schemeClr val="tx1"/>
                </a:solidFill>
                <a:latin typeface="Calibri" panose="020F0502020204030204" pitchFamily="34" charset="0"/>
                <a:cs typeface="Calibri" panose="020F0502020204030204" pitchFamily="34" charset="0"/>
              </a:rPr>
              <a:t>Cooperation Department, Government of Assam is making best efforts for sustainable development and strengthening of Cooperative Movement as follows :</a:t>
            </a:r>
          </a:p>
          <a:p>
            <a:pPr marL="971550" lvl="1" indent="-285750">
              <a:lnSpc>
                <a:spcPct val="100000"/>
              </a:lnSpc>
              <a:spcBef>
                <a:spcPts val="0"/>
              </a:spcBef>
              <a:spcAft>
                <a:spcPts val="0"/>
              </a:spcAft>
              <a:buFont typeface="Wingdings" panose="05000000000000000000" pitchFamily="2" charset="2"/>
              <a:buChar char="Ø"/>
            </a:pPr>
            <a:r>
              <a:rPr lang="en-US" sz="1800" dirty="0">
                <a:solidFill>
                  <a:schemeClr val="tx1"/>
                </a:solidFill>
                <a:latin typeface="Calibri" panose="020F0502020204030204" pitchFamily="34" charset="0"/>
                <a:cs typeface="Calibri" panose="020F0502020204030204" pitchFamily="34" charset="0"/>
              </a:rPr>
              <a:t>To bring awareness of various Government Schemes to Cooperative societies</a:t>
            </a:r>
          </a:p>
          <a:p>
            <a:pPr marL="971550" lvl="1" indent="-285750">
              <a:lnSpc>
                <a:spcPct val="100000"/>
              </a:lnSpc>
              <a:spcBef>
                <a:spcPts val="0"/>
              </a:spcBef>
              <a:spcAft>
                <a:spcPts val="0"/>
              </a:spcAft>
              <a:buFont typeface="Wingdings" panose="05000000000000000000" pitchFamily="2" charset="2"/>
              <a:buChar char="Ø"/>
            </a:pPr>
            <a:r>
              <a:rPr lang="en-US" sz="1800" dirty="0">
                <a:solidFill>
                  <a:schemeClr val="tx1"/>
                </a:solidFill>
                <a:latin typeface="Calibri" panose="020F0502020204030204" pitchFamily="34" charset="0"/>
                <a:cs typeface="Calibri" panose="020F0502020204030204" pitchFamily="34" charset="0"/>
              </a:rPr>
              <a:t>Creating Market linkages</a:t>
            </a:r>
          </a:p>
          <a:p>
            <a:pPr marL="971550" lvl="1" indent="-285750">
              <a:lnSpc>
                <a:spcPct val="100000"/>
              </a:lnSpc>
              <a:spcBef>
                <a:spcPts val="0"/>
              </a:spcBef>
              <a:spcAft>
                <a:spcPts val="0"/>
              </a:spcAft>
              <a:buFont typeface="Wingdings" panose="05000000000000000000" pitchFamily="2" charset="2"/>
              <a:buChar char="Ø"/>
            </a:pPr>
            <a:r>
              <a:rPr lang="en-US" sz="1800" dirty="0">
                <a:solidFill>
                  <a:schemeClr val="tx1"/>
                </a:solidFill>
                <a:latin typeface="Calibri" panose="020F0502020204030204" pitchFamily="34" charset="0"/>
                <a:cs typeface="Calibri" panose="020F0502020204030204" pitchFamily="34" charset="0"/>
              </a:rPr>
              <a:t>Professional management and expert participation</a:t>
            </a:r>
          </a:p>
          <a:p>
            <a:pPr marL="971550" lvl="1" indent="-285750">
              <a:lnSpc>
                <a:spcPct val="100000"/>
              </a:lnSpc>
              <a:spcBef>
                <a:spcPts val="0"/>
              </a:spcBef>
              <a:spcAft>
                <a:spcPts val="0"/>
              </a:spcAft>
              <a:buFont typeface="Wingdings" panose="05000000000000000000" pitchFamily="2" charset="2"/>
              <a:buChar char="Ø"/>
            </a:pPr>
            <a:r>
              <a:rPr lang="en-US" sz="1800" dirty="0">
                <a:solidFill>
                  <a:schemeClr val="tx1"/>
                </a:solidFill>
                <a:latin typeface="Calibri" panose="020F0502020204030204" pitchFamily="34" charset="0"/>
                <a:cs typeface="Calibri" panose="020F0502020204030204" pitchFamily="34" charset="0"/>
              </a:rPr>
              <a:t>Fair and transparent practices</a:t>
            </a:r>
          </a:p>
          <a:p>
            <a:pPr marL="971550" lvl="1" indent="-285750">
              <a:lnSpc>
                <a:spcPct val="100000"/>
              </a:lnSpc>
              <a:spcBef>
                <a:spcPts val="0"/>
              </a:spcBef>
              <a:spcAft>
                <a:spcPts val="0"/>
              </a:spcAft>
              <a:buFont typeface="Wingdings" panose="05000000000000000000" pitchFamily="2" charset="2"/>
              <a:buChar char="Ø"/>
            </a:pPr>
            <a:r>
              <a:rPr lang="en-US" sz="1800" dirty="0">
                <a:solidFill>
                  <a:schemeClr val="tx1"/>
                </a:solidFill>
                <a:latin typeface="Calibri" panose="020F0502020204030204" pitchFamily="34" charset="0"/>
                <a:cs typeface="Calibri" panose="020F0502020204030204" pitchFamily="34" charset="0"/>
              </a:rPr>
              <a:t>Economies of scale </a:t>
            </a:r>
          </a:p>
          <a:p>
            <a:pPr marL="971550" lvl="1" indent="-285750">
              <a:lnSpc>
                <a:spcPct val="100000"/>
              </a:lnSpc>
              <a:spcBef>
                <a:spcPts val="0"/>
              </a:spcBef>
              <a:spcAft>
                <a:spcPts val="0"/>
              </a:spcAft>
              <a:buFont typeface="Wingdings" panose="05000000000000000000" pitchFamily="2" charset="2"/>
              <a:buChar char="Ø"/>
            </a:pPr>
            <a:r>
              <a:rPr lang="en-US" sz="1800" dirty="0">
                <a:solidFill>
                  <a:schemeClr val="tx1"/>
                </a:solidFill>
                <a:latin typeface="Calibri" panose="020F0502020204030204" pitchFamily="34" charset="0"/>
                <a:cs typeface="Calibri" panose="020F0502020204030204" pitchFamily="34" charset="0"/>
              </a:rPr>
              <a:t>Training</a:t>
            </a:r>
          </a:p>
          <a:p>
            <a:pPr marL="285750" indent="-285750">
              <a:lnSpc>
                <a:spcPct val="100000"/>
              </a:lnSpc>
              <a:buFont typeface="Wingdings" panose="05000000000000000000" pitchFamily="2" charset="2"/>
              <a:buChar char="§"/>
            </a:pPr>
            <a:r>
              <a:rPr lang="en-US" sz="1800" dirty="0">
                <a:solidFill>
                  <a:schemeClr val="tx1"/>
                </a:solidFill>
                <a:latin typeface="Calibri" panose="020F0502020204030204" pitchFamily="34" charset="0"/>
                <a:cs typeface="Calibri" panose="020F0502020204030204" pitchFamily="34" charset="0"/>
              </a:rPr>
              <a:t>The Primary Agricultural Credit Societies were formed in the early 70s in every </a:t>
            </a:r>
            <a:r>
              <a:rPr lang="en-US" sz="1800" dirty="0" err="1">
                <a:solidFill>
                  <a:schemeClr val="tx1"/>
                </a:solidFill>
                <a:latin typeface="Calibri" panose="020F0502020204030204" pitchFamily="34" charset="0"/>
                <a:cs typeface="Calibri" panose="020F0502020204030204" pitchFamily="34" charset="0"/>
              </a:rPr>
              <a:t>Gaon</a:t>
            </a:r>
            <a:r>
              <a:rPr lang="en-US" sz="1800" dirty="0">
                <a:solidFill>
                  <a:schemeClr val="tx1"/>
                </a:solidFill>
                <a:latin typeface="Calibri" panose="020F0502020204030204" pitchFamily="34" charset="0"/>
                <a:cs typeface="Calibri" panose="020F0502020204030204" pitchFamily="34" charset="0"/>
              </a:rPr>
              <a:t> Panchayat.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77928" y="73783"/>
            <a:ext cx="1318579" cy="1217446"/>
          </a:xfrm>
          <a:prstGeom prst="ellipse">
            <a:avLst/>
          </a:prstGeom>
          <a:ln>
            <a:noFill/>
          </a:ln>
          <a:effectLst>
            <a:softEdge rad="112500"/>
          </a:effectLst>
        </p:spPr>
      </p:pic>
    </p:spTree>
    <p:extLst>
      <p:ext uri="{BB962C8B-B14F-4D97-AF65-F5344CB8AC3E}">
        <p14:creationId xmlns:p14="http://schemas.microsoft.com/office/powerpoint/2010/main" val="209073389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561" y="212850"/>
            <a:ext cx="10749367" cy="766119"/>
          </a:xfrm>
        </p:spPr>
        <p:txBody>
          <a:bodyPr>
            <a:normAutofit/>
          </a:bodyPr>
          <a:lstStyle/>
          <a:p>
            <a:pPr algn="ctr"/>
            <a:r>
              <a:rPr lang="en-US" sz="3200" b="1" dirty="0">
                <a:latin typeface="Arial" panose="020B0604020202020204" pitchFamily="34" charset="0"/>
                <a:cs typeface="Arial" panose="020B0604020202020204" pitchFamily="34" charset="0"/>
              </a:rPr>
              <a:t>Current status of Cooperatives in State of Assam</a:t>
            </a:r>
          </a:p>
        </p:txBody>
      </p:sp>
      <p:sp>
        <p:nvSpPr>
          <p:cNvPr id="3" name="Content Placeholder 2"/>
          <p:cNvSpPr>
            <a:spLocks noGrp="1"/>
          </p:cNvSpPr>
          <p:nvPr>
            <p:ph idx="1"/>
          </p:nvPr>
        </p:nvSpPr>
        <p:spPr>
          <a:xfrm>
            <a:off x="838199" y="1825625"/>
            <a:ext cx="10515601" cy="4433752"/>
          </a:xfrm>
        </p:spPr>
        <p:txBody>
          <a:bodyPr>
            <a:normAutofit/>
          </a:bodyPr>
          <a:lstStyle/>
          <a:p>
            <a:endParaRPr lang="en-US" dirty="0"/>
          </a:p>
          <a:p>
            <a:endParaRPr lang="en-US" dirty="0"/>
          </a:p>
        </p:txBody>
      </p:sp>
      <p:sp>
        <p:nvSpPr>
          <p:cNvPr id="7" name="Content Placeholder 2"/>
          <p:cNvSpPr txBox="1">
            <a:spLocks/>
          </p:cNvSpPr>
          <p:nvPr/>
        </p:nvSpPr>
        <p:spPr>
          <a:xfrm>
            <a:off x="0" y="1320800"/>
            <a:ext cx="12192000" cy="5537199"/>
          </a:xfrm>
          <a:prstGeom prst="rect">
            <a:avLst/>
          </a:prstGeom>
          <a:noFill/>
        </p:spPr>
        <p:txBody>
          <a:bodyPr vert="horz" lIns="91440" tIns="45720" rIns="91440" bIns="45720" rtlCol="0">
            <a:normAutofit/>
          </a:bodyPr>
          <a:lstStyle>
            <a:lvl1pPr marL="0" indent="0" algn="l" defTabSz="914400" rtl="0" eaLnBrk="1" latinLnBrk="0" hangingPunct="1">
              <a:lnSpc>
                <a:spcPct val="150000"/>
              </a:lnSpc>
              <a:spcBef>
                <a:spcPct val="30000"/>
              </a:spcBef>
              <a:spcAft>
                <a:spcPts val="1200"/>
              </a:spcAft>
              <a:buFont typeface="Arial" panose="020B0604020202020204" pitchFamily="34" charset="0"/>
              <a:buNone/>
              <a:defRPr sz="1600" kern="1200">
                <a:solidFill>
                  <a:schemeClr val="bg1">
                    <a:lumMod val="50000"/>
                  </a:schemeClr>
                </a:solidFill>
                <a:latin typeface="+mn-lt"/>
                <a:ea typeface="+mn-ea"/>
                <a:cs typeface="+mn-cs"/>
              </a:defRPr>
            </a:lvl1pPr>
            <a:lvl2pPr marL="685800" indent="-228600" algn="l" defTabSz="914400" rtl="0" eaLnBrk="1" latinLnBrk="0" hangingPunct="1">
              <a:lnSpc>
                <a:spcPct val="150000"/>
              </a:lnSpc>
              <a:spcBef>
                <a:spcPct val="30000"/>
              </a:spcBef>
              <a:spcAft>
                <a:spcPts val="1200"/>
              </a:spcAft>
              <a:buFont typeface="Arial" panose="020B0604020202020204" pitchFamily="34" charset="0"/>
              <a:buChar char="•"/>
              <a:defRPr sz="1400" kern="1200">
                <a:solidFill>
                  <a:schemeClr val="bg1">
                    <a:lumMod val="50000"/>
                  </a:schemeClr>
                </a:solidFill>
                <a:latin typeface="+mn-lt"/>
                <a:ea typeface="+mn-ea"/>
                <a:cs typeface="+mn-cs"/>
              </a:defRPr>
            </a:lvl2pPr>
            <a:lvl3pPr marL="1143000" indent="-228600" algn="l" defTabSz="914400" rtl="0" eaLnBrk="1" latinLnBrk="0" hangingPunct="1">
              <a:lnSpc>
                <a:spcPct val="150000"/>
              </a:lnSpc>
              <a:spcBef>
                <a:spcPct val="30000"/>
              </a:spcBef>
              <a:spcAft>
                <a:spcPts val="1200"/>
              </a:spcAft>
              <a:buFont typeface="Arial" panose="020B0604020202020204" pitchFamily="34" charset="0"/>
              <a:buChar char="•"/>
              <a:defRPr sz="1200" kern="1200">
                <a:solidFill>
                  <a:schemeClr val="bg1">
                    <a:lumMod val="50000"/>
                  </a:schemeClr>
                </a:solidFill>
                <a:latin typeface="+mn-lt"/>
                <a:ea typeface="+mn-ea"/>
                <a:cs typeface="+mn-cs"/>
              </a:defRPr>
            </a:lvl3pPr>
            <a:lvl4pPr marL="1600200" indent="-228600" algn="l" defTabSz="914400" rtl="0" eaLnBrk="1" latinLnBrk="0" hangingPunct="1">
              <a:lnSpc>
                <a:spcPct val="150000"/>
              </a:lnSpc>
              <a:spcBef>
                <a:spcPct val="30000"/>
              </a:spcBef>
              <a:spcAft>
                <a:spcPts val="1200"/>
              </a:spcAft>
              <a:buFont typeface="Arial" panose="020B0604020202020204" pitchFamily="34" charset="0"/>
              <a:buChar char="•"/>
              <a:defRPr sz="1100" kern="1200">
                <a:solidFill>
                  <a:schemeClr val="bg1">
                    <a:lumMod val="50000"/>
                  </a:schemeClr>
                </a:solidFill>
                <a:latin typeface="+mn-lt"/>
                <a:ea typeface="+mn-ea"/>
                <a:cs typeface="+mn-cs"/>
              </a:defRPr>
            </a:lvl4pPr>
            <a:lvl5pPr marL="2057400" indent="-228600" algn="l" defTabSz="914400" rtl="0" eaLnBrk="1" latinLnBrk="0" hangingPunct="1">
              <a:lnSpc>
                <a:spcPct val="150000"/>
              </a:lnSpc>
              <a:spcBef>
                <a:spcPct val="30000"/>
              </a:spcBef>
              <a:spcAft>
                <a:spcPts val="1200"/>
              </a:spcAft>
              <a:buFont typeface="Arial" panose="020B0604020202020204" pitchFamily="34" charset="0"/>
              <a:buChar char="•"/>
              <a:defRPr sz="1100" kern="1200">
                <a:solidFill>
                  <a:schemeClr val="bg1">
                    <a:lumMod val="50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285750" indent="-285750">
              <a:buFont typeface="Wingdings" panose="05000000000000000000" pitchFamily="2" charset="2"/>
              <a:buChar char="q"/>
            </a:pPr>
            <a:endParaRPr lang="en-US" sz="1800" b="1" dirty="0">
              <a:solidFill>
                <a:schemeClr val="tx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q"/>
            </a:pPr>
            <a:endParaRPr lang="en-US" sz="1800" b="1" dirty="0">
              <a:solidFill>
                <a:schemeClr val="tx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q"/>
            </a:pPr>
            <a:endParaRPr lang="en-US" sz="1800" b="1" dirty="0">
              <a:solidFill>
                <a:schemeClr val="tx1"/>
              </a:solidFill>
              <a:latin typeface="Arial" panose="020B0604020202020204" pitchFamily="34" charset="0"/>
              <a:cs typeface="Arial" panose="020B0604020202020204" pitchFamily="34" charset="0"/>
            </a:endParaRPr>
          </a:p>
          <a:p>
            <a:endParaRPr lang="en-US" sz="1800" b="1" dirty="0">
              <a:solidFill>
                <a:schemeClr val="tx1"/>
              </a:solidFill>
              <a:latin typeface="Arial" panose="020B0604020202020204" pitchFamily="34" charset="0"/>
              <a:cs typeface="Arial" panose="020B0604020202020204" pitchFamily="34" charset="0"/>
            </a:endParaRPr>
          </a:p>
          <a:p>
            <a:r>
              <a:rPr lang="en-US" sz="1800" dirty="0">
                <a:solidFill>
                  <a:schemeClr val="tx1"/>
                </a:solidFill>
                <a:latin typeface="Calibri" panose="020F0502020204030204" pitchFamily="34" charset="0"/>
                <a:cs typeface="Calibri" panose="020F0502020204030204" pitchFamily="34" charset="0"/>
              </a:rPr>
              <a:t>* There is a need to revamp/ revitalize the Panchayat level women multi purpose cooperative societies.</a:t>
            </a:r>
          </a:p>
          <a:p>
            <a:pPr marL="285750" indent="-285750">
              <a:buFont typeface="Wingdings" panose="05000000000000000000" pitchFamily="2" charset="2"/>
              <a:buChar char="§"/>
            </a:pPr>
            <a:r>
              <a:rPr lang="en-US" sz="1800" b="1" dirty="0">
                <a:solidFill>
                  <a:schemeClr val="tx1"/>
                </a:solidFill>
                <a:latin typeface="Calibri" panose="020F0502020204030204" pitchFamily="34" charset="0"/>
                <a:cs typeface="Calibri" panose="020F0502020204030204" pitchFamily="34" charset="0"/>
              </a:rPr>
              <a:t>Way Ahead : </a:t>
            </a:r>
          </a:p>
          <a:p>
            <a:pPr marL="536575" indent="250825">
              <a:lnSpc>
                <a:spcPct val="100000"/>
              </a:lnSpc>
              <a:spcBef>
                <a:spcPts val="0"/>
              </a:spcBef>
              <a:spcAft>
                <a:spcPts val="0"/>
              </a:spcAft>
              <a:buFont typeface="Wingdings" panose="05000000000000000000" pitchFamily="2" charset="2"/>
              <a:buChar char="Ø"/>
            </a:pPr>
            <a:r>
              <a:rPr lang="en-US" sz="1800" dirty="0">
                <a:solidFill>
                  <a:schemeClr val="tx1"/>
                </a:solidFill>
                <a:latin typeface="Calibri" panose="020F0502020204030204" pitchFamily="34" charset="0"/>
                <a:cs typeface="Calibri" panose="020F0502020204030204" pitchFamily="34" charset="0"/>
              </a:rPr>
              <a:t>Government of Assam has initiated to form constituency level  cooperative societies in all 126 legislative Assemblies.</a:t>
            </a:r>
          </a:p>
          <a:p>
            <a:pPr marL="285750" indent="-285750">
              <a:buFont typeface="Wingdings" panose="05000000000000000000" pitchFamily="2" charset="2"/>
              <a:buChar char="q"/>
            </a:pPr>
            <a:endParaRPr lang="en-US" dirty="0">
              <a:latin typeface="Arial" panose="020B0604020202020204" pitchFamily="34" charset="0"/>
              <a:cs typeface="Arial" panose="020B060402020202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07435414"/>
              </p:ext>
            </p:extLst>
          </p:nvPr>
        </p:nvGraphicFramePr>
        <p:xfrm>
          <a:off x="0" y="1460410"/>
          <a:ext cx="12048565" cy="2356476"/>
        </p:xfrm>
        <a:graphic>
          <a:graphicData uri="http://schemas.openxmlformats.org/drawingml/2006/table">
            <a:tbl>
              <a:tblPr>
                <a:tableStyleId>{5C22544A-7EE6-4342-B048-85BDC9FD1C3A}</a:tableStyleId>
              </a:tblPr>
              <a:tblGrid>
                <a:gridCol w="551622">
                  <a:extLst>
                    <a:ext uri="{9D8B030D-6E8A-4147-A177-3AD203B41FA5}">
                      <a16:colId xmlns:a16="http://schemas.microsoft.com/office/drawing/2014/main" val="20000"/>
                    </a:ext>
                  </a:extLst>
                </a:gridCol>
                <a:gridCol w="9274392">
                  <a:extLst>
                    <a:ext uri="{9D8B030D-6E8A-4147-A177-3AD203B41FA5}">
                      <a16:colId xmlns:a16="http://schemas.microsoft.com/office/drawing/2014/main" val="20001"/>
                    </a:ext>
                  </a:extLst>
                </a:gridCol>
                <a:gridCol w="2222551">
                  <a:extLst>
                    <a:ext uri="{9D8B030D-6E8A-4147-A177-3AD203B41FA5}">
                      <a16:colId xmlns:a16="http://schemas.microsoft.com/office/drawing/2014/main" val="20002"/>
                    </a:ext>
                  </a:extLst>
                </a:gridCol>
              </a:tblGrid>
              <a:tr h="294483">
                <a:tc gridSpan="3">
                  <a:txBody>
                    <a:bodyPr/>
                    <a:lstStyle/>
                    <a:p>
                      <a:pPr algn="ctr" fontAlgn="t"/>
                      <a:r>
                        <a:rPr lang="en-US" sz="2000" b="1" u="none" strike="noStrike" dirty="0">
                          <a:effectLst/>
                          <a:latin typeface="Calibri" panose="020F0502020204030204" pitchFamily="34" charset="0"/>
                          <a:cs typeface="Calibri" panose="020F0502020204030204" pitchFamily="34" charset="0"/>
                        </a:rPr>
                        <a:t>Current status of societies in State of Assam</a:t>
                      </a:r>
                      <a:endParaRPr lang="en-US" sz="20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0"/>
                  </a:ext>
                </a:extLst>
              </a:tr>
              <a:tr h="435065">
                <a:tc>
                  <a:txBody>
                    <a:bodyPr/>
                    <a:lstStyle/>
                    <a:p>
                      <a:pPr algn="ctr" fontAlgn="t"/>
                      <a:r>
                        <a:rPr lang="en-IN" sz="2000" b="1" u="none" strike="noStrike" dirty="0" err="1">
                          <a:effectLst/>
                          <a:latin typeface="Calibri" panose="020F0502020204030204" pitchFamily="34" charset="0"/>
                          <a:cs typeface="Calibri" panose="020F0502020204030204" pitchFamily="34" charset="0"/>
                        </a:rPr>
                        <a:t>Sr</a:t>
                      </a:r>
                      <a:endParaRPr lang="en-IN" sz="20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t"/>
                      <a:r>
                        <a:rPr lang="en-IN" sz="2000" b="1" u="none" strike="noStrike" dirty="0">
                          <a:effectLst/>
                          <a:latin typeface="Calibri" panose="020F0502020204030204" pitchFamily="34" charset="0"/>
                          <a:cs typeface="Calibri" panose="020F0502020204030204" pitchFamily="34" charset="0"/>
                        </a:rPr>
                        <a:t>Type of Societies</a:t>
                      </a:r>
                      <a:endParaRPr lang="en-IN" sz="20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t"/>
                      <a:r>
                        <a:rPr lang="en-IN" sz="2000" b="1" u="none" strike="noStrike" dirty="0">
                          <a:effectLst/>
                          <a:latin typeface="Calibri" panose="020F0502020204030204" pitchFamily="34" charset="0"/>
                          <a:cs typeface="Calibri" panose="020F0502020204030204" pitchFamily="34" charset="0"/>
                        </a:rPr>
                        <a:t>Numbers as on Date</a:t>
                      </a:r>
                      <a:endParaRPr lang="en-IN" sz="20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1"/>
                  </a:ext>
                </a:extLst>
              </a:tr>
              <a:tr h="457200">
                <a:tc>
                  <a:txBody>
                    <a:bodyPr/>
                    <a:lstStyle/>
                    <a:p>
                      <a:pPr algn="ctr" fontAlgn="t"/>
                      <a:r>
                        <a:rPr lang="en-IN" sz="1200" b="1" u="none" strike="noStrike" dirty="0">
                          <a:effectLst/>
                        </a:rPr>
                        <a:t>1</a:t>
                      </a:r>
                      <a:endParaRPr lang="en-IN" sz="1200" b="1" i="0" u="none" strike="noStrike" dirty="0">
                        <a:solidFill>
                          <a:srgbClr val="000000"/>
                        </a:solidFill>
                        <a:effectLst/>
                        <a:latin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fontAlgn="t"/>
                      <a:r>
                        <a:rPr lang="en-IN" sz="2000" u="none" strike="noStrike" dirty="0">
                          <a:effectLst/>
                          <a:latin typeface="Calibri" panose="020F0502020204030204" pitchFamily="34" charset="0"/>
                          <a:cs typeface="Calibri" panose="020F0502020204030204" pitchFamily="34" charset="0"/>
                        </a:rPr>
                        <a:t>Cooperative Societies</a:t>
                      </a:r>
                      <a:endParaRPr lang="en-IN" sz="20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t"/>
                      <a:r>
                        <a:rPr lang="en-IN" sz="2000" u="none" strike="noStrike" dirty="0">
                          <a:effectLst/>
                          <a:latin typeface="Calibri" panose="020F0502020204030204" pitchFamily="34" charset="0"/>
                          <a:cs typeface="Calibri" panose="020F0502020204030204" pitchFamily="34" charset="0"/>
                        </a:rPr>
                        <a:t>13636</a:t>
                      </a:r>
                      <a:endParaRPr lang="en-IN" sz="20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2"/>
                  </a:ext>
                </a:extLst>
              </a:tr>
              <a:tr h="588966">
                <a:tc>
                  <a:txBody>
                    <a:bodyPr/>
                    <a:lstStyle/>
                    <a:p>
                      <a:pPr algn="ctr" fontAlgn="t"/>
                      <a:r>
                        <a:rPr lang="en-IN" sz="1200" b="1" u="none" strike="noStrike" dirty="0">
                          <a:effectLst/>
                        </a:rPr>
                        <a:t>2</a:t>
                      </a:r>
                      <a:endParaRPr lang="en-IN" sz="1200" b="1" i="0" u="none" strike="noStrike" dirty="0">
                        <a:solidFill>
                          <a:srgbClr val="000000"/>
                        </a:solidFill>
                        <a:effectLst/>
                        <a:latin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fontAlgn="t"/>
                      <a:r>
                        <a:rPr lang="en-US" sz="2000" u="none" strike="noStrike" dirty="0">
                          <a:effectLst/>
                          <a:latin typeface="Calibri" panose="020F0502020204030204" pitchFamily="34" charset="0"/>
                          <a:cs typeface="Calibri" panose="020F0502020204030204" pitchFamily="34" charset="0"/>
                        </a:rPr>
                        <a:t>Primary Agriculture Credit Societies (PACS) (</a:t>
                      </a:r>
                      <a:r>
                        <a:rPr lang="en-US" sz="1600" i="0" dirty="0" err="1">
                          <a:latin typeface="Arial" panose="020B0604020202020204" pitchFamily="34" charset="0"/>
                          <a:cs typeface="Arial" panose="020B0604020202020204" pitchFamily="34" charset="0"/>
                        </a:rPr>
                        <a:t>Gaon</a:t>
                      </a:r>
                      <a:r>
                        <a:rPr lang="en-US" sz="1600" i="0" dirty="0">
                          <a:latin typeface="Arial" panose="020B0604020202020204" pitchFamily="34" charset="0"/>
                          <a:cs typeface="Arial" panose="020B0604020202020204" pitchFamily="34" charset="0"/>
                        </a:rPr>
                        <a:t> Panchayat Coop: Societies(GPSS) =714 + Large Area Multi Purpose Coop: Societies=94 (LAMPS)</a:t>
                      </a:r>
                      <a:endParaRPr lang="en-US" sz="20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t"/>
                      <a:r>
                        <a:rPr lang="en-IN" sz="2000" u="none" strike="noStrike" dirty="0">
                          <a:effectLst/>
                          <a:latin typeface="Calibri" panose="020F0502020204030204" pitchFamily="34" charset="0"/>
                          <a:cs typeface="Calibri" panose="020F0502020204030204" pitchFamily="34" charset="0"/>
                        </a:rPr>
                        <a:t>808</a:t>
                      </a:r>
                      <a:endParaRPr lang="en-IN" sz="20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3"/>
                  </a:ext>
                </a:extLst>
              </a:tr>
              <a:tr h="560920">
                <a:tc>
                  <a:txBody>
                    <a:bodyPr/>
                    <a:lstStyle/>
                    <a:p>
                      <a:pPr algn="ctr" fontAlgn="t"/>
                      <a:r>
                        <a:rPr lang="en-IN" sz="1200" b="1" u="none" strike="noStrike" dirty="0">
                          <a:effectLst/>
                        </a:rPr>
                        <a:t>3</a:t>
                      </a:r>
                      <a:endParaRPr lang="en-IN" sz="1200" b="1" i="0" u="none" strike="noStrike" dirty="0">
                        <a:solidFill>
                          <a:srgbClr val="000000"/>
                        </a:solidFill>
                        <a:effectLst/>
                        <a:latin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fontAlgn="b"/>
                      <a:r>
                        <a:rPr lang="en-US" sz="2000" u="none" strike="noStrike" dirty="0">
                          <a:effectLst/>
                          <a:latin typeface="Calibri" panose="020F0502020204030204" pitchFamily="34" charset="0"/>
                          <a:cs typeface="Calibri" panose="020F0502020204030204" pitchFamily="34" charset="0"/>
                        </a:rPr>
                        <a:t>Panchayat level women multi purpose cooperative societies</a:t>
                      </a:r>
                      <a:endParaRPr lang="en-US" sz="20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t"/>
                      <a:r>
                        <a:rPr lang="en-IN" sz="2000" u="none" strike="noStrike" dirty="0">
                          <a:effectLst/>
                          <a:latin typeface="Calibri" panose="020F0502020204030204" pitchFamily="34" charset="0"/>
                          <a:cs typeface="Calibri" panose="020F0502020204030204" pitchFamily="34" charset="0"/>
                        </a:rPr>
                        <a:t>2265</a:t>
                      </a:r>
                      <a:endParaRPr lang="en-IN" sz="20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4"/>
                  </a:ext>
                </a:extLst>
              </a:tr>
            </a:tbl>
          </a:graphicData>
        </a:graphic>
      </p:graphicFrame>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77928" y="73782"/>
            <a:ext cx="1318579" cy="1247017"/>
          </a:xfrm>
          <a:prstGeom prst="ellipse">
            <a:avLst/>
          </a:prstGeom>
          <a:ln>
            <a:noFill/>
          </a:ln>
          <a:effectLst>
            <a:softEdge rad="112500"/>
          </a:effectLst>
        </p:spPr>
      </p:pic>
    </p:spTree>
    <p:extLst>
      <p:ext uri="{BB962C8B-B14F-4D97-AF65-F5344CB8AC3E}">
        <p14:creationId xmlns:p14="http://schemas.microsoft.com/office/powerpoint/2010/main" val="13286760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0987" y="195891"/>
            <a:ext cx="10749367" cy="838165"/>
          </a:xfrm>
        </p:spPr>
        <p:txBody>
          <a:bodyPr anchor="ctr"/>
          <a:lstStyle/>
          <a:p>
            <a:pPr algn="ctr"/>
            <a:r>
              <a:rPr lang="en-US" altLang="en-US"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COMPUTERIZATION OF PACS</a:t>
            </a:r>
            <a:endParaRPr lang="en-IN" altLang="en-US"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B8FE614E-A661-D78D-B29E-8E45109325E7}"/>
              </a:ext>
            </a:extLst>
          </p:cNvPr>
          <p:cNvSpPr txBox="1"/>
          <p:nvPr/>
        </p:nvSpPr>
        <p:spPr>
          <a:xfrm>
            <a:off x="0" y="1066367"/>
            <a:ext cx="12191999" cy="5786199"/>
          </a:xfrm>
          <a:prstGeom prst="rect">
            <a:avLst/>
          </a:prstGeom>
          <a:solidFill>
            <a:schemeClr val="accent4">
              <a:lumMod val="40000"/>
              <a:lumOff val="60000"/>
            </a:schemeClr>
          </a:solidFill>
        </p:spPr>
        <p:txBody>
          <a:bodyPr wrap="square">
            <a:spAutoFit/>
          </a:bodyPr>
          <a:lstStyle/>
          <a:p>
            <a:pPr marL="633413" indent="-633413" algn="just">
              <a:spcAft>
                <a:spcPts val="600"/>
              </a:spcAft>
              <a:buFont typeface="Wingdings" panose="05000000000000000000" pitchFamily="2" charset="2"/>
              <a:buChar char="§"/>
              <a:tabLst>
                <a:tab pos="633413" algn="l"/>
              </a:tabLst>
            </a:pPr>
            <a:r>
              <a:rPr lang="en-IN" sz="2200" dirty="0">
                <a:latin typeface="Arial" panose="020B0604020202020204" pitchFamily="34" charset="0"/>
                <a:cs typeface="Arial" panose="020B0604020202020204" pitchFamily="34" charset="0"/>
              </a:rPr>
              <a:t>In line with Digital India vision of Hon’ble Prime Minister of India, Government of India (GOI) has undertaken a drive to computerize/Digitise the Primary Agriculture Credit Societies across the country. </a:t>
            </a:r>
          </a:p>
          <a:p>
            <a:pPr marL="342900" indent="-342900" algn="just">
              <a:spcAft>
                <a:spcPts val="600"/>
              </a:spcAft>
              <a:buFont typeface="Wingdings" panose="05000000000000000000" pitchFamily="2" charset="2"/>
              <a:buChar char="§"/>
              <a:tabLst>
                <a:tab pos="633413" algn="l"/>
              </a:tabLst>
            </a:pPr>
            <a:r>
              <a:rPr lang="en-US" sz="2200" b="1" u="sng" dirty="0">
                <a:latin typeface="Arial" panose="020B0604020202020204" pitchFamily="34" charset="0"/>
                <a:cs typeface="Arial" panose="020B0604020202020204" pitchFamily="34" charset="0"/>
              </a:rPr>
              <a:t>Approach of Government of Assam (GOA) for </a:t>
            </a:r>
            <a:r>
              <a:rPr lang="en-US" sz="2200" b="1" u="sng" dirty="0" err="1">
                <a:latin typeface="Arial" panose="020B0604020202020204" pitchFamily="34" charset="0"/>
                <a:cs typeface="Arial" panose="020B0604020202020204" pitchFamily="34" charset="0"/>
              </a:rPr>
              <a:t>Computerisation</a:t>
            </a:r>
            <a:r>
              <a:rPr lang="en-US" sz="2200" b="1" u="sng" dirty="0">
                <a:latin typeface="Arial" panose="020B0604020202020204" pitchFamily="34" charset="0"/>
                <a:cs typeface="Arial" panose="020B0604020202020204" pitchFamily="34" charset="0"/>
              </a:rPr>
              <a:t>/</a:t>
            </a:r>
            <a:r>
              <a:rPr lang="en-US" sz="2200" b="1" u="sng" dirty="0" err="1">
                <a:latin typeface="Arial" panose="020B0604020202020204" pitchFamily="34" charset="0"/>
                <a:cs typeface="Arial" panose="020B0604020202020204" pitchFamily="34" charset="0"/>
              </a:rPr>
              <a:t>Digitisation</a:t>
            </a:r>
            <a:r>
              <a:rPr lang="en-US" sz="2200" b="1" u="sng" dirty="0">
                <a:latin typeface="Arial" panose="020B0604020202020204" pitchFamily="34" charset="0"/>
                <a:cs typeface="Arial" panose="020B0604020202020204" pitchFamily="34" charset="0"/>
              </a:rPr>
              <a:t> of Cooperatives :</a:t>
            </a:r>
            <a:endParaRPr lang="en-IN" sz="2200" b="1" u="sng" dirty="0">
              <a:latin typeface="Arial" panose="020B0604020202020204" pitchFamily="34" charset="0"/>
              <a:cs typeface="Arial" panose="020B0604020202020204" pitchFamily="34" charset="0"/>
            </a:endParaRPr>
          </a:p>
          <a:p>
            <a:pPr marL="1090613" lvl="1" indent="-633413" algn="just">
              <a:spcAft>
                <a:spcPts val="600"/>
              </a:spcAft>
              <a:buFont typeface="Wingdings" panose="05000000000000000000" pitchFamily="2" charset="2"/>
              <a:buChar char="Ø"/>
              <a:tabLst>
                <a:tab pos="633413" algn="l"/>
              </a:tabLst>
            </a:pPr>
            <a:r>
              <a:rPr lang="en-US" sz="2200" dirty="0">
                <a:latin typeface="Arial" panose="020B0604020202020204" pitchFamily="34" charset="0"/>
                <a:cs typeface="Arial" panose="020B0604020202020204" pitchFamily="34" charset="0"/>
              </a:rPr>
              <a:t>Initially 808 </a:t>
            </a:r>
            <a:r>
              <a:rPr lang="en-US" sz="2200" dirty="0" err="1">
                <a:latin typeface="Arial" panose="020B0604020202020204" pitchFamily="34" charset="0"/>
                <a:cs typeface="Arial" panose="020B0604020202020204" pitchFamily="34" charset="0"/>
              </a:rPr>
              <a:t>nos</a:t>
            </a:r>
            <a:r>
              <a:rPr lang="en-US" sz="2200" dirty="0">
                <a:latin typeface="Arial" panose="020B0604020202020204" pitchFamily="34" charset="0"/>
                <a:cs typeface="Arial" panose="020B0604020202020204" pitchFamily="34" charset="0"/>
              </a:rPr>
              <a:t> of functional PACS (</a:t>
            </a:r>
            <a:r>
              <a:rPr lang="en-US" sz="2000" dirty="0" err="1">
                <a:latin typeface="Arial" panose="020B0604020202020204" pitchFamily="34" charset="0"/>
                <a:cs typeface="Arial" panose="020B0604020202020204" pitchFamily="34" charset="0"/>
              </a:rPr>
              <a:t>Gaon</a:t>
            </a:r>
            <a:r>
              <a:rPr lang="en-US" sz="2000" dirty="0">
                <a:latin typeface="Arial" panose="020B0604020202020204" pitchFamily="34" charset="0"/>
                <a:cs typeface="Arial" panose="020B0604020202020204" pitchFamily="34" charset="0"/>
              </a:rPr>
              <a:t> Panchayat Coop: Societies =714 + Large Area Multi Purpose Coop: Societies=94</a:t>
            </a:r>
            <a:r>
              <a:rPr lang="en-US" sz="2200" dirty="0">
                <a:latin typeface="Arial" panose="020B0604020202020204" pitchFamily="34" charset="0"/>
                <a:cs typeface="Arial" panose="020B0604020202020204" pitchFamily="34" charset="0"/>
              </a:rPr>
              <a:t>) will be taken for computerization in a phased manner.</a:t>
            </a:r>
            <a:endParaRPr lang="en-IN" sz="2200" dirty="0">
              <a:latin typeface="Arial" panose="020B0604020202020204" pitchFamily="34" charset="0"/>
              <a:cs typeface="Arial" panose="020B0604020202020204" pitchFamily="34" charset="0"/>
            </a:endParaRPr>
          </a:p>
          <a:p>
            <a:pPr marL="1090613" lvl="1" indent="-633413" algn="just">
              <a:spcAft>
                <a:spcPts val="600"/>
              </a:spcAft>
              <a:buFont typeface="Wingdings" panose="05000000000000000000" pitchFamily="2" charset="2"/>
              <a:buChar char="Ø"/>
              <a:tabLst>
                <a:tab pos="633413" algn="l"/>
              </a:tabLst>
            </a:pPr>
            <a:r>
              <a:rPr lang="en-IN" sz="2200" dirty="0">
                <a:latin typeface="Arial" panose="020B0604020202020204" pitchFamily="34" charset="0"/>
                <a:cs typeface="Arial" panose="020B0604020202020204" pitchFamily="34" charset="0"/>
              </a:rPr>
              <a:t>Funding : The total cost of the project will be jointly borne by GOI and GOA to address the aspects of “e-Governance" and “Business Enablement”</a:t>
            </a:r>
          </a:p>
          <a:p>
            <a:pPr marL="1090613" lvl="1" indent="-633413" algn="just">
              <a:spcAft>
                <a:spcPts val="600"/>
              </a:spcAft>
              <a:buFont typeface="Wingdings" panose="05000000000000000000" pitchFamily="2" charset="2"/>
              <a:buChar char="Ø"/>
              <a:tabLst>
                <a:tab pos="633413" algn="l"/>
              </a:tabLst>
            </a:pPr>
            <a:r>
              <a:rPr lang="en-US" sz="2200" dirty="0">
                <a:latin typeface="Arial" panose="020B0604020202020204" pitchFamily="34" charset="0"/>
                <a:cs typeface="Arial" panose="020B0604020202020204" pitchFamily="34" charset="0"/>
              </a:rPr>
              <a:t>Implementing Agency : The Assam Cooperative Apex Bank &amp; Assam </a:t>
            </a:r>
            <a:r>
              <a:rPr lang="en-US" sz="2200" dirty="0" err="1">
                <a:latin typeface="Arial" panose="020B0604020202020204" pitchFamily="34" charset="0"/>
                <a:cs typeface="Arial" panose="020B0604020202020204" pitchFamily="34" charset="0"/>
              </a:rPr>
              <a:t>Gramin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Vikash</a:t>
            </a:r>
            <a:r>
              <a:rPr lang="en-US" sz="2200" dirty="0">
                <a:latin typeface="Arial" panose="020B0604020202020204" pitchFamily="34" charset="0"/>
                <a:cs typeface="Arial" panose="020B0604020202020204" pitchFamily="34" charset="0"/>
              </a:rPr>
              <a:t> Bank Ltd.</a:t>
            </a:r>
          </a:p>
          <a:p>
            <a:pPr marL="1090613" lvl="1" indent="-633413" algn="just">
              <a:spcAft>
                <a:spcPts val="600"/>
              </a:spcAft>
              <a:buFont typeface="Wingdings" panose="05000000000000000000" pitchFamily="2" charset="2"/>
              <a:buChar char="Ø"/>
              <a:tabLst>
                <a:tab pos="633413" algn="l"/>
              </a:tabLst>
            </a:pPr>
            <a:r>
              <a:rPr lang="en-US" sz="2200" dirty="0">
                <a:latin typeface="Arial" panose="020B0604020202020204" pitchFamily="34" charset="0"/>
                <a:cs typeface="Arial" panose="020B0604020202020204" pitchFamily="34" charset="0"/>
              </a:rPr>
              <a:t>Beneficiaries : 543 PACS affiliated to Apex Bank</a:t>
            </a:r>
            <a:endParaRPr lang="en-IN" sz="2200" dirty="0">
              <a:latin typeface="Arial" panose="020B0604020202020204" pitchFamily="34" charset="0"/>
              <a:cs typeface="Arial" panose="020B0604020202020204" pitchFamily="34" charset="0"/>
            </a:endParaRPr>
          </a:p>
          <a:p>
            <a:pPr marL="1090613" lvl="1" indent="-633413" algn="just">
              <a:spcAft>
                <a:spcPts val="600"/>
              </a:spcAft>
              <a:buFont typeface="Wingdings" panose="05000000000000000000" pitchFamily="2" charset="2"/>
              <a:buChar char="Ø"/>
              <a:tabLst>
                <a:tab pos="633413" algn="l"/>
              </a:tabLst>
            </a:pPr>
            <a:r>
              <a:rPr lang="en-US" sz="2200" dirty="0">
                <a:latin typeface="Arial" panose="020B0604020202020204" pitchFamily="34" charset="0"/>
                <a:cs typeface="Arial" panose="020B0604020202020204" pitchFamily="34" charset="0"/>
              </a:rPr>
              <a:t>Others : 265 PACS to be computerized through Assam </a:t>
            </a:r>
            <a:r>
              <a:rPr lang="en-US" sz="2200" dirty="0" err="1">
                <a:latin typeface="Arial" panose="020B0604020202020204" pitchFamily="34" charset="0"/>
                <a:cs typeface="Arial" panose="020B0604020202020204" pitchFamily="34" charset="0"/>
              </a:rPr>
              <a:t>Gramin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Vikash</a:t>
            </a:r>
            <a:r>
              <a:rPr lang="en-US" sz="2200" dirty="0">
                <a:latin typeface="Arial" panose="020B0604020202020204" pitchFamily="34" charset="0"/>
                <a:cs typeface="Arial" panose="020B0604020202020204" pitchFamily="34" charset="0"/>
              </a:rPr>
              <a:t> Bank Ltd.</a:t>
            </a:r>
          </a:p>
          <a:p>
            <a:pPr marL="1547813" lvl="2" indent="-633413" algn="just">
              <a:spcAft>
                <a:spcPts val="600"/>
              </a:spcAft>
              <a:buFont typeface="Arial" panose="020B0604020202020204" pitchFamily="34" charset="0"/>
              <a:buChar char="•"/>
              <a:tabLst>
                <a:tab pos="1349375" algn="l"/>
              </a:tabLst>
            </a:pPr>
            <a:r>
              <a:rPr lang="en-US" sz="2200" dirty="0">
                <a:latin typeface="Arial" panose="020B0604020202020204" pitchFamily="34" charset="0"/>
                <a:cs typeface="Arial" panose="020B0604020202020204" pitchFamily="34" charset="0"/>
              </a:rPr>
              <a:t>NABARD has already initiated the project for Assam </a:t>
            </a:r>
          </a:p>
          <a:p>
            <a:pPr marL="1547813" lvl="2" indent="-633413" algn="just">
              <a:spcAft>
                <a:spcPts val="600"/>
              </a:spcAft>
              <a:buFont typeface="Arial" panose="020B0604020202020204" pitchFamily="34" charset="0"/>
              <a:buChar char="•"/>
              <a:tabLst>
                <a:tab pos="633413" algn="l"/>
              </a:tabLst>
            </a:pPr>
            <a:r>
              <a:rPr lang="en-US" sz="2200" dirty="0">
                <a:latin typeface="Arial" panose="020B0604020202020204" pitchFamily="34" charset="0"/>
                <a:cs typeface="Arial" panose="020B0604020202020204" pitchFamily="34" charset="0"/>
              </a:rPr>
              <a:t>Five PACS have been selected for pilot projects for computerization.</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77928" y="1"/>
            <a:ext cx="1318579" cy="1034056"/>
          </a:xfrm>
          <a:prstGeom prst="ellipse">
            <a:avLst/>
          </a:prstGeom>
          <a:ln>
            <a:noFill/>
          </a:ln>
          <a:effectLst>
            <a:softEdge rad="112500"/>
          </a:effectLst>
        </p:spPr>
      </p:pic>
    </p:spTree>
    <p:extLst>
      <p:ext uri="{BB962C8B-B14F-4D97-AF65-F5344CB8AC3E}">
        <p14:creationId xmlns:p14="http://schemas.microsoft.com/office/powerpoint/2010/main" val="2194529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189" y="184480"/>
            <a:ext cx="11253692" cy="611502"/>
          </a:xfrm>
        </p:spPr>
        <p:txBody>
          <a:bodyPr>
            <a:normAutofit/>
          </a:bodyPr>
          <a:lstStyle/>
          <a:p>
            <a:pPr algn="ctr"/>
            <a:r>
              <a:rPr lang="en-US" sz="2800" b="1" dirty="0">
                <a:latin typeface="Calibri" panose="020F0502020204030204" pitchFamily="34" charset="0"/>
                <a:cs typeface="Calibri" panose="020F0502020204030204" pitchFamily="34" charset="0"/>
              </a:rPr>
              <a:t>LIST OF TYPEWISE STATE/PRIMARY /DISTRICT LEVEL COOP SOCIETIES</a:t>
            </a:r>
            <a:endParaRPr lang="en-IN" sz="2800" b="1" dirty="0">
              <a:latin typeface="Calibri" panose="020F0502020204030204" pitchFamily="34" charset="0"/>
              <a:cs typeface="Calibri" panose="020F050202020403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548695138"/>
              </p:ext>
            </p:extLst>
          </p:nvPr>
        </p:nvGraphicFramePr>
        <p:xfrm>
          <a:off x="0" y="1095632"/>
          <a:ext cx="12192001" cy="5259866"/>
        </p:xfrm>
        <a:graphic>
          <a:graphicData uri="http://schemas.openxmlformats.org/drawingml/2006/table">
            <a:tbl>
              <a:tblPr>
                <a:tableStyleId>{5C22544A-7EE6-4342-B048-85BDC9FD1C3A}</a:tableStyleId>
              </a:tblPr>
              <a:tblGrid>
                <a:gridCol w="783421">
                  <a:extLst>
                    <a:ext uri="{9D8B030D-6E8A-4147-A177-3AD203B41FA5}">
                      <a16:colId xmlns:a16="http://schemas.microsoft.com/office/drawing/2014/main" val="20000"/>
                    </a:ext>
                  </a:extLst>
                </a:gridCol>
                <a:gridCol w="4000246">
                  <a:extLst>
                    <a:ext uri="{9D8B030D-6E8A-4147-A177-3AD203B41FA5}">
                      <a16:colId xmlns:a16="http://schemas.microsoft.com/office/drawing/2014/main" val="20001"/>
                    </a:ext>
                  </a:extLst>
                </a:gridCol>
                <a:gridCol w="1140960">
                  <a:extLst>
                    <a:ext uri="{9D8B030D-6E8A-4147-A177-3AD203B41FA5}">
                      <a16:colId xmlns:a16="http://schemas.microsoft.com/office/drawing/2014/main" val="20002"/>
                    </a:ext>
                  </a:extLst>
                </a:gridCol>
                <a:gridCol w="342747">
                  <a:extLst>
                    <a:ext uri="{9D8B030D-6E8A-4147-A177-3AD203B41FA5}">
                      <a16:colId xmlns:a16="http://schemas.microsoft.com/office/drawing/2014/main" val="20003"/>
                    </a:ext>
                  </a:extLst>
                </a:gridCol>
                <a:gridCol w="783421">
                  <a:extLst>
                    <a:ext uri="{9D8B030D-6E8A-4147-A177-3AD203B41FA5}">
                      <a16:colId xmlns:a16="http://schemas.microsoft.com/office/drawing/2014/main" val="20004"/>
                    </a:ext>
                  </a:extLst>
                </a:gridCol>
                <a:gridCol w="3727272">
                  <a:extLst>
                    <a:ext uri="{9D8B030D-6E8A-4147-A177-3AD203B41FA5}">
                      <a16:colId xmlns:a16="http://schemas.microsoft.com/office/drawing/2014/main" val="20005"/>
                    </a:ext>
                  </a:extLst>
                </a:gridCol>
                <a:gridCol w="1413934">
                  <a:extLst>
                    <a:ext uri="{9D8B030D-6E8A-4147-A177-3AD203B41FA5}">
                      <a16:colId xmlns:a16="http://schemas.microsoft.com/office/drawing/2014/main" val="20006"/>
                    </a:ext>
                  </a:extLst>
                </a:gridCol>
              </a:tblGrid>
              <a:tr h="517943">
                <a:tc>
                  <a:txBody>
                    <a:bodyPr/>
                    <a:lstStyle/>
                    <a:p>
                      <a:pPr algn="ctr" rtl="0" fontAlgn="ctr"/>
                      <a:r>
                        <a:rPr lang="en-IN" sz="1400" u="none" strike="noStrike" dirty="0">
                          <a:effectLst>
                            <a:outerShdw blurRad="50800" dist="38100" algn="tr" rotWithShape="0">
                              <a:prstClr val="black">
                                <a:alpha val="40000"/>
                              </a:prstClr>
                            </a:outerShdw>
                          </a:effectLst>
                        </a:rPr>
                        <a:t> </a:t>
                      </a:r>
                      <a:r>
                        <a:rPr lang="en-IN" sz="1400" u="none" strike="noStrike" dirty="0" err="1">
                          <a:effectLst>
                            <a:outerShdw blurRad="50800" dist="38100" algn="tr" rotWithShape="0">
                              <a:prstClr val="black">
                                <a:alpha val="40000"/>
                              </a:prstClr>
                            </a:outerShdw>
                          </a:effectLst>
                        </a:rPr>
                        <a:t>Sl</a:t>
                      </a:r>
                      <a:r>
                        <a:rPr lang="en-IN" sz="1400" u="none" strike="noStrike" dirty="0">
                          <a:effectLst>
                            <a:outerShdw blurRad="50800" dist="38100" algn="tr" rotWithShape="0">
                              <a:prstClr val="black">
                                <a:alpha val="40000"/>
                              </a:prstClr>
                            </a:outerShdw>
                          </a:effectLst>
                        </a:rPr>
                        <a:t>  No</a:t>
                      </a:r>
                      <a:endParaRPr lang="en-IN" sz="1400" b="0" i="0" u="none" strike="noStrike" dirty="0">
                        <a:solidFill>
                          <a:srgbClr val="000000"/>
                        </a:solidFill>
                        <a:effectLst>
                          <a:outerShdw blurRad="50800" dist="38100" algn="tr" rotWithShape="0">
                            <a:prstClr val="black">
                              <a:alpha val="40000"/>
                            </a:prstClr>
                          </a:outerShdw>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rtl="0" fontAlgn="ctr"/>
                      <a:r>
                        <a:rPr lang="en-IN" sz="1800" u="none" strike="noStrike" dirty="0">
                          <a:effectLst>
                            <a:outerShdw blurRad="50800" dist="38100" algn="tr" rotWithShape="0">
                              <a:prstClr val="black">
                                <a:alpha val="40000"/>
                              </a:prstClr>
                            </a:outerShdw>
                          </a:effectLst>
                        </a:rPr>
                        <a:t>Types of Cooperative Societies </a:t>
                      </a:r>
                      <a:endParaRPr lang="en-IN" sz="1800" b="0" i="0" u="none" strike="noStrike" dirty="0">
                        <a:solidFill>
                          <a:srgbClr val="000000"/>
                        </a:solidFill>
                        <a:effectLst>
                          <a:outerShdw blurRad="50800" dist="38100" algn="tr" rotWithShape="0">
                            <a:prstClr val="black">
                              <a:alpha val="40000"/>
                            </a:prstClr>
                          </a:outerShdw>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rtl="0" fontAlgn="ctr"/>
                      <a:r>
                        <a:rPr lang="en-IN" sz="1600" u="none" strike="noStrike" dirty="0">
                          <a:effectLst>
                            <a:outerShdw blurRad="50800" dist="38100" algn="tr" rotWithShape="0">
                              <a:prstClr val="black">
                                <a:alpha val="40000"/>
                              </a:prstClr>
                            </a:outerShdw>
                          </a:effectLst>
                        </a:rPr>
                        <a:t>Number of Societies </a:t>
                      </a:r>
                      <a:endParaRPr lang="en-IN" sz="1600" b="0" i="0" u="none" strike="noStrike" dirty="0">
                        <a:solidFill>
                          <a:srgbClr val="000000"/>
                        </a:solidFill>
                        <a:effectLst>
                          <a:outerShdw blurRad="50800" dist="38100" algn="tr" rotWithShape="0">
                            <a:prstClr val="black">
                              <a:alpha val="40000"/>
                            </a:prstClr>
                          </a:outerShdw>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rowSpan="16">
                  <a:txBody>
                    <a:bodyPr/>
                    <a:lstStyle/>
                    <a:p>
                      <a:pPr marL="0" algn="ctr" defTabSz="914400" rtl="0" eaLnBrk="1" fontAlgn="ctr" latinLnBrk="0" hangingPunct="1"/>
                      <a:r>
                        <a:rPr lang="en-IN" sz="1100" u="none" strike="noStrike" kern="1200" dirty="0">
                          <a:solidFill>
                            <a:schemeClr val="dk1"/>
                          </a:solidFill>
                          <a:effectLst/>
                          <a:latin typeface="+mn-lt"/>
                          <a:ea typeface="+mn-ea"/>
                          <a:cs typeface="+mn-cs"/>
                        </a:rPr>
                        <a:t> </a:t>
                      </a:r>
                    </a:p>
                  </a:txBody>
                  <a:tcPr marL="8273" marR="8273" marT="827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rtl="0" fontAlgn="ctr"/>
                      <a:r>
                        <a:rPr lang="en-IN" sz="1200" u="none" strike="noStrike" dirty="0">
                          <a:effectLst>
                            <a:outerShdw blurRad="50800" dist="38100" algn="tr" rotWithShape="0">
                              <a:prstClr val="black">
                                <a:alpha val="40000"/>
                              </a:prstClr>
                            </a:outerShdw>
                          </a:effectLst>
                        </a:rPr>
                        <a:t> </a:t>
                      </a:r>
                      <a:r>
                        <a:rPr lang="en-IN" sz="1200" u="none" strike="noStrike" dirty="0" err="1">
                          <a:effectLst>
                            <a:outerShdw blurRad="50800" dist="38100" algn="tr" rotWithShape="0">
                              <a:prstClr val="black">
                                <a:alpha val="40000"/>
                              </a:prstClr>
                            </a:outerShdw>
                          </a:effectLst>
                        </a:rPr>
                        <a:t>Sl</a:t>
                      </a:r>
                      <a:r>
                        <a:rPr lang="en-IN" sz="1200" u="none" strike="noStrike" dirty="0">
                          <a:effectLst>
                            <a:outerShdw blurRad="50800" dist="38100" algn="tr" rotWithShape="0">
                              <a:prstClr val="black">
                                <a:alpha val="40000"/>
                              </a:prstClr>
                            </a:outerShdw>
                          </a:effectLst>
                        </a:rPr>
                        <a:t>  No</a:t>
                      </a:r>
                      <a:endParaRPr lang="en-IN" sz="1200" b="0" i="0" u="none" strike="noStrike" dirty="0">
                        <a:solidFill>
                          <a:srgbClr val="000000"/>
                        </a:solidFill>
                        <a:effectLst>
                          <a:outerShdw blurRad="50800" dist="38100" algn="tr" rotWithShape="0">
                            <a:prstClr val="black">
                              <a:alpha val="40000"/>
                            </a:prstClr>
                          </a:outerShdw>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rtl="0" fontAlgn="ctr"/>
                      <a:r>
                        <a:rPr lang="en-IN" sz="1600" u="none" strike="noStrike" dirty="0">
                          <a:effectLst>
                            <a:outerShdw blurRad="50800" dist="38100" algn="tr" rotWithShape="0">
                              <a:prstClr val="black">
                                <a:alpha val="40000"/>
                              </a:prstClr>
                            </a:outerShdw>
                          </a:effectLst>
                        </a:rPr>
                        <a:t>Types of Cooperative Societies </a:t>
                      </a:r>
                      <a:endParaRPr lang="en-IN" sz="1600" b="0" i="0" u="none" strike="noStrike" dirty="0">
                        <a:solidFill>
                          <a:srgbClr val="000000"/>
                        </a:solidFill>
                        <a:effectLst>
                          <a:outerShdw blurRad="50800" dist="38100" algn="tr" rotWithShape="0">
                            <a:prstClr val="black">
                              <a:alpha val="40000"/>
                            </a:prstClr>
                          </a:outerShdw>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rtl="0" fontAlgn="ctr"/>
                      <a:r>
                        <a:rPr lang="en-IN" sz="1600" u="none" strike="noStrike" dirty="0">
                          <a:effectLst>
                            <a:outerShdw blurRad="50800" dist="38100" algn="tr" rotWithShape="0">
                              <a:prstClr val="black">
                                <a:alpha val="40000"/>
                              </a:prstClr>
                            </a:outerShdw>
                          </a:effectLst>
                        </a:rPr>
                        <a:t>Number of Societies </a:t>
                      </a:r>
                      <a:endParaRPr lang="en-IN" sz="1600" b="0" i="0" u="none" strike="noStrike" dirty="0">
                        <a:solidFill>
                          <a:srgbClr val="000000"/>
                        </a:solidFill>
                        <a:effectLst>
                          <a:outerShdw blurRad="50800" dist="38100" algn="tr" rotWithShape="0">
                            <a:prstClr val="black">
                              <a:alpha val="40000"/>
                            </a:prstClr>
                          </a:outerShdw>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0"/>
                  </a:ext>
                </a:extLst>
              </a:tr>
              <a:tr h="288844">
                <a:tc>
                  <a:txBody>
                    <a:bodyPr/>
                    <a:lstStyle/>
                    <a:p>
                      <a:pPr algn="ctr" rtl="0" fontAlgn="ctr"/>
                      <a:r>
                        <a:rPr lang="en-IN" sz="1100" u="none" strike="noStrike" dirty="0">
                          <a:effectLst/>
                        </a:rPr>
                        <a:t>1</a:t>
                      </a:r>
                      <a:endParaRPr lang="en-IN" sz="11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rtl="0" fontAlgn="ctr"/>
                      <a:r>
                        <a:rPr lang="en-IN" sz="1600" u="none" strike="noStrike" dirty="0">
                          <a:effectLst/>
                        </a:rPr>
                        <a:t>GPSS /LAMPS </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rtl="0" fontAlgn="ctr"/>
                      <a:r>
                        <a:rPr lang="en-IN" sz="1600" u="none" strike="noStrike" dirty="0">
                          <a:effectLst/>
                        </a:rPr>
                        <a:t>808</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vMerge="1">
                  <a:txBody>
                    <a:bodyPr/>
                    <a:lstStyle/>
                    <a:p>
                      <a:endParaRPr lang="en-IN"/>
                    </a:p>
                  </a:txBody>
                  <a:tcPr/>
                </a:tc>
                <a:tc>
                  <a:txBody>
                    <a:bodyPr/>
                    <a:lstStyle/>
                    <a:p>
                      <a:pPr algn="ctr" rtl="0" fontAlgn="ctr"/>
                      <a:r>
                        <a:rPr lang="en-IN" sz="1100" u="none" strike="noStrike" dirty="0">
                          <a:effectLst/>
                        </a:rPr>
                        <a:t>15</a:t>
                      </a:r>
                      <a:endParaRPr lang="en-IN" sz="11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rtl="0" fontAlgn="ctr"/>
                      <a:r>
                        <a:rPr lang="en-IN" sz="1600" u="none" strike="noStrike" dirty="0">
                          <a:effectLst/>
                        </a:rPr>
                        <a:t>Other Coops: </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rtl="0" fontAlgn="ctr"/>
                      <a:r>
                        <a:rPr lang="en-IN" sz="1600" u="none" strike="noStrike" dirty="0">
                          <a:effectLst/>
                        </a:rPr>
                        <a:t>799</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1"/>
                  </a:ext>
                </a:extLst>
              </a:tr>
              <a:tr h="300629">
                <a:tc>
                  <a:txBody>
                    <a:bodyPr/>
                    <a:lstStyle/>
                    <a:p>
                      <a:pPr algn="ctr" rtl="0" fontAlgn="ctr"/>
                      <a:r>
                        <a:rPr lang="en-IN" sz="1100" u="none" strike="noStrike" dirty="0">
                          <a:effectLst/>
                        </a:rPr>
                        <a:t>2</a:t>
                      </a:r>
                      <a:endParaRPr lang="en-IN" sz="11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rtl="0" fontAlgn="ctr"/>
                      <a:r>
                        <a:rPr lang="en-IN" sz="1600" u="none" strike="noStrike" dirty="0">
                          <a:effectLst/>
                        </a:rPr>
                        <a:t>GPSS (NEW) </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rtl="0" fontAlgn="ctr"/>
                      <a:r>
                        <a:rPr lang="en-IN" sz="1600" u="none" strike="noStrike" dirty="0">
                          <a:effectLst/>
                        </a:rPr>
                        <a:t>1437</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vMerge="1">
                  <a:txBody>
                    <a:bodyPr/>
                    <a:lstStyle/>
                    <a:p>
                      <a:endParaRPr lang="en-IN"/>
                    </a:p>
                  </a:txBody>
                  <a:tcPr/>
                </a:tc>
                <a:tc rowSpan="2">
                  <a:txBody>
                    <a:bodyPr/>
                    <a:lstStyle/>
                    <a:p>
                      <a:pPr algn="ctr" rtl="0" fontAlgn="ctr"/>
                      <a:r>
                        <a:rPr lang="en-IN" sz="1100" u="none" strike="noStrike" dirty="0">
                          <a:effectLst/>
                        </a:rPr>
                        <a:t>16</a:t>
                      </a:r>
                      <a:endParaRPr lang="en-IN" sz="11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rowSpan="2">
                  <a:txBody>
                    <a:bodyPr/>
                    <a:lstStyle/>
                    <a:p>
                      <a:pPr algn="l" rtl="0" fontAlgn="ctr"/>
                      <a:r>
                        <a:rPr lang="en-IN" sz="1600" u="none" strike="noStrike" dirty="0">
                          <a:effectLst/>
                        </a:rPr>
                        <a:t>State Level Coop: </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rowSpan="2">
                  <a:txBody>
                    <a:bodyPr/>
                    <a:lstStyle/>
                    <a:p>
                      <a:pPr algn="ctr" rtl="0" fontAlgn="ctr"/>
                      <a:r>
                        <a:rPr lang="en-IN" sz="1600" u="none" strike="noStrike" dirty="0">
                          <a:effectLst/>
                        </a:rPr>
                        <a:t>48</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2"/>
                  </a:ext>
                </a:extLst>
              </a:tr>
              <a:tr h="35166">
                <a:tc rowSpan="2">
                  <a:txBody>
                    <a:bodyPr/>
                    <a:lstStyle/>
                    <a:p>
                      <a:pPr algn="ctr" rtl="0" fontAlgn="ctr"/>
                      <a:r>
                        <a:rPr lang="en-IN" sz="1100" u="none" strike="noStrike" dirty="0">
                          <a:effectLst/>
                        </a:rPr>
                        <a:t>3</a:t>
                      </a:r>
                      <a:endParaRPr lang="en-IN" sz="11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rowSpan="2">
                  <a:txBody>
                    <a:bodyPr/>
                    <a:lstStyle/>
                    <a:p>
                      <a:pPr algn="l" rtl="0" fontAlgn="ctr"/>
                      <a:r>
                        <a:rPr lang="en-US" sz="1600" u="none" strike="noStrike" dirty="0">
                          <a:effectLst/>
                        </a:rPr>
                        <a:t>Village Council Multipurpose Coop: Societies (VCMCS) </a:t>
                      </a:r>
                      <a:r>
                        <a:rPr lang="en-US" sz="1400" u="none" strike="noStrike" dirty="0">
                          <a:effectLst/>
                        </a:rPr>
                        <a:t>(Bodoland</a:t>
                      </a:r>
                      <a:r>
                        <a:rPr lang="en-US" sz="1400" u="none" strike="noStrike" baseline="0" dirty="0">
                          <a:effectLst/>
                        </a:rPr>
                        <a:t> Territorial Region</a:t>
                      </a:r>
                      <a:r>
                        <a:rPr lang="en-US" sz="1400" u="none" strike="noStrike" dirty="0">
                          <a:effectLst/>
                        </a:rPr>
                        <a:t>)</a:t>
                      </a:r>
                      <a:endParaRPr lang="en-US"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rowSpan="2">
                  <a:txBody>
                    <a:bodyPr/>
                    <a:lstStyle/>
                    <a:p>
                      <a:pPr algn="ctr" rtl="0" fontAlgn="ctr"/>
                      <a:r>
                        <a:rPr lang="en-IN" sz="1600" u="none" strike="noStrike" dirty="0">
                          <a:effectLst/>
                        </a:rPr>
                        <a:t>97</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extLst>
                  <a:ext uri="{0D108BD9-81ED-4DB2-BD59-A6C34878D82A}">
                    <a16:rowId xmlns:a16="http://schemas.microsoft.com/office/drawing/2014/main" val="10003"/>
                  </a:ext>
                </a:extLst>
              </a:tr>
              <a:tr h="482776">
                <a:tc vMerge="1">
                  <a:txBody>
                    <a:bodyPr/>
                    <a:lstStyle/>
                    <a:p>
                      <a:pPr algn="ctr" rtl="0" fontAlgn="ctr"/>
                      <a:endParaRPr lang="en-IN" sz="11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vMerge="1">
                  <a:txBody>
                    <a:bodyPr/>
                    <a:lstStyle/>
                    <a:p>
                      <a:pPr algn="l" rtl="0" fontAlgn="ctr"/>
                      <a:endParaRPr lang="en-US"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vMerge="1">
                  <a:txBody>
                    <a:bodyPr/>
                    <a:lstStyle/>
                    <a:p>
                      <a:pPr algn="ctr" rtl="0" fontAlgn="ct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vMerge="1">
                  <a:txBody>
                    <a:bodyPr/>
                    <a:lstStyle/>
                    <a:p>
                      <a:endParaRPr lang="en-IN"/>
                    </a:p>
                  </a:txBody>
                  <a:tcPr/>
                </a:tc>
                <a:tc>
                  <a:txBody>
                    <a:bodyPr/>
                    <a:lstStyle/>
                    <a:p>
                      <a:pPr algn="ctr" rtl="0" fontAlgn="ctr"/>
                      <a:r>
                        <a:rPr lang="en-IN" sz="1100" u="none" strike="noStrike" dirty="0">
                          <a:effectLst/>
                        </a:rPr>
                        <a:t>17</a:t>
                      </a:r>
                      <a:endParaRPr lang="en-IN" sz="11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rtl="0" fontAlgn="ctr"/>
                      <a:r>
                        <a:rPr lang="en-US" sz="1600" b="0" i="0" u="none" strike="noStrike" dirty="0">
                          <a:solidFill>
                            <a:srgbClr val="000000"/>
                          </a:solidFill>
                          <a:effectLst/>
                          <a:latin typeface="Segoe UI" panose="020B0502040204020203" pitchFamily="34" charset="0"/>
                        </a:rPr>
                        <a:t>Urban</a:t>
                      </a:r>
                      <a:r>
                        <a:rPr lang="en-US" sz="1600" b="0" i="0" u="none" strike="noStrike" baseline="0" dirty="0">
                          <a:solidFill>
                            <a:srgbClr val="000000"/>
                          </a:solidFill>
                          <a:effectLst/>
                          <a:latin typeface="Segoe UI" panose="020B0502040204020203" pitchFamily="34" charset="0"/>
                        </a:rPr>
                        <a:t> Banks </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rtl="0" fontAlgn="ctr"/>
                      <a:r>
                        <a:rPr lang="en-US" sz="1600" b="0" i="0" u="none" strike="noStrike" dirty="0">
                          <a:solidFill>
                            <a:srgbClr val="000000"/>
                          </a:solidFill>
                          <a:effectLst/>
                          <a:latin typeface="Segoe UI" panose="020B0502040204020203" pitchFamily="34" charset="0"/>
                        </a:rPr>
                        <a:t>8</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4"/>
                  </a:ext>
                </a:extLst>
              </a:tr>
              <a:tr h="295832">
                <a:tc>
                  <a:txBody>
                    <a:bodyPr/>
                    <a:lstStyle/>
                    <a:p>
                      <a:pPr algn="ctr" rtl="0" fontAlgn="ctr"/>
                      <a:r>
                        <a:rPr lang="en-IN" sz="1100" u="none" strike="noStrike" dirty="0">
                          <a:effectLst/>
                        </a:rPr>
                        <a:t>4</a:t>
                      </a:r>
                      <a:endParaRPr lang="en-IN" sz="11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rtl="0" fontAlgn="ctr"/>
                      <a:r>
                        <a:rPr lang="en-IN" sz="1600" u="none" strike="noStrike" dirty="0">
                          <a:effectLst/>
                        </a:rPr>
                        <a:t>Consumer</a:t>
                      </a:r>
                      <a:r>
                        <a:rPr lang="en-IN" sz="1600" u="none" strike="noStrike" baseline="0" dirty="0">
                          <a:effectLst/>
                        </a:rPr>
                        <a:t> Societies</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rtl="0" fontAlgn="ctr"/>
                      <a:r>
                        <a:rPr lang="en-IN" sz="1600" u="none" strike="noStrike" dirty="0">
                          <a:effectLst/>
                        </a:rPr>
                        <a:t>372</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vMerge="1">
                  <a:txBody>
                    <a:bodyPr/>
                    <a:lstStyle/>
                    <a:p>
                      <a:pPr algn="l" fontAlgn="b"/>
                      <a:endParaRPr lang="en-IN" sz="1100" b="0" i="0" u="none" strike="noStrike" dirty="0">
                        <a:solidFill>
                          <a:srgbClr val="000000"/>
                        </a:solidFill>
                        <a:effectLst/>
                        <a:latin typeface="Calibri" panose="020F0502020204030204" pitchFamily="34" charset="0"/>
                      </a:endParaRPr>
                    </a:p>
                  </a:txBody>
                  <a:tcPr marL="8273" marR="8273" marT="827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rtl="0" fontAlgn="ctr"/>
                      <a:r>
                        <a:rPr lang="en-IN" sz="1100" u="none" strike="noStrike" dirty="0">
                          <a:effectLst/>
                        </a:rPr>
                        <a:t>18</a:t>
                      </a:r>
                      <a:endParaRPr lang="en-IN" sz="11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rtl="0" fontAlgn="ctr"/>
                      <a:r>
                        <a:rPr lang="en-IN" sz="1600" u="none" strike="noStrike" dirty="0">
                          <a:effectLst/>
                        </a:rPr>
                        <a:t>Livestock </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rtl="0" fontAlgn="ctr"/>
                      <a:r>
                        <a:rPr lang="en-IN" sz="1600" u="none" strike="noStrike" dirty="0">
                          <a:effectLst/>
                        </a:rPr>
                        <a:t>872</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5"/>
                  </a:ext>
                </a:extLst>
              </a:tr>
              <a:tr h="295832">
                <a:tc>
                  <a:txBody>
                    <a:bodyPr/>
                    <a:lstStyle/>
                    <a:p>
                      <a:pPr algn="ctr" rtl="0" fontAlgn="ctr"/>
                      <a:r>
                        <a:rPr lang="en-IN" sz="1100" u="none" strike="noStrike" dirty="0">
                          <a:effectLst/>
                        </a:rPr>
                        <a:t>5</a:t>
                      </a:r>
                      <a:endParaRPr lang="en-IN" sz="11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rtl="0" fontAlgn="ctr"/>
                      <a:r>
                        <a:rPr lang="en-IN" sz="1600" u="none" strike="noStrike" dirty="0">
                          <a:effectLst/>
                        </a:rPr>
                        <a:t>Women Multipurpose (GPBMSS) </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rtl="0" fontAlgn="ctr"/>
                      <a:r>
                        <a:rPr lang="en-IN" sz="1600" u="none" strike="noStrike" dirty="0">
                          <a:effectLst/>
                        </a:rPr>
                        <a:t>2265</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vMerge="1">
                  <a:txBody>
                    <a:bodyPr/>
                    <a:lstStyle/>
                    <a:p>
                      <a:pPr algn="l" fontAlgn="b"/>
                      <a:endParaRPr lang="en-IN" sz="1100" b="0" i="0" u="none" strike="noStrike" dirty="0">
                        <a:solidFill>
                          <a:srgbClr val="000000"/>
                        </a:solidFill>
                        <a:effectLst/>
                        <a:latin typeface="Calibri" panose="020F0502020204030204" pitchFamily="34" charset="0"/>
                      </a:endParaRPr>
                    </a:p>
                  </a:txBody>
                  <a:tcPr marL="8273" marR="8273" marT="827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rtl="0" fontAlgn="ctr"/>
                      <a:r>
                        <a:rPr lang="en-IN" sz="1100" u="none" strike="noStrike" dirty="0">
                          <a:effectLst/>
                        </a:rPr>
                        <a:t>19</a:t>
                      </a:r>
                      <a:endParaRPr lang="en-IN" sz="11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rtl="0" fontAlgn="ctr"/>
                      <a:r>
                        <a:rPr lang="en-IN" sz="1600" u="none" strike="noStrike" dirty="0">
                          <a:effectLst/>
                        </a:rPr>
                        <a:t>Area Level Federations (ALF) </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rtl="0" fontAlgn="ctr"/>
                      <a:r>
                        <a:rPr lang="en-IN" sz="1600" u="none" strike="noStrike" dirty="0">
                          <a:effectLst/>
                        </a:rPr>
                        <a:t>452</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6"/>
                  </a:ext>
                </a:extLst>
              </a:tr>
              <a:tr h="295832">
                <a:tc>
                  <a:txBody>
                    <a:bodyPr/>
                    <a:lstStyle/>
                    <a:p>
                      <a:pPr algn="ctr" rtl="0" fontAlgn="ctr"/>
                      <a:r>
                        <a:rPr lang="en-IN" sz="1100" u="none" strike="noStrike">
                          <a:effectLst/>
                        </a:rPr>
                        <a:t>6</a:t>
                      </a:r>
                      <a:endParaRPr lang="en-IN" sz="1100" b="0" i="0" u="none" strike="noStrike">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rtl="0" fontAlgn="ctr"/>
                      <a:r>
                        <a:rPr lang="en-IN" sz="1600" u="none" strike="noStrike" dirty="0">
                          <a:effectLst/>
                        </a:rPr>
                        <a:t>Dairy </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rtl="0" fontAlgn="ctr"/>
                      <a:r>
                        <a:rPr lang="en-IN" sz="1600" u="none" strike="noStrike" dirty="0">
                          <a:effectLst/>
                        </a:rPr>
                        <a:t>880</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vMerge="1">
                  <a:txBody>
                    <a:bodyPr/>
                    <a:lstStyle/>
                    <a:p>
                      <a:pPr algn="l" fontAlgn="b"/>
                      <a:endParaRPr lang="en-IN" sz="1100" b="0" i="0" u="none" strike="noStrike" dirty="0">
                        <a:solidFill>
                          <a:srgbClr val="000000"/>
                        </a:solidFill>
                        <a:effectLst/>
                        <a:latin typeface="Calibri" panose="020F0502020204030204" pitchFamily="34" charset="0"/>
                      </a:endParaRPr>
                    </a:p>
                  </a:txBody>
                  <a:tcPr marL="8273" marR="8273" marT="827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rtl="0" fontAlgn="ctr"/>
                      <a:r>
                        <a:rPr lang="en-IN" sz="1100" u="none" strike="noStrike" dirty="0">
                          <a:effectLst/>
                        </a:rPr>
                        <a:t>20</a:t>
                      </a:r>
                      <a:endParaRPr lang="en-IN" sz="11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rtl="0" fontAlgn="ctr"/>
                      <a:r>
                        <a:rPr lang="en-IN" sz="1600" u="none" strike="noStrike" dirty="0">
                          <a:effectLst/>
                        </a:rPr>
                        <a:t>Trading </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rtl="0" fontAlgn="ctr"/>
                      <a:r>
                        <a:rPr lang="en-IN" sz="1600" u="none" strike="noStrike" dirty="0">
                          <a:effectLst/>
                        </a:rPr>
                        <a:t>350</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7"/>
                  </a:ext>
                </a:extLst>
              </a:tr>
              <a:tr h="295832">
                <a:tc>
                  <a:txBody>
                    <a:bodyPr/>
                    <a:lstStyle/>
                    <a:p>
                      <a:pPr algn="ctr" rtl="0" fontAlgn="ctr"/>
                      <a:r>
                        <a:rPr lang="en-IN" sz="1100" u="none" strike="noStrike">
                          <a:effectLst/>
                        </a:rPr>
                        <a:t>7</a:t>
                      </a:r>
                      <a:endParaRPr lang="en-IN" sz="1100" b="0" i="0" u="none" strike="noStrike">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rtl="0" fontAlgn="ctr"/>
                      <a:r>
                        <a:rPr lang="en-IN" sz="1600" u="none" strike="noStrike" dirty="0">
                          <a:effectLst/>
                        </a:rPr>
                        <a:t>Thrift and Credit </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rtl="0" fontAlgn="ctr"/>
                      <a:r>
                        <a:rPr lang="en-IN" sz="1600" u="none" strike="noStrike" dirty="0">
                          <a:effectLst/>
                        </a:rPr>
                        <a:t>849</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vMerge="1">
                  <a:txBody>
                    <a:bodyPr/>
                    <a:lstStyle/>
                    <a:p>
                      <a:pPr algn="l" fontAlgn="b"/>
                      <a:endParaRPr lang="en-IN" sz="1100" b="0" i="0" u="none" strike="noStrike" dirty="0">
                        <a:solidFill>
                          <a:srgbClr val="000000"/>
                        </a:solidFill>
                        <a:effectLst/>
                        <a:latin typeface="Calibri" panose="020F0502020204030204" pitchFamily="34" charset="0"/>
                      </a:endParaRPr>
                    </a:p>
                  </a:txBody>
                  <a:tcPr marL="8273" marR="8273" marT="827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rtl="0" fontAlgn="ctr"/>
                      <a:r>
                        <a:rPr lang="en-IN" sz="1100" u="none" strike="noStrike" dirty="0">
                          <a:effectLst/>
                        </a:rPr>
                        <a:t>21</a:t>
                      </a:r>
                      <a:endParaRPr lang="en-IN" sz="11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rtl="0" fontAlgn="ctr"/>
                      <a:r>
                        <a:rPr lang="en-IN" sz="1600" u="none" strike="noStrike" dirty="0">
                          <a:effectLst/>
                        </a:rPr>
                        <a:t>Village Organization (VO) </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rtl="0" fontAlgn="ctr"/>
                      <a:r>
                        <a:rPr lang="en-IN" sz="1600" u="none" strike="noStrike" dirty="0">
                          <a:effectLst/>
                        </a:rPr>
                        <a:t>680</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8"/>
                  </a:ext>
                </a:extLst>
              </a:tr>
              <a:tr h="295832">
                <a:tc>
                  <a:txBody>
                    <a:bodyPr/>
                    <a:lstStyle/>
                    <a:p>
                      <a:pPr algn="ctr" rtl="0" fontAlgn="ctr"/>
                      <a:r>
                        <a:rPr lang="en-IN" sz="1100" u="none" strike="noStrike">
                          <a:effectLst/>
                        </a:rPr>
                        <a:t>8</a:t>
                      </a:r>
                      <a:endParaRPr lang="en-IN" sz="1100" b="0" i="0" u="none" strike="noStrike">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rtl="0" fontAlgn="ctr"/>
                      <a:r>
                        <a:rPr lang="en-IN" sz="1600" u="none" strike="noStrike" dirty="0">
                          <a:effectLst/>
                        </a:rPr>
                        <a:t>Poultry &amp; </a:t>
                      </a:r>
                      <a:r>
                        <a:rPr lang="en-IN" sz="1600" u="none" strike="noStrike" dirty="0" err="1">
                          <a:effectLst/>
                        </a:rPr>
                        <a:t>Duckery</a:t>
                      </a:r>
                      <a:r>
                        <a:rPr lang="en-IN" sz="1600" u="none" strike="noStrike" dirty="0">
                          <a:effectLst/>
                        </a:rPr>
                        <a:t> </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rtl="0" fontAlgn="ctr"/>
                      <a:r>
                        <a:rPr lang="en-IN" sz="1600" u="none" strike="noStrike" dirty="0">
                          <a:effectLst/>
                        </a:rPr>
                        <a:t>285</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vMerge="1">
                  <a:txBody>
                    <a:bodyPr/>
                    <a:lstStyle/>
                    <a:p>
                      <a:pPr algn="l" fontAlgn="b"/>
                      <a:endParaRPr lang="en-IN" sz="1100" b="0" i="0" u="none" strike="noStrike" dirty="0">
                        <a:solidFill>
                          <a:srgbClr val="000000"/>
                        </a:solidFill>
                        <a:effectLst/>
                        <a:latin typeface="Calibri" panose="020F0502020204030204" pitchFamily="34" charset="0"/>
                      </a:endParaRPr>
                    </a:p>
                  </a:txBody>
                  <a:tcPr marL="8273" marR="8273" marT="827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rtl="0" fontAlgn="ctr"/>
                      <a:r>
                        <a:rPr lang="en-IN" sz="1100" u="none" strike="noStrike" dirty="0">
                          <a:effectLst/>
                        </a:rPr>
                        <a:t>22</a:t>
                      </a:r>
                      <a:endParaRPr lang="en-IN" sz="11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rtl="0" fontAlgn="ctr"/>
                      <a:r>
                        <a:rPr lang="en-IN" sz="1600" u="none" strike="noStrike" dirty="0">
                          <a:effectLst/>
                        </a:rPr>
                        <a:t>Agro Producers’ Coop: </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rtl="0" fontAlgn="ctr"/>
                      <a:r>
                        <a:rPr lang="en-IN" sz="1600" u="none" strike="noStrike" dirty="0">
                          <a:effectLst/>
                        </a:rPr>
                        <a:t>551</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9"/>
                  </a:ext>
                </a:extLst>
              </a:tr>
              <a:tr h="295832">
                <a:tc>
                  <a:txBody>
                    <a:bodyPr/>
                    <a:lstStyle/>
                    <a:p>
                      <a:pPr algn="ctr" rtl="0" fontAlgn="ctr"/>
                      <a:r>
                        <a:rPr lang="en-IN" sz="1100" u="none" strike="noStrike">
                          <a:effectLst/>
                        </a:rPr>
                        <a:t>9</a:t>
                      </a:r>
                      <a:endParaRPr lang="en-IN" sz="1100" b="0" i="0" u="none" strike="noStrike">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rtl="0" fontAlgn="ctr"/>
                      <a:r>
                        <a:rPr lang="en-IN" sz="1600" u="none" strike="noStrike" dirty="0">
                          <a:effectLst/>
                        </a:rPr>
                        <a:t>Farming/ KPSS </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rtl="0" fontAlgn="ctr"/>
                      <a:r>
                        <a:rPr lang="en-IN" sz="1600" u="none" strike="noStrike" dirty="0">
                          <a:effectLst/>
                        </a:rPr>
                        <a:t>603</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vMerge="1">
                  <a:txBody>
                    <a:bodyPr/>
                    <a:lstStyle/>
                    <a:p>
                      <a:pPr algn="l" fontAlgn="b"/>
                      <a:endParaRPr lang="en-IN" sz="1100" b="0" i="0" u="none" strike="noStrike" dirty="0">
                        <a:solidFill>
                          <a:srgbClr val="000000"/>
                        </a:solidFill>
                        <a:effectLst/>
                        <a:latin typeface="Calibri" panose="020F0502020204030204" pitchFamily="34" charset="0"/>
                      </a:endParaRPr>
                    </a:p>
                  </a:txBody>
                  <a:tcPr marL="8273" marR="8273" marT="827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rtl="0" fontAlgn="ctr"/>
                      <a:r>
                        <a:rPr lang="en-IN" sz="1100" u="none" strike="noStrike" dirty="0">
                          <a:effectLst/>
                        </a:rPr>
                        <a:t>23</a:t>
                      </a:r>
                      <a:endParaRPr lang="en-IN" sz="11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rtl="0" fontAlgn="ctr"/>
                      <a:r>
                        <a:rPr lang="en-IN" sz="1600" u="none" strike="noStrike" dirty="0">
                          <a:effectLst/>
                        </a:rPr>
                        <a:t>Horticulture </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rtl="0" fontAlgn="ctr"/>
                      <a:r>
                        <a:rPr lang="en-IN" sz="1600" u="none" strike="noStrike" dirty="0">
                          <a:effectLst/>
                        </a:rPr>
                        <a:t>20</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10"/>
                  </a:ext>
                </a:extLst>
              </a:tr>
              <a:tr h="295832">
                <a:tc>
                  <a:txBody>
                    <a:bodyPr/>
                    <a:lstStyle/>
                    <a:p>
                      <a:pPr algn="ctr" rtl="0" fontAlgn="ctr"/>
                      <a:r>
                        <a:rPr lang="en-IN" sz="1100" u="none" strike="noStrike">
                          <a:effectLst/>
                        </a:rPr>
                        <a:t>10</a:t>
                      </a:r>
                      <a:endParaRPr lang="en-IN" sz="1100" b="0" i="0" u="none" strike="noStrike">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rtl="0" fontAlgn="ctr"/>
                      <a:r>
                        <a:rPr lang="en-IN" sz="1600" u="none" strike="noStrike" dirty="0" err="1">
                          <a:effectLst/>
                        </a:rPr>
                        <a:t>Pisciculture</a:t>
                      </a:r>
                      <a:r>
                        <a:rPr lang="en-IN" sz="1600" u="none" strike="noStrike" dirty="0">
                          <a:effectLst/>
                        </a:rPr>
                        <a:t>/ Fishery </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rtl="0" fontAlgn="ctr"/>
                      <a:r>
                        <a:rPr lang="en-IN" sz="1600" u="none" strike="noStrike" dirty="0">
                          <a:effectLst/>
                        </a:rPr>
                        <a:t>650</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vMerge="1">
                  <a:txBody>
                    <a:bodyPr/>
                    <a:lstStyle/>
                    <a:p>
                      <a:pPr algn="l" fontAlgn="b"/>
                      <a:endParaRPr lang="en-IN" sz="1100" b="0" i="0" u="none" strike="noStrike" dirty="0">
                        <a:solidFill>
                          <a:srgbClr val="000000"/>
                        </a:solidFill>
                        <a:effectLst/>
                        <a:latin typeface="Calibri" panose="020F0502020204030204" pitchFamily="34" charset="0"/>
                      </a:endParaRPr>
                    </a:p>
                  </a:txBody>
                  <a:tcPr marL="8273" marR="8273" marT="827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rtl="0" fontAlgn="ctr"/>
                      <a:r>
                        <a:rPr lang="en-IN" sz="1100" u="none" strike="noStrike" dirty="0">
                          <a:effectLst/>
                        </a:rPr>
                        <a:t>24</a:t>
                      </a:r>
                      <a:endParaRPr lang="en-IN" sz="11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rtl="0" fontAlgn="ctr"/>
                      <a:r>
                        <a:rPr lang="en-IN" sz="1600" u="none" strike="noStrike" dirty="0">
                          <a:effectLst/>
                        </a:rPr>
                        <a:t>Sericulture &amp; Weaving </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rtl="0" fontAlgn="ctr"/>
                      <a:r>
                        <a:rPr lang="en-IN" sz="1600" u="none" strike="noStrike" dirty="0">
                          <a:effectLst/>
                        </a:rPr>
                        <a:t>19</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11"/>
                  </a:ext>
                </a:extLst>
              </a:tr>
              <a:tr h="295832">
                <a:tc>
                  <a:txBody>
                    <a:bodyPr/>
                    <a:lstStyle/>
                    <a:p>
                      <a:pPr algn="ctr" rtl="0" fontAlgn="ctr"/>
                      <a:r>
                        <a:rPr lang="en-IN" sz="1100" u="none" strike="noStrike">
                          <a:effectLst/>
                        </a:rPr>
                        <a:t>11</a:t>
                      </a:r>
                      <a:endParaRPr lang="en-IN" sz="1100" b="0" i="0" u="none" strike="noStrike">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rtl="0" fontAlgn="ctr"/>
                      <a:r>
                        <a:rPr lang="en-IN" sz="1600" u="none" strike="noStrike">
                          <a:effectLst/>
                        </a:rPr>
                        <a:t>Housing </a:t>
                      </a:r>
                      <a:endParaRPr lang="en-IN" sz="1600" b="0" i="0" u="none" strike="noStrike">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rtl="0" fontAlgn="ctr"/>
                      <a:r>
                        <a:rPr lang="en-IN" sz="1600" u="none" strike="noStrike" dirty="0">
                          <a:effectLst/>
                        </a:rPr>
                        <a:t>231</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vMerge="1">
                  <a:txBody>
                    <a:bodyPr/>
                    <a:lstStyle/>
                    <a:p>
                      <a:pPr algn="l" fontAlgn="b"/>
                      <a:endParaRPr lang="en-IN" sz="1100" b="0" i="0" u="none" strike="noStrike" dirty="0">
                        <a:solidFill>
                          <a:srgbClr val="000000"/>
                        </a:solidFill>
                        <a:effectLst/>
                        <a:latin typeface="Calibri" panose="020F0502020204030204" pitchFamily="34" charset="0"/>
                      </a:endParaRPr>
                    </a:p>
                  </a:txBody>
                  <a:tcPr marL="8273" marR="8273" marT="827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rtl="0" fontAlgn="ctr"/>
                      <a:r>
                        <a:rPr lang="en-IN" sz="1100" u="none" strike="noStrike" dirty="0">
                          <a:effectLst/>
                        </a:rPr>
                        <a:t>25</a:t>
                      </a:r>
                      <a:endParaRPr lang="en-IN" sz="11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rtl="0" fontAlgn="ctr"/>
                      <a:r>
                        <a:rPr lang="en-IN" sz="1600" u="none" strike="noStrike" dirty="0">
                          <a:effectLst/>
                        </a:rPr>
                        <a:t>State Coop: Union </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rtl="0" fontAlgn="ctr"/>
                      <a:r>
                        <a:rPr lang="en-US" sz="1600" b="0" i="0" u="none" strike="noStrike" dirty="0">
                          <a:solidFill>
                            <a:srgbClr val="000000"/>
                          </a:solidFill>
                          <a:effectLst/>
                          <a:latin typeface="Segoe UI" panose="020B0502040204020203" pitchFamily="34" charset="0"/>
                        </a:rPr>
                        <a:t>1</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12"/>
                  </a:ext>
                </a:extLst>
              </a:tr>
              <a:tr h="295832">
                <a:tc>
                  <a:txBody>
                    <a:bodyPr/>
                    <a:lstStyle/>
                    <a:p>
                      <a:pPr algn="ctr" rtl="0" fontAlgn="ctr"/>
                      <a:r>
                        <a:rPr lang="en-IN" sz="1100" u="none" strike="noStrike" dirty="0">
                          <a:effectLst/>
                        </a:rPr>
                        <a:t>12</a:t>
                      </a:r>
                      <a:endParaRPr lang="en-IN" sz="11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rtl="0" fontAlgn="ctr"/>
                      <a:r>
                        <a:rPr lang="en-IN" sz="1600" u="none" strike="noStrike" dirty="0">
                          <a:effectLst/>
                        </a:rPr>
                        <a:t>Industrial </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rtl="0" fontAlgn="ctr"/>
                      <a:r>
                        <a:rPr lang="en-IN" sz="1600" u="none" strike="noStrike" dirty="0">
                          <a:effectLst/>
                        </a:rPr>
                        <a:t>369</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vMerge="1">
                  <a:txBody>
                    <a:bodyPr/>
                    <a:lstStyle/>
                    <a:p>
                      <a:endParaRPr lang="en-IN"/>
                    </a:p>
                  </a:txBody>
                  <a:tcPr/>
                </a:tc>
                <a:tc>
                  <a:txBody>
                    <a:bodyPr/>
                    <a:lstStyle/>
                    <a:p>
                      <a:pPr algn="ctr" rtl="0" fontAlgn="ctr"/>
                      <a:r>
                        <a:rPr lang="en-IN" sz="1100" u="none" strike="noStrike" dirty="0">
                          <a:effectLst/>
                        </a:rPr>
                        <a:t>26</a:t>
                      </a:r>
                      <a:endParaRPr lang="en-IN" sz="11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rtl="0" fontAlgn="ctr"/>
                      <a:r>
                        <a:rPr lang="en-IN" sz="1600" u="none" strike="noStrike" dirty="0">
                          <a:effectLst/>
                        </a:rPr>
                        <a:t>Dist.</a:t>
                      </a:r>
                      <a:r>
                        <a:rPr lang="en-IN" sz="1600" u="none" strike="noStrike" baseline="0" dirty="0">
                          <a:effectLst/>
                        </a:rPr>
                        <a:t> Coop: Unions</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rtl="0" fontAlgn="ctr"/>
                      <a:r>
                        <a:rPr lang="en-IN" sz="1600" u="none" strike="noStrike" dirty="0">
                          <a:effectLst/>
                        </a:rPr>
                        <a:t>18</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13"/>
                  </a:ext>
                </a:extLst>
              </a:tr>
              <a:tr h="295832">
                <a:tc>
                  <a:txBody>
                    <a:bodyPr/>
                    <a:lstStyle/>
                    <a:p>
                      <a:pPr algn="ctr" rtl="0" fontAlgn="ctr"/>
                      <a:r>
                        <a:rPr lang="en-IN" sz="1100" u="none" strike="noStrike" dirty="0">
                          <a:effectLst/>
                        </a:rPr>
                        <a:t>13</a:t>
                      </a:r>
                      <a:endParaRPr lang="en-IN" sz="11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rtl="0" fontAlgn="ctr"/>
                      <a:r>
                        <a:rPr lang="en-IN" sz="1600" u="none" strike="noStrike" dirty="0">
                          <a:effectLst/>
                        </a:rPr>
                        <a:t>Processing Coop: </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rtl="0" fontAlgn="ctr"/>
                      <a:r>
                        <a:rPr lang="en-IN" sz="1600" u="none" strike="noStrike" dirty="0">
                          <a:effectLst/>
                        </a:rPr>
                        <a:t>90</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vMerge="1">
                  <a:txBody>
                    <a:bodyPr/>
                    <a:lstStyle/>
                    <a:p>
                      <a:pPr algn="l" fontAlgn="b"/>
                      <a:endParaRPr lang="en-IN" sz="1100" b="0" i="0" u="none" strike="noStrike">
                        <a:solidFill>
                          <a:srgbClr val="000000"/>
                        </a:solidFill>
                        <a:effectLst/>
                        <a:latin typeface="Calibri" panose="020F0502020204030204" pitchFamily="34" charset="0"/>
                      </a:endParaRPr>
                    </a:p>
                  </a:txBody>
                  <a:tcPr marL="8273" marR="8273" marT="827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algn="ctr" defTabSz="914400" rtl="0" eaLnBrk="1" fontAlgn="ctr" latinLnBrk="0" hangingPunct="1"/>
                      <a:r>
                        <a:rPr lang="en-US" sz="1100" u="none" strike="noStrike" kern="1200" dirty="0">
                          <a:solidFill>
                            <a:schemeClr val="dk1"/>
                          </a:solidFill>
                          <a:effectLst/>
                          <a:latin typeface="+mn-lt"/>
                          <a:ea typeface="+mn-ea"/>
                          <a:cs typeface="+mn-cs"/>
                        </a:rPr>
                        <a:t>27</a:t>
                      </a:r>
                      <a:endParaRPr lang="en-IN" sz="1100" u="none" strike="noStrike" kern="1200" dirty="0">
                        <a:solidFill>
                          <a:schemeClr val="dk1"/>
                        </a:solidFill>
                        <a:effectLst/>
                        <a:latin typeface="+mn-lt"/>
                        <a:ea typeface="+mn-ea"/>
                        <a:cs typeface="+mn-cs"/>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rtl="0" fontAlgn="ctr"/>
                      <a:r>
                        <a:rPr lang="en-IN" sz="1600" u="none" strike="noStrike" dirty="0">
                          <a:effectLst/>
                        </a:rPr>
                        <a:t>Multipurpose </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rtl="0" fontAlgn="ctr"/>
                      <a:r>
                        <a:rPr lang="en-IN" sz="1600" u="none" strike="noStrike" dirty="0">
                          <a:effectLst/>
                        </a:rPr>
                        <a:t>157</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14"/>
                  </a:ext>
                </a:extLst>
              </a:tr>
              <a:tr h="295832">
                <a:tc>
                  <a:txBody>
                    <a:bodyPr/>
                    <a:lstStyle/>
                    <a:p>
                      <a:pPr algn="ctr" rtl="0" fontAlgn="ctr"/>
                      <a:r>
                        <a:rPr lang="en-IN" sz="1100" u="none" strike="noStrike" dirty="0">
                          <a:effectLst/>
                        </a:rPr>
                        <a:t>14</a:t>
                      </a:r>
                      <a:endParaRPr lang="en-IN" sz="11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rtl="0" fontAlgn="ctr"/>
                      <a:r>
                        <a:rPr lang="en-IN" sz="1600" u="none" strike="noStrike" dirty="0">
                          <a:effectLst/>
                        </a:rPr>
                        <a:t>Transport/ Labour/ Contract </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rtl="0" fontAlgn="ctr"/>
                      <a:r>
                        <a:rPr lang="en-IN" sz="1600" u="none" strike="noStrike" dirty="0">
                          <a:effectLst/>
                        </a:rPr>
                        <a:t>283</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vMerge="1">
                  <a:txBody>
                    <a:bodyPr/>
                    <a:lstStyle/>
                    <a:p>
                      <a:pPr algn="l" fontAlgn="b"/>
                      <a:endParaRPr lang="en-IN" sz="1100" b="0" i="0" u="none" strike="noStrike">
                        <a:solidFill>
                          <a:srgbClr val="000000"/>
                        </a:solidFill>
                        <a:effectLst/>
                        <a:latin typeface="Calibri" panose="020F0502020204030204" pitchFamily="34" charset="0"/>
                      </a:endParaRPr>
                    </a:p>
                  </a:txBody>
                  <a:tcPr marL="8273" marR="8273" marT="827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algn="ctr" defTabSz="914400" rtl="0" eaLnBrk="1" fontAlgn="ctr" latinLnBrk="0" hangingPunct="1"/>
                      <a:r>
                        <a:rPr lang="en-US" sz="1100" u="none" strike="noStrike" kern="1200" dirty="0">
                          <a:solidFill>
                            <a:schemeClr val="dk1"/>
                          </a:solidFill>
                          <a:effectLst/>
                          <a:latin typeface="+mn-lt"/>
                          <a:ea typeface="+mn-ea"/>
                          <a:cs typeface="+mn-cs"/>
                        </a:rPr>
                        <a:t>28</a:t>
                      </a:r>
                      <a:endParaRPr lang="en-IN" sz="1100" u="none" strike="noStrike" kern="1200" dirty="0">
                        <a:solidFill>
                          <a:schemeClr val="dk1"/>
                        </a:solidFill>
                        <a:effectLst/>
                        <a:latin typeface="+mn-lt"/>
                        <a:ea typeface="+mn-ea"/>
                        <a:cs typeface="+mn-cs"/>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rtl="0" fontAlgn="ctr"/>
                      <a:r>
                        <a:rPr lang="en-IN" sz="1600" u="none" strike="noStrike" dirty="0">
                          <a:effectLst/>
                        </a:rPr>
                        <a:t>Piggery </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rtl="0" fontAlgn="ctr"/>
                      <a:r>
                        <a:rPr lang="en-IN" sz="1600" u="none" strike="noStrike" dirty="0">
                          <a:effectLst/>
                        </a:rPr>
                        <a:t>442</a:t>
                      </a:r>
                      <a:endParaRPr lang="en-IN" sz="1600" b="0"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15"/>
                  </a:ext>
                </a:extLst>
              </a:tr>
              <a:tr h="380356">
                <a:tc gridSpan="3">
                  <a:txBody>
                    <a:bodyPr/>
                    <a:lstStyle/>
                    <a:p>
                      <a:pPr algn="ctr" rtl="0" fontAlgn="ctr"/>
                      <a:r>
                        <a:rPr lang="en-IN" sz="2000" b="1" u="none" strike="noStrike" dirty="0">
                          <a:effectLst/>
                        </a:rPr>
                        <a:t>TOTAL </a:t>
                      </a:r>
                      <a:endParaRPr lang="en-IN" sz="2000" b="1"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endParaRPr lang="en-IN"/>
                    </a:p>
                  </a:txBody>
                  <a:tcPr/>
                </a:tc>
                <a:tc hMerge="1">
                  <a:txBody>
                    <a:bodyPr/>
                    <a:lstStyle/>
                    <a:p>
                      <a:endParaRPr lang="en-IN"/>
                    </a:p>
                  </a:txBody>
                  <a:tcPr/>
                </a:tc>
                <a:tc>
                  <a:txBody>
                    <a:bodyPr/>
                    <a:lstStyle/>
                    <a:p>
                      <a:pPr marL="0" algn="ctr" defTabSz="914400" rtl="0" eaLnBrk="1" fontAlgn="ctr" latinLnBrk="0" hangingPunct="1"/>
                      <a:endParaRPr lang="en-IN" sz="1100" u="none" strike="noStrike" kern="1200" dirty="0">
                        <a:solidFill>
                          <a:schemeClr val="dk1"/>
                        </a:solidFill>
                        <a:effectLst/>
                        <a:latin typeface="+mn-lt"/>
                        <a:ea typeface="+mn-ea"/>
                        <a:cs typeface="+mn-cs"/>
                      </a:endParaRPr>
                    </a:p>
                  </a:txBody>
                  <a:tcPr marL="8273" marR="8273" marT="827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gridSpan="3">
                  <a:txBody>
                    <a:bodyPr/>
                    <a:lstStyle/>
                    <a:p>
                      <a:pPr algn="ctr" rtl="0" fontAlgn="ctr"/>
                      <a:r>
                        <a:rPr lang="en-IN" sz="2000" b="1" u="none" strike="noStrike" dirty="0">
                          <a:effectLst/>
                        </a:rPr>
                        <a:t>13636</a:t>
                      </a:r>
                      <a:endParaRPr lang="en-IN" sz="2000" b="1" i="0" u="none" strike="noStrike" dirty="0">
                        <a:solidFill>
                          <a:srgbClr val="000000"/>
                        </a:solidFill>
                        <a:effectLst/>
                        <a:latin typeface="Segoe UI" panose="020B0502040204020203" pitchFamily="34" charset="0"/>
                      </a:endParaRPr>
                    </a:p>
                  </a:txBody>
                  <a:tcPr marL="8273" marR="8273" marT="827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16"/>
                  </a:ext>
                </a:extLst>
              </a:tr>
            </a:tbl>
          </a:graphicData>
        </a:graphic>
      </p:graphicFrame>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77928" y="73783"/>
            <a:ext cx="1318579" cy="1021849"/>
          </a:xfrm>
          <a:prstGeom prst="ellipse">
            <a:avLst/>
          </a:prstGeom>
          <a:ln>
            <a:noFill/>
          </a:ln>
          <a:effectLst>
            <a:softEdge rad="112500"/>
          </a:effectLst>
        </p:spPr>
      </p:pic>
    </p:spTree>
    <p:extLst>
      <p:ext uri="{BB962C8B-B14F-4D97-AF65-F5344CB8AC3E}">
        <p14:creationId xmlns:p14="http://schemas.microsoft.com/office/powerpoint/2010/main" val="3230709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4434" y="29028"/>
            <a:ext cx="10749367" cy="1208868"/>
          </a:xfrm>
        </p:spPr>
        <p:txBody>
          <a:bodyPr anchor="ctr"/>
          <a:lstStyle/>
          <a:p>
            <a:pPr algn="ctr">
              <a:lnSpc>
                <a:spcPct val="80000"/>
              </a:lnSpc>
              <a:spcBef>
                <a:spcPts val="579"/>
              </a:spcBef>
              <a:defRPr/>
            </a:pPr>
            <a:r>
              <a:rPr lang="en-US" altLang="en-US"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WOMEN CO-OPERATIVES</a:t>
            </a:r>
          </a:p>
        </p:txBody>
      </p:sp>
      <p:sp>
        <p:nvSpPr>
          <p:cNvPr id="3" name="Content Placeholder 2"/>
          <p:cNvSpPr>
            <a:spLocks noGrp="1"/>
          </p:cNvSpPr>
          <p:nvPr>
            <p:ph idx="1"/>
          </p:nvPr>
        </p:nvSpPr>
        <p:spPr>
          <a:xfrm>
            <a:off x="0" y="1349829"/>
            <a:ext cx="6879771" cy="5508171"/>
          </a:xfrm>
          <a:solidFill>
            <a:schemeClr val="accent4">
              <a:lumMod val="40000"/>
              <a:lumOff val="60000"/>
            </a:schemeClr>
          </a:solidFill>
        </p:spPr>
        <p:txBody>
          <a:bodyPr>
            <a:normAutofit/>
          </a:bodyPr>
          <a:lstStyle/>
          <a:p>
            <a:pPr marL="342900" indent="-342900" algn="just">
              <a:lnSpc>
                <a:spcPct val="100000"/>
              </a:lnSpc>
              <a:spcBef>
                <a:spcPts val="579"/>
              </a:spcBef>
              <a:buFont typeface="Wingdings" panose="05000000000000000000" pitchFamily="2" charset="2"/>
              <a:buChar char="§"/>
              <a:defRPr/>
            </a:pPr>
            <a:r>
              <a:rPr lang="en-US" altLang="en-US" sz="2400" dirty="0">
                <a:solidFill>
                  <a:srgbClr val="002060"/>
                </a:solidFill>
                <a:latin typeface="Arial" pitchFamily="34" charset="0"/>
                <a:cs typeface="Arial" pitchFamily="34" charset="0"/>
              </a:rPr>
              <a:t>There are </a:t>
            </a:r>
            <a:r>
              <a:rPr lang="en-US" altLang="en-US" sz="2400" b="1" dirty="0">
                <a:solidFill>
                  <a:srgbClr val="002060"/>
                </a:solidFill>
                <a:latin typeface="Arial" pitchFamily="34" charset="0"/>
                <a:cs typeface="Arial" pitchFamily="34" charset="0"/>
              </a:rPr>
              <a:t>2265</a:t>
            </a:r>
            <a:r>
              <a:rPr lang="en-US" altLang="en-US" sz="2400" dirty="0">
                <a:solidFill>
                  <a:srgbClr val="002060"/>
                </a:solidFill>
                <a:latin typeface="Arial" pitchFamily="34" charset="0"/>
                <a:cs typeface="Arial" pitchFamily="34" charset="0"/>
              </a:rPr>
              <a:t> nos. of Women Multipurpose Cooperative Societies (WMPCS) in the State.</a:t>
            </a:r>
          </a:p>
          <a:p>
            <a:pPr marL="342900" indent="-342900" algn="just">
              <a:lnSpc>
                <a:spcPct val="100000"/>
              </a:lnSpc>
              <a:spcBef>
                <a:spcPts val="579"/>
              </a:spcBef>
              <a:buFont typeface="Wingdings" panose="05000000000000000000" pitchFamily="2" charset="2"/>
              <a:buChar char="§"/>
              <a:defRPr/>
            </a:pPr>
            <a:endParaRPr lang="en-US" altLang="en-US" sz="2400" dirty="0">
              <a:solidFill>
                <a:srgbClr val="002060"/>
              </a:solidFill>
              <a:latin typeface="Arial" pitchFamily="34" charset="0"/>
              <a:cs typeface="Arial" pitchFamily="34" charset="0"/>
            </a:endParaRPr>
          </a:p>
          <a:p>
            <a:pPr marL="342900" indent="-342900" algn="just">
              <a:lnSpc>
                <a:spcPct val="100000"/>
              </a:lnSpc>
              <a:spcBef>
                <a:spcPts val="579"/>
              </a:spcBef>
              <a:buFont typeface="Wingdings" panose="05000000000000000000" pitchFamily="2" charset="2"/>
              <a:buChar char="§"/>
              <a:defRPr/>
            </a:pPr>
            <a:r>
              <a:rPr lang="en-US" altLang="en-US" sz="2400" dirty="0">
                <a:solidFill>
                  <a:srgbClr val="002060"/>
                </a:solidFill>
                <a:latin typeface="Arial" pitchFamily="34" charset="0"/>
                <a:cs typeface="Arial" pitchFamily="34" charset="0"/>
              </a:rPr>
              <a:t>These Societies are playing a pivotal role in channelizing the efforts of the rural women in their string towards economic empowerment. </a:t>
            </a:r>
          </a:p>
          <a:p>
            <a:pPr marL="342900" indent="-342900" algn="just">
              <a:lnSpc>
                <a:spcPct val="100000"/>
              </a:lnSpc>
              <a:spcBef>
                <a:spcPts val="579"/>
              </a:spcBef>
              <a:buFont typeface="Wingdings" panose="05000000000000000000" pitchFamily="2" charset="2"/>
              <a:buChar char="§"/>
              <a:defRPr/>
            </a:pPr>
            <a:endParaRPr lang="en-US" altLang="en-US" sz="2400" dirty="0">
              <a:solidFill>
                <a:srgbClr val="002060"/>
              </a:solidFill>
              <a:latin typeface="Arial" pitchFamily="34" charset="0"/>
              <a:cs typeface="Arial" pitchFamily="34" charset="0"/>
            </a:endParaRPr>
          </a:p>
          <a:p>
            <a:pPr marL="342900" indent="-342900" algn="just">
              <a:lnSpc>
                <a:spcPct val="100000"/>
              </a:lnSpc>
              <a:spcBef>
                <a:spcPts val="579"/>
              </a:spcBef>
              <a:buFont typeface="Wingdings" panose="05000000000000000000" pitchFamily="2" charset="2"/>
              <a:buChar char="§"/>
              <a:defRPr/>
            </a:pPr>
            <a:r>
              <a:rPr lang="en-US" altLang="en-US" sz="2400" dirty="0">
                <a:solidFill>
                  <a:srgbClr val="002060"/>
                </a:solidFill>
                <a:latin typeface="Arial" pitchFamily="34" charset="0"/>
                <a:cs typeface="Arial" pitchFamily="34" charset="0"/>
              </a:rPr>
              <a:t>However, they have not been able to achieve the desired goals in the absence of required financial and logistical support. </a:t>
            </a:r>
          </a:p>
          <a:p>
            <a:pPr>
              <a:lnSpc>
                <a:spcPct val="100000"/>
              </a:lnSpc>
            </a:pPr>
            <a:endParaRPr lang="en-US" dirty="0"/>
          </a:p>
        </p:txBody>
      </p:sp>
      <p:pic>
        <p:nvPicPr>
          <p:cNvPr id="6" name="Picture 5"/>
          <p:cNvPicPr>
            <a:picLocks noChangeAspect="1" noChangeArrowheads="1"/>
          </p:cNvPicPr>
          <p:nvPr/>
        </p:nvPicPr>
        <p:blipFill>
          <a:blip r:embed="rId2"/>
          <a:srcRect/>
          <a:stretch>
            <a:fillRect/>
          </a:stretch>
        </p:blipFill>
        <p:spPr bwMode="auto">
          <a:xfrm>
            <a:off x="7018638" y="1614616"/>
            <a:ext cx="5173362" cy="4336241"/>
          </a:xfrm>
          <a:prstGeom prst="roundRect">
            <a:avLst>
              <a:gd name="adj" fmla="val 8594"/>
            </a:avLst>
          </a:prstGeom>
          <a:gradFill>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a:glow rad="228600">
              <a:schemeClr val="accent5">
                <a:satMod val="175000"/>
                <a:alpha val="40000"/>
              </a:schemeClr>
            </a:glow>
            <a:reflection blurRad="12700" stA="38000" endPos="28000" dist="5000" dir="5400000" sy="-100000" algn="bl" rotWithShape="0"/>
          </a:effectLst>
          <a:scene3d>
            <a:camera prst="orthographicFront"/>
            <a:lightRig rig="threePt" dir="t"/>
          </a:scene3d>
          <a:sp3d>
            <a:bevelT prst="convex"/>
          </a:sp3d>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06503" y="114300"/>
            <a:ext cx="1318579" cy="1179563"/>
          </a:xfrm>
          <a:prstGeom prst="ellipse">
            <a:avLst/>
          </a:prstGeom>
          <a:ln>
            <a:noFill/>
          </a:ln>
          <a:effectLst>
            <a:softEdge rad="112500"/>
          </a:effectLst>
        </p:spPr>
      </p:pic>
    </p:spTree>
    <p:extLst>
      <p:ext uri="{BB962C8B-B14F-4D97-AF65-F5344CB8AC3E}">
        <p14:creationId xmlns:p14="http://schemas.microsoft.com/office/powerpoint/2010/main" val="1531532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293" y="-288324"/>
            <a:ext cx="10749367" cy="1093538"/>
          </a:xfrm>
        </p:spPr>
        <p:txBody>
          <a:bodyPr>
            <a:normAutofit fontScale="90000"/>
          </a:bodyPr>
          <a:lstStyle/>
          <a:p>
            <a:pPr algn="ctr"/>
            <a:br>
              <a:rPr lang="en-US" dirty="0">
                <a:solidFill>
                  <a:srgbClr val="FF0000"/>
                </a:solidFill>
                <a:latin typeface="Cambria" pitchFamily="18" charset="0"/>
              </a:rPr>
            </a:br>
            <a:br>
              <a:rPr lang="en-US" dirty="0">
                <a:latin typeface="Cambria" panose="02040503050406030204" pitchFamily="18" charset="0"/>
                <a:ea typeface="Cambria" panose="02040503050406030204" pitchFamily="18" charset="0"/>
                <a:cs typeface="Times New Roman" panose="02020603050405020304" pitchFamily="18" charset="0"/>
              </a:rPr>
            </a:br>
            <a:br>
              <a:rPr lang="en-US" dirty="0">
                <a:latin typeface="Cambria" panose="02040503050406030204" pitchFamily="18" charset="0"/>
                <a:ea typeface="Cambria" panose="02040503050406030204" pitchFamily="18" charset="0"/>
                <a:cs typeface="Times New Roman" panose="02020603050405020304" pitchFamily="18" charset="0"/>
              </a:rPr>
            </a:br>
            <a:br>
              <a:rPr lang="en-US" sz="1200" dirty="0">
                <a:latin typeface="Cambria" panose="02040503050406030204" pitchFamily="18" charset="0"/>
                <a:ea typeface="Cambria" panose="02040503050406030204" pitchFamily="18" charset="0"/>
                <a:cs typeface="Times New Roman" panose="02020603050405020304" pitchFamily="18" charset="0"/>
              </a:rPr>
            </a:br>
            <a:r>
              <a:rPr lang="en-US" sz="1200" dirty="0">
                <a:latin typeface="Cambria" panose="02040503050406030204" pitchFamily="18" charset="0"/>
                <a:ea typeface="Cambria" panose="02040503050406030204" pitchFamily="18" charset="0"/>
                <a:cs typeface="Times New Roman" panose="02020603050405020304" pitchFamily="18" charset="0"/>
              </a:rPr>
              <a:t>	</a:t>
            </a:r>
            <a:br>
              <a:rPr lang="en-US" sz="1200" dirty="0">
                <a:latin typeface="Cambria" panose="02040503050406030204" pitchFamily="18" charset="0"/>
                <a:ea typeface="Cambria" panose="02040503050406030204" pitchFamily="18" charset="0"/>
              </a:rPr>
            </a:br>
            <a:br>
              <a:rPr lang="en-US" sz="1200" dirty="0">
                <a:latin typeface="Cambria" pitchFamily="18" charset="0"/>
              </a:rPr>
            </a:br>
            <a:r>
              <a:rPr lang="en-US" b="1" dirty="0">
                <a:latin typeface="Arial" pitchFamily="34" charset="0"/>
                <a:cs typeface="Arial" pitchFamily="34" charset="0"/>
              </a:rPr>
              <a:t>ASSAM CO-OPERATIVE APEX BANK LTD. (ACAB)</a:t>
            </a:r>
          </a:p>
        </p:txBody>
      </p:sp>
      <p:sp>
        <p:nvSpPr>
          <p:cNvPr id="3" name="Content Placeholder 2"/>
          <p:cNvSpPr>
            <a:spLocks noGrp="1"/>
          </p:cNvSpPr>
          <p:nvPr>
            <p:ph idx="1"/>
          </p:nvPr>
        </p:nvSpPr>
        <p:spPr>
          <a:xfrm>
            <a:off x="3904343" y="2060087"/>
            <a:ext cx="4441371" cy="4797913"/>
          </a:xfrm>
          <a:solidFill>
            <a:schemeClr val="bg1"/>
          </a:solidFill>
        </p:spPr>
        <p:txBody>
          <a:bodyPr>
            <a:noAutofit/>
          </a:bodyPr>
          <a:lstStyle/>
          <a:p>
            <a:pPr algn="ctr">
              <a:lnSpc>
                <a:spcPct val="100000"/>
              </a:lnSpc>
              <a:spcBef>
                <a:spcPts val="0"/>
              </a:spcBef>
              <a:spcAft>
                <a:spcPts val="600"/>
              </a:spcAft>
            </a:pPr>
            <a:r>
              <a:rPr lang="en-US" altLang="en-US" sz="1800" b="1" u="sng" dirty="0">
                <a:solidFill>
                  <a:schemeClr val="tx1"/>
                </a:solidFill>
                <a:latin typeface="Calibri" panose="020F0502020204030204" pitchFamily="34" charset="0"/>
                <a:cs typeface="Calibri" panose="020F0502020204030204" pitchFamily="34" charset="0"/>
              </a:rPr>
              <a:t>Products:</a:t>
            </a:r>
          </a:p>
          <a:p>
            <a:pPr marL="285750" indent="-285750">
              <a:lnSpc>
                <a:spcPct val="100000"/>
              </a:lnSpc>
              <a:spcBef>
                <a:spcPts val="0"/>
              </a:spcBef>
              <a:spcAft>
                <a:spcPts val="1800"/>
              </a:spcAft>
              <a:buFont typeface="Wingdings" panose="05000000000000000000" pitchFamily="2" charset="2"/>
              <a:buChar char="§"/>
            </a:pPr>
            <a:r>
              <a:rPr lang="en-US" altLang="en-US" sz="1800" b="1" u="sng" dirty="0">
                <a:solidFill>
                  <a:schemeClr val="tx1"/>
                </a:solidFill>
                <a:latin typeface="Calibri" panose="020F0502020204030204" pitchFamily="34" charset="0"/>
                <a:cs typeface="Calibri" panose="020F0502020204030204" pitchFamily="34" charset="0"/>
              </a:rPr>
              <a:t>Deposits</a:t>
            </a:r>
            <a:r>
              <a:rPr lang="en-US" altLang="en-US" sz="1800" dirty="0">
                <a:solidFill>
                  <a:schemeClr val="tx1"/>
                </a:solidFill>
                <a:latin typeface="Calibri" panose="020F0502020204030204" pitchFamily="34" charset="0"/>
                <a:cs typeface="Calibri" panose="020F0502020204030204" pitchFamily="34" charset="0"/>
              </a:rPr>
              <a:t> : Savings &amp; Current Accounts, Fixed Deposits, Recurring Deposits, Apex Bank Small Deposits etc.</a:t>
            </a:r>
          </a:p>
          <a:p>
            <a:pPr marL="285750" indent="-285750">
              <a:lnSpc>
                <a:spcPct val="100000"/>
              </a:lnSpc>
              <a:spcBef>
                <a:spcPts val="0"/>
              </a:spcBef>
              <a:spcAft>
                <a:spcPts val="1800"/>
              </a:spcAft>
              <a:buFont typeface="Wingdings" panose="05000000000000000000" pitchFamily="2" charset="2"/>
              <a:buChar char="§"/>
            </a:pPr>
            <a:r>
              <a:rPr lang="en-US" altLang="en-US" sz="1800" b="1" u="sng" dirty="0">
                <a:solidFill>
                  <a:schemeClr val="tx1"/>
                </a:solidFill>
                <a:latin typeface="Calibri" panose="020F0502020204030204" pitchFamily="34" charset="0"/>
                <a:cs typeface="Calibri" panose="020F0502020204030204" pitchFamily="34" charset="0"/>
              </a:rPr>
              <a:t>Loans &amp; Advances </a:t>
            </a:r>
            <a:r>
              <a:rPr lang="en-US" altLang="en-US" sz="1800" dirty="0">
                <a:solidFill>
                  <a:schemeClr val="tx1"/>
                </a:solidFill>
                <a:latin typeface="Calibri" panose="020F0502020204030204" pitchFamily="34" charset="0"/>
                <a:cs typeface="Calibri" panose="020F0502020204030204" pitchFamily="34" charset="0"/>
              </a:rPr>
              <a:t>: </a:t>
            </a:r>
            <a:r>
              <a:rPr lang="fr-FR" altLang="en-US" sz="1800" dirty="0">
                <a:solidFill>
                  <a:schemeClr val="tx1"/>
                </a:solidFill>
                <a:latin typeface="Calibri" panose="020F0502020204030204" pitchFamily="34" charset="0"/>
                <a:cs typeface="Calibri" panose="020F0502020204030204" pitchFamily="34" charset="0"/>
              </a:rPr>
              <a:t>Agricultural &amp; </a:t>
            </a:r>
            <a:r>
              <a:rPr lang="fr-FR" altLang="en-US" sz="1800" dirty="0" err="1">
                <a:solidFill>
                  <a:schemeClr val="tx1"/>
                </a:solidFill>
                <a:latin typeface="Calibri" panose="020F0502020204030204" pitchFamily="34" charset="0"/>
                <a:cs typeface="Calibri" panose="020F0502020204030204" pitchFamily="34" charset="0"/>
              </a:rPr>
              <a:t>Allied</a:t>
            </a:r>
            <a:r>
              <a:rPr lang="fr-FR" altLang="en-US" sz="1800" dirty="0">
                <a:solidFill>
                  <a:schemeClr val="tx1"/>
                </a:solidFill>
                <a:latin typeface="Calibri" panose="020F0502020204030204" pitchFamily="34" charset="0"/>
                <a:cs typeface="Calibri" panose="020F0502020204030204" pitchFamily="34" charset="0"/>
              </a:rPr>
              <a:t> </a:t>
            </a:r>
            <a:r>
              <a:rPr lang="fr-FR" altLang="en-US" sz="1800" dirty="0" err="1">
                <a:solidFill>
                  <a:schemeClr val="tx1"/>
                </a:solidFill>
                <a:latin typeface="Calibri" panose="020F0502020204030204" pitchFamily="34" charset="0"/>
                <a:cs typeface="Calibri" panose="020F0502020204030204" pitchFamily="34" charset="0"/>
              </a:rPr>
              <a:t>Agril</a:t>
            </a:r>
            <a:r>
              <a:rPr lang="fr-FR" altLang="en-US" sz="1800" dirty="0">
                <a:solidFill>
                  <a:schemeClr val="tx1"/>
                </a:solidFill>
                <a:latin typeface="Calibri" panose="020F0502020204030204" pitchFamily="34" charset="0"/>
                <a:cs typeface="Calibri" panose="020F0502020204030204" pitchFamily="34" charset="0"/>
              </a:rPr>
              <a:t>., Non- </a:t>
            </a:r>
            <a:r>
              <a:rPr lang="fr-FR" altLang="en-US" sz="1800" dirty="0" err="1">
                <a:solidFill>
                  <a:schemeClr val="tx1"/>
                </a:solidFill>
                <a:latin typeface="Calibri" panose="020F0502020204030204" pitchFamily="34" charset="0"/>
                <a:cs typeface="Calibri" panose="020F0502020204030204" pitchFamily="34" charset="0"/>
              </a:rPr>
              <a:t>Agril</a:t>
            </a:r>
            <a:r>
              <a:rPr lang="fr-FR" altLang="en-US" sz="1800" dirty="0">
                <a:solidFill>
                  <a:schemeClr val="tx1"/>
                </a:solidFill>
                <a:latin typeface="Calibri" panose="020F0502020204030204" pitchFamily="34" charset="0"/>
                <a:cs typeface="Calibri" panose="020F0502020204030204" pitchFamily="34" charset="0"/>
              </a:rPr>
              <a:t>. </a:t>
            </a:r>
            <a:r>
              <a:rPr lang="fr-FR" altLang="en-US" sz="1800" dirty="0" err="1">
                <a:solidFill>
                  <a:schemeClr val="tx1"/>
                </a:solidFill>
                <a:latin typeface="Calibri" panose="020F0502020204030204" pitchFamily="34" charset="0"/>
                <a:cs typeface="Calibri" panose="020F0502020204030204" pitchFamily="34" charset="0"/>
              </a:rPr>
              <a:t>loans</a:t>
            </a:r>
            <a:r>
              <a:rPr lang="fr-FR" altLang="en-US" sz="1800" dirty="0">
                <a:solidFill>
                  <a:schemeClr val="tx1"/>
                </a:solidFill>
                <a:latin typeface="Calibri" panose="020F0502020204030204" pitchFamily="34" charset="0"/>
                <a:cs typeface="Calibri" panose="020F0502020204030204" pitchFamily="34" charset="0"/>
              </a:rPr>
              <a:t> and </a:t>
            </a:r>
            <a:r>
              <a:rPr lang="fr-FR" altLang="en-US" sz="1800" dirty="0" err="1">
                <a:solidFill>
                  <a:schemeClr val="tx1"/>
                </a:solidFill>
                <a:latin typeface="Calibri" panose="020F0502020204030204" pitchFamily="34" charset="0"/>
                <a:cs typeface="Calibri" panose="020F0502020204030204" pitchFamily="34" charset="0"/>
              </a:rPr>
              <a:t>Retail</a:t>
            </a:r>
            <a:r>
              <a:rPr lang="fr-FR" altLang="en-US" sz="1800" dirty="0">
                <a:solidFill>
                  <a:schemeClr val="tx1"/>
                </a:solidFill>
                <a:latin typeface="Calibri" panose="020F0502020204030204" pitchFamily="34" charset="0"/>
                <a:cs typeface="Calibri" panose="020F0502020204030204" pitchFamily="34" charset="0"/>
              </a:rPr>
              <a:t> </a:t>
            </a:r>
            <a:r>
              <a:rPr lang="fr-FR" altLang="en-US" sz="1800" dirty="0" err="1">
                <a:solidFill>
                  <a:schemeClr val="tx1"/>
                </a:solidFill>
                <a:latin typeface="Calibri" panose="020F0502020204030204" pitchFamily="34" charset="0"/>
                <a:cs typeface="Calibri" panose="020F0502020204030204" pitchFamily="34" charset="0"/>
              </a:rPr>
              <a:t>loans</a:t>
            </a:r>
            <a:r>
              <a:rPr lang="fr-FR" altLang="en-US" sz="1800" dirty="0">
                <a:solidFill>
                  <a:schemeClr val="tx1"/>
                </a:solidFill>
                <a:latin typeface="Calibri" panose="020F0502020204030204" pitchFamily="34" charset="0"/>
                <a:cs typeface="Calibri" panose="020F0502020204030204" pitchFamily="34" charset="0"/>
              </a:rPr>
              <a:t>. e</a:t>
            </a:r>
            <a:r>
              <a:rPr lang="en-US" altLang="en-US" sz="1800" dirty="0" err="1">
                <a:solidFill>
                  <a:schemeClr val="tx1"/>
                </a:solidFill>
                <a:latin typeface="Calibri" panose="020F0502020204030204" pitchFamily="34" charset="0"/>
                <a:cs typeface="Calibri" panose="020F0502020204030204" pitchFamily="34" charset="0"/>
              </a:rPr>
              <a:t>tc</a:t>
            </a:r>
            <a:r>
              <a:rPr lang="en-US" altLang="en-US" sz="1800" dirty="0">
                <a:solidFill>
                  <a:schemeClr val="tx1"/>
                </a:solidFill>
                <a:latin typeface="Calibri" panose="020F0502020204030204" pitchFamily="34" charset="0"/>
                <a:cs typeface="Calibri" panose="020F0502020204030204" pitchFamily="34" charset="0"/>
              </a:rPr>
              <a:t>. Also participating in various Govt. Schemes.</a:t>
            </a:r>
          </a:p>
          <a:p>
            <a:pPr marL="285750" indent="-285750">
              <a:lnSpc>
                <a:spcPct val="100000"/>
              </a:lnSpc>
              <a:spcBef>
                <a:spcPts val="0"/>
              </a:spcBef>
              <a:spcAft>
                <a:spcPts val="1800"/>
              </a:spcAft>
              <a:buFont typeface="Wingdings" panose="05000000000000000000" pitchFamily="2" charset="2"/>
              <a:buChar char="§"/>
            </a:pPr>
            <a:r>
              <a:rPr lang="en-US" altLang="en-US" sz="1800" b="1" u="sng" dirty="0">
                <a:solidFill>
                  <a:schemeClr val="tx1"/>
                </a:solidFill>
                <a:latin typeface="Calibri" panose="020F0502020204030204" pitchFamily="34" charset="0"/>
                <a:cs typeface="Calibri" panose="020F0502020204030204" pitchFamily="34" charset="0"/>
              </a:rPr>
              <a:t>Services</a:t>
            </a:r>
            <a:r>
              <a:rPr lang="en-US" altLang="en-US" sz="1800" dirty="0">
                <a:solidFill>
                  <a:schemeClr val="tx1"/>
                </a:solidFill>
                <a:latin typeface="Calibri" panose="020F0502020204030204" pitchFamily="34" charset="0"/>
                <a:cs typeface="Calibri" panose="020F0502020204030204" pitchFamily="34" charset="0"/>
              </a:rPr>
              <a:t> : </a:t>
            </a:r>
            <a:r>
              <a:rPr lang="fr-FR" altLang="en-US" sz="1800" dirty="0" err="1">
                <a:solidFill>
                  <a:schemeClr val="tx1"/>
                </a:solidFill>
                <a:latin typeface="Calibri" panose="020F0502020204030204" pitchFamily="34" charset="0"/>
                <a:cs typeface="Calibri" panose="020F0502020204030204" pitchFamily="34" charset="0"/>
              </a:rPr>
              <a:t>Core</a:t>
            </a:r>
            <a:r>
              <a:rPr lang="fr-FR" altLang="en-US" sz="1800" dirty="0">
                <a:solidFill>
                  <a:schemeClr val="tx1"/>
                </a:solidFill>
                <a:latin typeface="Calibri" panose="020F0502020204030204" pitchFamily="34" charset="0"/>
                <a:cs typeface="Calibri" panose="020F0502020204030204" pitchFamily="34" charset="0"/>
              </a:rPr>
              <a:t> Banking Solutions (CBS), Cheque book and SMS </a:t>
            </a:r>
            <a:r>
              <a:rPr lang="fr-FR" altLang="en-US" sz="1800" dirty="0" err="1">
                <a:solidFill>
                  <a:schemeClr val="tx1"/>
                </a:solidFill>
                <a:latin typeface="Calibri" panose="020F0502020204030204" pitchFamily="34" charset="0"/>
                <a:cs typeface="Calibri" panose="020F0502020204030204" pitchFamily="34" charset="0"/>
              </a:rPr>
              <a:t>facilities</a:t>
            </a:r>
            <a:r>
              <a:rPr lang="fr-FR" altLang="en-US" sz="1800" dirty="0">
                <a:solidFill>
                  <a:schemeClr val="tx1"/>
                </a:solidFill>
                <a:latin typeface="Calibri" panose="020F0502020204030204" pitchFamily="34" charset="0"/>
                <a:cs typeface="Calibri" panose="020F0502020204030204" pitchFamily="34" charset="0"/>
              </a:rPr>
              <a:t>, </a:t>
            </a:r>
            <a:r>
              <a:rPr lang="en-US" altLang="en-US" sz="1800" dirty="0">
                <a:solidFill>
                  <a:schemeClr val="tx1"/>
                </a:solidFill>
                <a:latin typeface="Calibri" panose="020F0502020204030204" pitchFamily="34" charset="0"/>
                <a:cs typeface="Calibri" panose="020F0502020204030204" pitchFamily="34" charset="0"/>
              </a:rPr>
              <a:t>ATMs &amp; Debit Cards, POS machines,  Locker facilities at selected branches, PMJJBY, PMSBY, APY, PMFBY, Demo ATM Mobile Vans etc.</a:t>
            </a:r>
          </a:p>
          <a:p>
            <a:pPr>
              <a:lnSpc>
                <a:spcPct val="120000"/>
              </a:lnSpc>
              <a:spcBef>
                <a:spcPts val="0"/>
              </a:spcBef>
              <a:spcAft>
                <a:spcPts val="600"/>
              </a:spcAft>
            </a:pPr>
            <a:endParaRPr lang="en-US" altLang="en-US" dirty="0">
              <a:solidFill>
                <a:schemeClr val="tx1"/>
              </a:solidFill>
              <a:latin typeface="Arial" panose="020B0604020202020204" pitchFamily="34" charset="0"/>
              <a:cs typeface="Arial" panose="020B0604020202020204" pitchFamily="34" charset="0"/>
            </a:endParaRPr>
          </a:p>
          <a:p>
            <a:pPr marL="514350" indent="-514350">
              <a:lnSpc>
                <a:spcPct val="120000"/>
              </a:lnSpc>
              <a:spcBef>
                <a:spcPts val="0"/>
              </a:spcBef>
              <a:spcAft>
                <a:spcPts val="0"/>
              </a:spcAft>
            </a:pPr>
            <a:endParaRPr lang="en-US" b="1" dirty="0">
              <a:solidFill>
                <a:srgbClr val="FF0000"/>
              </a:solidFill>
              <a:latin typeface="Cambria" pitchFamily="18" charset="0"/>
            </a:endParaRPr>
          </a:p>
          <a:p>
            <a:pPr>
              <a:lnSpc>
                <a:spcPct val="120000"/>
              </a:lnSpc>
              <a:spcBef>
                <a:spcPts val="0"/>
              </a:spcBef>
              <a:spcAft>
                <a:spcPts val="0"/>
              </a:spcAft>
            </a:pPr>
            <a:endParaRPr lang="en-US" b="1" dirty="0"/>
          </a:p>
        </p:txBody>
      </p:sp>
      <p:sp>
        <p:nvSpPr>
          <p:cNvPr id="4" name="Rectangle 3"/>
          <p:cNvSpPr/>
          <p:nvPr/>
        </p:nvSpPr>
        <p:spPr>
          <a:xfrm>
            <a:off x="0" y="1128451"/>
            <a:ext cx="12191999" cy="889035"/>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spcBef>
                <a:spcPts val="0"/>
              </a:spcBef>
              <a:buFont typeface="Wingdings" panose="05000000000000000000" pitchFamily="2" charset="2"/>
              <a:buChar char="§"/>
            </a:pPr>
            <a:r>
              <a:rPr lang="en-US" altLang="en-US" dirty="0">
                <a:solidFill>
                  <a:schemeClr val="tx1"/>
                </a:solidFill>
                <a:latin typeface="Calibri" panose="020F0502020204030204" pitchFamily="34" charset="0"/>
                <a:cs typeface="Calibri" panose="020F0502020204030204" pitchFamily="34" charset="0"/>
              </a:rPr>
              <a:t>Established in the year 1948, Licensed by RBI</a:t>
            </a:r>
          </a:p>
          <a:p>
            <a:pPr marL="285750" indent="-285750">
              <a:spcBef>
                <a:spcPts val="0"/>
              </a:spcBef>
              <a:buFont typeface="Wingdings" panose="05000000000000000000" pitchFamily="2" charset="2"/>
              <a:buChar char="§"/>
            </a:pPr>
            <a:r>
              <a:rPr lang="en-US" altLang="en-US" dirty="0">
                <a:solidFill>
                  <a:schemeClr val="tx1"/>
                </a:solidFill>
                <a:latin typeface="Calibri" panose="020F0502020204030204" pitchFamily="34" charset="0"/>
                <a:cs typeface="Calibri" panose="020F0502020204030204" pitchFamily="34" charset="0"/>
              </a:rPr>
              <a:t>Two Tier system of operations.  PACS (543 affiliated) </a:t>
            </a:r>
            <a:r>
              <a:rPr lang="en-US" altLang="en-US" dirty="0">
                <a:solidFill>
                  <a:schemeClr val="tx1"/>
                </a:solidFill>
                <a:latin typeface="Calibri" panose="020F0502020204030204" pitchFamily="34" charset="0"/>
                <a:cs typeface="Calibri" panose="020F0502020204030204" pitchFamily="34" charset="0"/>
                <a:sym typeface="Wingdings" panose="05000000000000000000" pitchFamily="2" charset="2"/>
              </a:rPr>
              <a:t>--- BANK</a:t>
            </a:r>
            <a:r>
              <a:rPr lang="en-US" altLang="en-US" dirty="0">
                <a:solidFill>
                  <a:schemeClr val="tx1"/>
                </a:solidFill>
                <a:latin typeface="Calibri" panose="020F0502020204030204" pitchFamily="34" charset="0"/>
                <a:cs typeface="Calibri" panose="020F0502020204030204" pitchFamily="34" charset="0"/>
              </a:rPr>
              <a:t> </a:t>
            </a:r>
          </a:p>
          <a:p>
            <a:pPr marL="285750" indent="-285750">
              <a:spcBef>
                <a:spcPts val="0"/>
              </a:spcBef>
              <a:buFont typeface="Wingdings" panose="05000000000000000000" pitchFamily="2" charset="2"/>
              <a:buChar char="§"/>
            </a:pPr>
            <a:r>
              <a:rPr lang="en-US" altLang="en-US" dirty="0">
                <a:solidFill>
                  <a:schemeClr val="tx1"/>
                </a:solidFill>
                <a:latin typeface="Calibri" panose="020F0502020204030204" pitchFamily="34" charset="0"/>
                <a:cs typeface="Calibri" panose="020F0502020204030204" pitchFamily="34" charset="0"/>
              </a:rPr>
              <a:t>As on date there are 67 branches across the state of Assam and 6 Zonal Offices with its H.O. at </a:t>
            </a:r>
            <a:r>
              <a:rPr lang="en-US" altLang="en-US" dirty="0" err="1">
                <a:solidFill>
                  <a:schemeClr val="tx1"/>
                </a:solidFill>
                <a:latin typeface="Calibri" panose="020F0502020204030204" pitchFamily="34" charset="0"/>
                <a:cs typeface="Calibri" panose="020F0502020204030204" pitchFamily="34" charset="0"/>
              </a:rPr>
              <a:t>Panbazar</a:t>
            </a:r>
            <a:r>
              <a:rPr lang="en-US" altLang="en-US" dirty="0">
                <a:solidFill>
                  <a:schemeClr val="tx1"/>
                </a:solidFill>
                <a:latin typeface="Calibri" panose="020F0502020204030204" pitchFamily="34" charset="0"/>
                <a:cs typeface="Calibri" panose="020F0502020204030204" pitchFamily="34" charset="0"/>
              </a:rPr>
              <a:t>, Guwahati.</a:t>
            </a:r>
          </a:p>
          <a:p>
            <a:pPr marL="285750" indent="-285750">
              <a:spcBef>
                <a:spcPts val="0"/>
              </a:spcBef>
              <a:spcAft>
                <a:spcPts val="600"/>
              </a:spcAft>
              <a:buFont typeface="Wingdings" panose="05000000000000000000" pitchFamily="2" charset="2"/>
              <a:buChar char="§"/>
            </a:pPr>
            <a:endParaRPr lang="en-US" altLang="en-US" sz="2000" dirty="0">
              <a:solidFill>
                <a:schemeClr val="tx1"/>
              </a:solidFill>
              <a:latin typeface="Calibri" panose="020F0502020204030204" pitchFamily="34" charset="0"/>
              <a:cs typeface="Calibri" panose="020F0502020204030204" pitchFamily="34" charset="0"/>
            </a:endParaRPr>
          </a:p>
        </p:txBody>
      </p:sp>
      <p:sp>
        <p:nvSpPr>
          <p:cNvPr id="5" name="Rectangle 4"/>
          <p:cNvSpPr/>
          <p:nvPr/>
        </p:nvSpPr>
        <p:spPr>
          <a:xfrm>
            <a:off x="8345715" y="2064912"/>
            <a:ext cx="3846286" cy="479308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120000"/>
              </a:lnSpc>
              <a:spcBef>
                <a:spcPts val="0"/>
              </a:spcBef>
              <a:spcAft>
                <a:spcPts val="600"/>
              </a:spcAft>
            </a:pPr>
            <a:r>
              <a:rPr lang="en-US" altLang="en-US" b="1" u="sng" dirty="0">
                <a:solidFill>
                  <a:schemeClr val="tx1"/>
                </a:solidFill>
                <a:latin typeface="Calibri" panose="020F0502020204030204" pitchFamily="34" charset="0"/>
                <a:cs typeface="Calibri" panose="020F0502020204030204" pitchFamily="34" charset="0"/>
              </a:rPr>
              <a:t>Ongoing/Future Initiatives</a:t>
            </a:r>
            <a:r>
              <a:rPr lang="en-US" altLang="en-US" b="1" dirty="0">
                <a:solidFill>
                  <a:schemeClr val="tx1"/>
                </a:solidFill>
                <a:latin typeface="Calibri" panose="020F0502020204030204" pitchFamily="34" charset="0"/>
                <a:cs typeface="Calibri" panose="020F0502020204030204" pitchFamily="34" charset="0"/>
              </a:rPr>
              <a:t>:</a:t>
            </a:r>
          </a:p>
          <a:p>
            <a:pPr>
              <a:lnSpc>
                <a:spcPct val="200000"/>
              </a:lnSpc>
              <a:spcBef>
                <a:spcPts val="0"/>
              </a:spcBef>
              <a:spcAft>
                <a:spcPts val="600"/>
              </a:spcAft>
            </a:pPr>
            <a:r>
              <a:rPr lang="en-US" altLang="en-US" dirty="0">
                <a:solidFill>
                  <a:schemeClr val="tx1"/>
                </a:solidFill>
                <a:latin typeface="Calibri" panose="020F0502020204030204" pitchFamily="34" charset="0"/>
                <a:cs typeface="Calibri" panose="020F0502020204030204" pitchFamily="34" charset="0"/>
              </a:rPr>
              <a:t>Expansion of Branch Networks,                                      Expansion of ATM Networks                                                                        Immediate Payment Services (IMPS)                             Quick Response (QR) Code Banking                                                                          Unified Payments Interface (UPI)                                 Mobile banking                                                                                                             Loan Originating System(LOS)                                       Internet Banking etc.</a:t>
            </a:r>
          </a:p>
        </p:txBody>
      </p:sp>
      <p:graphicFrame>
        <p:nvGraphicFramePr>
          <p:cNvPr id="6" name="Table 5"/>
          <p:cNvGraphicFramePr>
            <a:graphicFrameLocks noGrp="1"/>
          </p:cNvGraphicFramePr>
          <p:nvPr>
            <p:extLst>
              <p:ext uri="{D42A27DB-BD31-4B8C-83A1-F6EECF244321}">
                <p14:modId xmlns:p14="http://schemas.microsoft.com/office/powerpoint/2010/main" val="3208953923"/>
              </p:ext>
            </p:extLst>
          </p:nvPr>
        </p:nvGraphicFramePr>
        <p:xfrm>
          <a:off x="0" y="2017486"/>
          <a:ext cx="3904343" cy="4840514"/>
        </p:xfrm>
        <a:graphic>
          <a:graphicData uri="http://schemas.openxmlformats.org/drawingml/2006/table">
            <a:tbl>
              <a:tblPr>
                <a:tableStyleId>{5C22544A-7EE6-4342-B048-85BDC9FD1C3A}</a:tableStyleId>
              </a:tblPr>
              <a:tblGrid>
                <a:gridCol w="2200750">
                  <a:extLst>
                    <a:ext uri="{9D8B030D-6E8A-4147-A177-3AD203B41FA5}">
                      <a16:colId xmlns:a16="http://schemas.microsoft.com/office/drawing/2014/main" val="20000"/>
                    </a:ext>
                  </a:extLst>
                </a:gridCol>
                <a:gridCol w="1703593">
                  <a:extLst>
                    <a:ext uri="{9D8B030D-6E8A-4147-A177-3AD203B41FA5}">
                      <a16:colId xmlns:a16="http://schemas.microsoft.com/office/drawing/2014/main" val="20001"/>
                    </a:ext>
                  </a:extLst>
                </a:gridCol>
              </a:tblGrid>
              <a:tr h="731299">
                <a:tc gridSpan="2">
                  <a:txBody>
                    <a:bodyPr/>
                    <a:lstStyle/>
                    <a:p>
                      <a:pPr algn="ctr" fontAlgn="t"/>
                      <a:r>
                        <a:rPr lang="en-IN" sz="2000" b="1" u="sng" strike="noStrike" dirty="0">
                          <a:effectLst/>
                          <a:latin typeface="Calibri" panose="020F0502020204030204" pitchFamily="34" charset="0"/>
                          <a:cs typeface="Calibri" panose="020F0502020204030204" pitchFamily="34" charset="0"/>
                        </a:rPr>
                        <a:t>Financial Position as on 31/03/2022</a:t>
                      </a:r>
                      <a:endParaRPr lang="en-IN" sz="2000" b="1" i="0" u="sng"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hMerge="1">
                  <a:txBody>
                    <a:bodyPr/>
                    <a:lstStyle/>
                    <a:p>
                      <a:endParaRPr lang="en-IN"/>
                    </a:p>
                  </a:txBody>
                  <a:tcPr/>
                </a:tc>
                <a:extLst>
                  <a:ext uri="{0D108BD9-81ED-4DB2-BD59-A6C34878D82A}">
                    <a16:rowId xmlns:a16="http://schemas.microsoft.com/office/drawing/2014/main" val="10000"/>
                  </a:ext>
                </a:extLst>
              </a:tr>
              <a:tr h="731299">
                <a:tc>
                  <a:txBody>
                    <a:bodyPr/>
                    <a:lstStyle/>
                    <a:p>
                      <a:pPr algn="l" fontAlgn="t"/>
                      <a:r>
                        <a:rPr lang="en-US" sz="1800" u="none" strike="noStrike" dirty="0">
                          <a:effectLst/>
                          <a:latin typeface="Calibri" panose="020F0502020204030204" pitchFamily="34" charset="0"/>
                          <a:cs typeface="Calibri" panose="020F0502020204030204" pitchFamily="34" charset="0"/>
                        </a:rPr>
                        <a:t>Total paid up share capital</a:t>
                      </a:r>
                      <a:endParaRPr lang="en-US"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l" fontAlgn="t"/>
                      <a:r>
                        <a:rPr lang="en-IN" sz="1800" u="none" strike="noStrike" dirty="0">
                          <a:effectLst/>
                          <a:latin typeface="Calibri" panose="020F0502020204030204" pitchFamily="34" charset="0"/>
                          <a:cs typeface="Calibri" panose="020F0502020204030204" pitchFamily="34" charset="0"/>
                        </a:rPr>
                        <a:t>Rs.17.08 Crores</a:t>
                      </a:r>
                      <a:endParaRPr lang="en-IN"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extLst>
                  <a:ext uri="{0D108BD9-81ED-4DB2-BD59-A6C34878D82A}">
                    <a16:rowId xmlns:a16="http://schemas.microsoft.com/office/drawing/2014/main" val="10001"/>
                  </a:ext>
                </a:extLst>
              </a:tr>
              <a:tr h="731299">
                <a:tc>
                  <a:txBody>
                    <a:bodyPr/>
                    <a:lstStyle/>
                    <a:p>
                      <a:pPr algn="l" fontAlgn="t"/>
                      <a:r>
                        <a:rPr lang="en-IN" sz="1800" u="none" strike="noStrike" dirty="0">
                          <a:effectLst/>
                          <a:latin typeface="Calibri" panose="020F0502020204030204" pitchFamily="34" charset="0"/>
                          <a:cs typeface="Calibri" panose="020F0502020204030204" pitchFamily="34" charset="0"/>
                        </a:rPr>
                        <a:t>Total Deposits</a:t>
                      </a:r>
                      <a:endParaRPr lang="en-IN"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l" fontAlgn="t"/>
                      <a:r>
                        <a:rPr lang="en-IN" sz="1800" u="none" strike="noStrike" dirty="0">
                          <a:effectLst/>
                          <a:latin typeface="Calibri" panose="020F0502020204030204" pitchFamily="34" charset="0"/>
                          <a:cs typeface="Calibri" panose="020F0502020204030204" pitchFamily="34" charset="0"/>
                        </a:rPr>
                        <a:t>Rs.3406.84 Crores</a:t>
                      </a:r>
                      <a:endParaRPr lang="en-IN"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extLst>
                  <a:ext uri="{0D108BD9-81ED-4DB2-BD59-A6C34878D82A}">
                    <a16:rowId xmlns:a16="http://schemas.microsoft.com/office/drawing/2014/main" val="10002"/>
                  </a:ext>
                </a:extLst>
              </a:tr>
              <a:tr h="731299">
                <a:tc>
                  <a:txBody>
                    <a:bodyPr/>
                    <a:lstStyle/>
                    <a:p>
                      <a:pPr algn="l" fontAlgn="t"/>
                      <a:r>
                        <a:rPr lang="en-IN" sz="1800" u="none" strike="noStrike" dirty="0">
                          <a:effectLst/>
                          <a:latin typeface="Calibri" panose="020F0502020204030204" pitchFamily="34" charset="0"/>
                          <a:cs typeface="Calibri" panose="020F0502020204030204" pitchFamily="34" charset="0"/>
                        </a:rPr>
                        <a:t>Total Loans &amp; Advances</a:t>
                      </a:r>
                      <a:endParaRPr lang="en-IN"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l" fontAlgn="t"/>
                      <a:r>
                        <a:rPr lang="en-IN" sz="1800" u="none" strike="noStrike" dirty="0">
                          <a:effectLst/>
                          <a:latin typeface="Calibri" panose="020F0502020204030204" pitchFamily="34" charset="0"/>
                          <a:cs typeface="Calibri" panose="020F0502020204030204" pitchFamily="34" charset="0"/>
                        </a:rPr>
                        <a:t>Rs.1419.88 Crores</a:t>
                      </a:r>
                      <a:endParaRPr lang="en-IN"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extLst>
                  <a:ext uri="{0D108BD9-81ED-4DB2-BD59-A6C34878D82A}">
                    <a16:rowId xmlns:a16="http://schemas.microsoft.com/office/drawing/2014/main" val="10003"/>
                  </a:ext>
                </a:extLst>
              </a:tr>
              <a:tr h="731299">
                <a:tc>
                  <a:txBody>
                    <a:bodyPr/>
                    <a:lstStyle/>
                    <a:p>
                      <a:pPr algn="l" fontAlgn="t"/>
                      <a:r>
                        <a:rPr lang="en-IN" sz="1800" u="none" strike="noStrike">
                          <a:effectLst/>
                          <a:latin typeface="Calibri" panose="020F0502020204030204" pitchFamily="34" charset="0"/>
                          <a:cs typeface="Calibri" panose="020F0502020204030204" pitchFamily="34" charset="0"/>
                        </a:rPr>
                        <a:t>Net worth</a:t>
                      </a:r>
                      <a:endParaRPr lang="en-IN" sz="1800" b="0" i="0" u="none" strike="noStrike">
                        <a:solidFill>
                          <a:srgbClr val="000000"/>
                        </a:solidFill>
                        <a:effectLst/>
                        <a:latin typeface="Calibri" panose="020F0502020204030204" pitchFamily="34" charset="0"/>
                        <a:cs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l" fontAlgn="t"/>
                      <a:r>
                        <a:rPr lang="en-IN" sz="1800" u="none" strike="noStrike" dirty="0">
                          <a:effectLst/>
                          <a:latin typeface="Calibri" panose="020F0502020204030204" pitchFamily="34" charset="0"/>
                          <a:cs typeface="Calibri" panose="020F0502020204030204" pitchFamily="34" charset="0"/>
                        </a:rPr>
                        <a:t>Rs.103.74 Crores</a:t>
                      </a:r>
                      <a:endParaRPr lang="en-IN"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extLst>
                  <a:ext uri="{0D108BD9-81ED-4DB2-BD59-A6C34878D82A}">
                    <a16:rowId xmlns:a16="http://schemas.microsoft.com/office/drawing/2014/main" val="10004"/>
                  </a:ext>
                </a:extLst>
              </a:tr>
              <a:tr h="1184019">
                <a:tc>
                  <a:txBody>
                    <a:bodyPr/>
                    <a:lstStyle/>
                    <a:p>
                      <a:pPr algn="l" fontAlgn="t"/>
                      <a:r>
                        <a:rPr lang="en-US" sz="1800" u="none" strike="noStrike" dirty="0">
                          <a:effectLst/>
                          <a:latin typeface="Calibri" panose="020F0502020204030204" pitchFamily="34" charset="0"/>
                          <a:cs typeface="Calibri" panose="020F0502020204030204" pitchFamily="34" charset="0"/>
                        </a:rPr>
                        <a:t>Net profit for the FY2021-22</a:t>
                      </a:r>
                      <a:endParaRPr lang="en-US"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pPr algn="l" fontAlgn="t"/>
                      <a:r>
                        <a:rPr lang="en-IN" sz="1800" u="none" strike="noStrike" dirty="0">
                          <a:effectLst/>
                          <a:latin typeface="Calibri" panose="020F0502020204030204" pitchFamily="34" charset="0"/>
                          <a:cs typeface="Calibri" panose="020F0502020204030204" pitchFamily="34" charset="0"/>
                        </a:rPr>
                        <a:t>Rs.11.51 Crores</a:t>
                      </a:r>
                      <a:endParaRPr lang="en-IN"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extLst>
                  <a:ext uri="{0D108BD9-81ED-4DB2-BD59-A6C34878D82A}">
                    <a16:rowId xmlns:a16="http://schemas.microsoft.com/office/drawing/2014/main" val="10005"/>
                  </a:ext>
                </a:extLst>
              </a:tr>
            </a:tbl>
          </a:graphicData>
        </a:graphic>
      </p:graphicFrame>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77928" y="73783"/>
            <a:ext cx="1318579" cy="1054668"/>
          </a:xfrm>
          <a:prstGeom prst="ellipse">
            <a:avLst/>
          </a:prstGeom>
          <a:ln>
            <a:noFill/>
          </a:ln>
          <a:effectLst>
            <a:softEdge rad="112500"/>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5580" y="313038"/>
            <a:ext cx="10749367" cy="551935"/>
          </a:xfrm>
        </p:spPr>
        <p:txBody>
          <a:bodyPr>
            <a:normAutofit fontScale="90000"/>
          </a:bodyPr>
          <a:lstStyle/>
          <a:p>
            <a:pPr algn="ctr"/>
            <a:r>
              <a:rPr lang="en-US" b="1" dirty="0">
                <a:latin typeface="Arial" pitchFamily="34" charset="0"/>
                <a:cs typeface="Arial" pitchFamily="34" charset="0"/>
              </a:rPr>
              <a:t>ASSAM DAIRY DEVELOPMENT PLAN</a:t>
            </a:r>
          </a:p>
        </p:txBody>
      </p:sp>
      <p:sp>
        <p:nvSpPr>
          <p:cNvPr id="3" name="Content Placeholder 2"/>
          <p:cNvSpPr>
            <a:spLocks noGrp="1"/>
          </p:cNvSpPr>
          <p:nvPr>
            <p:ph idx="1"/>
          </p:nvPr>
        </p:nvSpPr>
        <p:spPr>
          <a:xfrm>
            <a:off x="0" y="1348259"/>
            <a:ext cx="12192000" cy="5509741"/>
          </a:xfrm>
          <a:solidFill>
            <a:schemeClr val="accent4">
              <a:lumMod val="40000"/>
              <a:lumOff val="60000"/>
            </a:schemeClr>
          </a:solidFill>
        </p:spPr>
        <p:txBody>
          <a:bodyPr>
            <a:normAutofit/>
          </a:bodyPr>
          <a:lstStyle/>
          <a:p>
            <a:pPr marL="0" lvl="1" indent="0">
              <a:lnSpc>
                <a:spcPct val="110000"/>
              </a:lnSpc>
              <a:spcBef>
                <a:spcPts val="0"/>
              </a:spcBef>
              <a:spcAft>
                <a:spcPts val="600"/>
              </a:spcAft>
              <a:buClr>
                <a:schemeClr val="accent3"/>
              </a:buClr>
              <a:buSzPct val="95000"/>
              <a:buNone/>
            </a:pPr>
            <a:r>
              <a:rPr lang="en-US" sz="1800" b="1" dirty="0">
                <a:solidFill>
                  <a:schemeClr val="tx1"/>
                </a:solidFill>
                <a:latin typeface="Arial Narrow" pitchFamily="34" charset="0"/>
              </a:rPr>
              <a:t>Plan period: 7 years 	Outlay: INR 1939 </a:t>
            </a:r>
            <a:r>
              <a:rPr lang="en-US" sz="1800" b="1" dirty="0" err="1">
                <a:solidFill>
                  <a:schemeClr val="tx1"/>
                </a:solidFill>
                <a:latin typeface="Arial Narrow" pitchFamily="34" charset="0"/>
              </a:rPr>
              <a:t>Crores</a:t>
            </a:r>
            <a:r>
              <a:rPr lang="en-US" sz="1800" b="1" dirty="0">
                <a:solidFill>
                  <a:schemeClr val="tx1"/>
                </a:solidFill>
                <a:latin typeface="Arial Narrow" pitchFamily="34" charset="0"/>
              </a:rPr>
              <a:t>	    Funding Source: Various Central/ State sector schemes </a:t>
            </a:r>
          </a:p>
          <a:p>
            <a:pPr marL="0" lvl="1" indent="0" algn="just">
              <a:lnSpc>
                <a:spcPct val="110000"/>
              </a:lnSpc>
              <a:spcBef>
                <a:spcPts val="1000"/>
              </a:spcBef>
              <a:spcAft>
                <a:spcPts val="600"/>
              </a:spcAft>
              <a:buClr>
                <a:schemeClr val="accent3"/>
              </a:buClr>
              <a:buSzPct val="95000"/>
              <a:buNone/>
            </a:pPr>
            <a:r>
              <a:rPr lang="en-US" sz="1600" b="1" dirty="0">
                <a:solidFill>
                  <a:schemeClr val="tx1"/>
                </a:solidFill>
                <a:latin typeface="Arial" panose="020B0604020202020204" pitchFamily="34" charset="0"/>
                <a:cs typeface="Arial" panose="020B0604020202020204" pitchFamily="34" charset="0"/>
              </a:rPr>
              <a:t>Host of activities to be simultaneously implemented across the State by the New JV through Cluster Milk Unions. </a:t>
            </a:r>
          </a:p>
          <a:p>
            <a:pPr lvl="1" algn="just">
              <a:lnSpc>
                <a:spcPct val="100000"/>
              </a:lnSpc>
              <a:spcBef>
                <a:spcPts val="0"/>
              </a:spcBef>
              <a:buClr>
                <a:schemeClr val="accent3"/>
              </a:buClr>
              <a:buSzPct val="95000"/>
            </a:pPr>
            <a:r>
              <a:rPr lang="en-US" b="1" u="sng" dirty="0">
                <a:solidFill>
                  <a:schemeClr val="tx1"/>
                </a:solidFill>
                <a:latin typeface="Arial" panose="020B0604020202020204" pitchFamily="34" charset="0"/>
                <a:cs typeface="Arial" panose="020B0604020202020204" pitchFamily="34" charset="0"/>
              </a:rPr>
              <a:t>D</a:t>
            </a:r>
            <a:r>
              <a:rPr lang="en-US" sz="1560" b="1" u="sng" dirty="0">
                <a:solidFill>
                  <a:schemeClr val="tx1"/>
                </a:solidFill>
                <a:latin typeface="Arial" panose="020B0604020202020204" pitchFamily="34" charset="0"/>
                <a:cs typeface="Arial" panose="020B0604020202020204" pitchFamily="34" charset="0"/>
              </a:rPr>
              <a:t>airy processing Infrastructure </a:t>
            </a:r>
            <a:r>
              <a:rPr lang="en-US" sz="1560" dirty="0">
                <a:solidFill>
                  <a:schemeClr val="tx1"/>
                </a:solidFill>
                <a:latin typeface="Arial" panose="020B0604020202020204" pitchFamily="34" charset="0"/>
                <a:cs typeface="Arial" panose="020B0604020202020204" pitchFamily="34" charset="0"/>
              </a:rPr>
              <a:t>- 6 Plants with a combined processing capacity of about 10 Lakh </a:t>
            </a:r>
            <a:r>
              <a:rPr lang="en-US" sz="1560" dirty="0" err="1">
                <a:solidFill>
                  <a:schemeClr val="tx1"/>
                </a:solidFill>
                <a:latin typeface="Arial" panose="020B0604020202020204" pitchFamily="34" charset="0"/>
                <a:cs typeface="Arial" panose="020B0604020202020204" pitchFamily="34" charset="0"/>
              </a:rPr>
              <a:t>Litres</a:t>
            </a:r>
            <a:r>
              <a:rPr lang="en-US" sz="1560" dirty="0">
                <a:solidFill>
                  <a:schemeClr val="tx1"/>
                </a:solidFill>
                <a:latin typeface="Arial" panose="020B0604020202020204" pitchFamily="34" charset="0"/>
                <a:cs typeface="Arial" panose="020B0604020202020204" pitchFamily="34" charset="0"/>
              </a:rPr>
              <a:t> per Day</a:t>
            </a:r>
          </a:p>
          <a:p>
            <a:pPr lvl="1" algn="just">
              <a:lnSpc>
                <a:spcPct val="100000"/>
              </a:lnSpc>
              <a:spcBef>
                <a:spcPts val="0"/>
              </a:spcBef>
            </a:pPr>
            <a:r>
              <a:rPr lang="en-US" sz="1560" b="1" u="sng" dirty="0">
                <a:solidFill>
                  <a:schemeClr val="tx1"/>
                </a:solidFill>
                <a:latin typeface="Arial" panose="020B0604020202020204" pitchFamily="34" charset="0"/>
                <a:cs typeface="Arial" panose="020B0604020202020204" pitchFamily="34" charset="0"/>
              </a:rPr>
              <a:t>Productivity enhancement in animal stock</a:t>
            </a:r>
            <a:r>
              <a:rPr lang="en-US" sz="1560" dirty="0">
                <a:solidFill>
                  <a:schemeClr val="tx1"/>
                </a:solidFill>
                <a:latin typeface="Arial" panose="020B0604020202020204" pitchFamily="34" charset="0"/>
                <a:cs typeface="Arial" panose="020B0604020202020204" pitchFamily="34" charset="0"/>
              </a:rPr>
              <a:t>: Through </a:t>
            </a:r>
            <a:r>
              <a:rPr lang="en-IN" sz="1560" dirty="0">
                <a:solidFill>
                  <a:schemeClr val="tx1"/>
                </a:solidFill>
                <a:latin typeface="Arial" panose="020B0604020202020204" pitchFamily="34" charset="0"/>
                <a:cs typeface="Arial" panose="020B0604020202020204" pitchFamily="34" charset="0"/>
              </a:rPr>
              <a:t>Artificial Insemination - using sexed &amp; conventional semen, Induction of cattle -  targeted 15000+ cattle, Ration Balancing Programme – reduce cost of production &amp; improve quality</a:t>
            </a:r>
          </a:p>
          <a:p>
            <a:pPr lvl="1" algn="just">
              <a:lnSpc>
                <a:spcPct val="100000"/>
              </a:lnSpc>
              <a:spcBef>
                <a:spcPts val="0"/>
              </a:spcBef>
            </a:pPr>
            <a:r>
              <a:rPr lang="en-US" sz="1560" b="1" u="sng" dirty="0">
                <a:solidFill>
                  <a:schemeClr val="tx1"/>
                </a:solidFill>
                <a:latin typeface="Arial" panose="020B0604020202020204" pitchFamily="34" charset="0"/>
                <a:cs typeface="Arial" panose="020B0604020202020204" pitchFamily="34" charset="0"/>
              </a:rPr>
              <a:t>Scientific nutrition </a:t>
            </a:r>
            <a:r>
              <a:rPr lang="en-US" sz="1560" dirty="0">
                <a:solidFill>
                  <a:schemeClr val="tx1"/>
                </a:solidFill>
                <a:latin typeface="Arial" panose="020B0604020202020204" pitchFamily="34" charset="0"/>
                <a:cs typeface="Arial" panose="020B0604020202020204" pitchFamily="34" charset="0"/>
              </a:rPr>
              <a:t>: Setup 2 Cattle feed plants, 2 Mineral Mixture plants, and 3 Silage manufacturing plants in the State. </a:t>
            </a:r>
            <a:r>
              <a:rPr lang="en-US" sz="1560" dirty="0" err="1">
                <a:solidFill>
                  <a:schemeClr val="tx1"/>
                </a:solidFill>
                <a:latin typeface="Arial" panose="020B0604020202020204" pitchFamily="34" charset="0"/>
                <a:cs typeface="Arial" panose="020B0604020202020204" pitchFamily="34" charset="0"/>
              </a:rPr>
              <a:t>Popularise</a:t>
            </a:r>
            <a:r>
              <a:rPr lang="en-US" sz="1560" dirty="0">
                <a:solidFill>
                  <a:schemeClr val="tx1"/>
                </a:solidFill>
                <a:latin typeface="Arial" panose="020B0604020202020204" pitchFamily="34" charset="0"/>
                <a:cs typeface="Arial" panose="020B0604020202020204" pitchFamily="34" charset="0"/>
              </a:rPr>
              <a:t> </a:t>
            </a:r>
            <a:r>
              <a:rPr lang="en-IN" sz="1560" dirty="0">
                <a:solidFill>
                  <a:schemeClr val="tx1"/>
                </a:solidFill>
                <a:latin typeface="Arial" panose="020B0604020202020204" pitchFamily="34" charset="0"/>
                <a:cs typeface="Arial" panose="020B0604020202020204" pitchFamily="34" charset="0"/>
              </a:rPr>
              <a:t>Green Fodder Production and Silage making, Usage of </a:t>
            </a:r>
            <a:r>
              <a:rPr lang="en-GB" sz="1560" dirty="0">
                <a:solidFill>
                  <a:schemeClr val="tx1"/>
                </a:solidFill>
                <a:latin typeface="Arial" panose="020B0604020202020204" pitchFamily="34" charset="0"/>
                <a:cs typeface="Arial" panose="020B0604020202020204" pitchFamily="34" charset="0"/>
              </a:rPr>
              <a:t>Chaff cutter, </a:t>
            </a:r>
            <a:r>
              <a:rPr lang="en-IN" sz="1560" dirty="0">
                <a:solidFill>
                  <a:schemeClr val="tx1"/>
                </a:solidFill>
                <a:latin typeface="Arial" panose="020B0604020202020204" pitchFamily="34" charset="0"/>
                <a:cs typeface="Arial" panose="020B0604020202020204" pitchFamily="34" charset="0"/>
              </a:rPr>
              <a:t>Crop residue Management Technologies </a:t>
            </a:r>
          </a:p>
          <a:p>
            <a:pPr lvl="1" algn="just">
              <a:lnSpc>
                <a:spcPct val="100000"/>
              </a:lnSpc>
              <a:spcBef>
                <a:spcPts val="0"/>
              </a:spcBef>
            </a:pPr>
            <a:r>
              <a:rPr lang="en-US" sz="1560" b="1" u="sng" dirty="0">
                <a:solidFill>
                  <a:schemeClr val="tx1"/>
                </a:solidFill>
                <a:latin typeface="Arial" panose="020B0604020202020204" pitchFamily="34" charset="0"/>
                <a:cs typeface="Arial" panose="020B0604020202020204" pitchFamily="34" charset="0"/>
              </a:rPr>
              <a:t>Adequate health support </a:t>
            </a:r>
            <a:r>
              <a:rPr lang="en-US" sz="1560" dirty="0">
                <a:solidFill>
                  <a:schemeClr val="tx1"/>
                </a:solidFill>
                <a:latin typeface="Arial" panose="020B0604020202020204" pitchFamily="34" charset="0"/>
                <a:cs typeface="Arial" panose="020B0604020202020204" pitchFamily="34" charset="0"/>
              </a:rPr>
              <a:t>: Through State AHVD Network – supplemented with popularization of Mastitis control &amp; infertility camps, Ethno Veterinary Medicine</a:t>
            </a:r>
          </a:p>
          <a:p>
            <a:pPr lvl="1" algn="just">
              <a:lnSpc>
                <a:spcPct val="100000"/>
              </a:lnSpc>
              <a:spcBef>
                <a:spcPts val="0"/>
              </a:spcBef>
            </a:pPr>
            <a:r>
              <a:rPr lang="en-US" sz="1560" b="1" u="sng" dirty="0">
                <a:solidFill>
                  <a:schemeClr val="tx1"/>
                </a:solidFill>
                <a:latin typeface="Arial" panose="020B0604020202020204" pitchFamily="34" charset="0"/>
                <a:cs typeface="Arial" panose="020B0604020202020204" pitchFamily="34" charset="0"/>
              </a:rPr>
              <a:t>Institutional building and support to farmers </a:t>
            </a:r>
            <a:r>
              <a:rPr lang="en-US" sz="1560" dirty="0">
                <a:solidFill>
                  <a:schemeClr val="tx1"/>
                </a:solidFill>
                <a:latin typeface="Arial" panose="020B0604020202020204" pitchFamily="34" charset="0"/>
                <a:cs typeface="Arial" panose="020B0604020202020204" pitchFamily="34" charset="0"/>
              </a:rPr>
              <a:t>: </a:t>
            </a:r>
            <a:r>
              <a:rPr lang="en-US" sz="1560" dirty="0" err="1">
                <a:solidFill>
                  <a:schemeClr val="tx1"/>
                </a:solidFill>
                <a:latin typeface="Arial" panose="020B0604020202020204" pitchFamily="34" charset="0"/>
                <a:cs typeface="Arial" panose="020B0604020202020204" pitchFamily="34" charset="0"/>
              </a:rPr>
              <a:t>Organise</a:t>
            </a:r>
            <a:r>
              <a:rPr lang="en-US" sz="1560" dirty="0">
                <a:solidFill>
                  <a:schemeClr val="tx1"/>
                </a:solidFill>
                <a:latin typeface="Arial" panose="020B0604020202020204" pitchFamily="34" charset="0"/>
                <a:cs typeface="Arial" panose="020B0604020202020204" pitchFamily="34" charset="0"/>
              </a:rPr>
              <a:t> 1.75 </a:t>
            </a:r>
            <a:r>
              <a:rPr lang="en-US" sz="1560" dirty="0" err="1">
                <a:solidFill>
                  <a:schemeClr val="tx1"/>
                </a:solidFill>
                <a:latin typeface="Arial" panose="020B0604020202020204" pitchFamily="34" charset="0"/>
                <a:cs typeface="Arial" panose="020B0604020202020204" pitchFamily="34" charset="0"/>
              </a:rPr>
              <a:t>lakh</a:t>
            </a:r>
            <a:r>
              <a:rPr lang="en-US" sz="1560" dirty="0">
                <a:solidFill>
                  <a:schemeClr val="tx1"/>
                </a:solidFill>
                <a:latin typeface="Arial" panose="020B0604020202020204" pitchFamily="34" charset="0"/>
                <a:cs typeface="Arial" panose="020B0604020202020204" pitchFamily="34" charset="0"/>
              </a:rPr>
              <a:t> producers to form 4155 village level institutions (Dairy Cooperative Societies). Robust </a:t>
            </a:r>
            <a:r>
              <a:rPr lang="en-IN" sz="1560" dirty="0">
                <a:solidFill>
                  <a:schemeClr val="tx1"/>
                </a:solidFill>
                <a:latin typeface="Arial" panose="020B0604020202020204" pitchFamily="34" charset="0"/>
                <a:cs typeface="Arial" panose="020B0604020202020204" pitchFamily="34" charset="0"/>
              </a:rPr>
              <a:t>Milk Procurement system (Automatic Milk Collection System) with direct payment to producers’ bank accounts, State Incentive to milk producers. </a:t>
            </a:r>
          </a:p>
          <a:p>
            <a:pPr lvl="1" algn="just">
              <a:lnSpc>
                <a:spcPct val="100000"/>
              </a:lnSpc>
              <a:spcBef>
                <a:spcPts val="0"/>
              </a:spcBef>
            </a:pPr>
            <a:r>
              <a:rPr lang="en-US" sz="1560" b="1" u="sng" dirty="0">
                <a:solidFill>
                  <a:schemeClr val="tx1"/>
                </a:solidFill>
                <a:latin typeface="Arial" panose="020B0604020202020204" pitchFamily="34" charset="0"/>
                <a:cs typeface="Arial" panose="020B0604020202020204" pitchFamily="34" charset="0"/>
              </a:rPr>
              <a:t>Marketing and cold chain infrastructure development</a:t>
            </a:r>
            <a:r>
              <a:rPr lang="en-US" sz="1560" dirty="0">
                <a:solidFill>
                  <a:schemeClr val="tx1"/>
                </a:solidFill>
                <a:latin typeface="Arial" panose="020B0604020202020204" pitchFamily="34" charset="0"/>
                <a:cs typeface="Arial" panose="020B0604020202020204" pitchFamily="34" charset="0"/>
              </a:rPr>
              <a:t>:  Network of Milk booths on public spaces and support in terms of cold chain infrastructure creation. Achieve sales target of 10 lakh </a:t>
            </a:r>
            <a:r>
              <a:rPr lang="en-US" sz="1560" dirty="0" err="1">
                <a:solidFill>
                  <a:schemeClr val="tx1"/>
                </a:solidFill>
                <a:latin typeface="Arial" panose="020B0604020202020204" pitchFamily="34" charset="0"/>
                <a:cs typeface="Arial" panose="020B0604020202020204" pitchFamily="34" charset="0"/>
              </a:rPr>
              <a:t>litres</a:t>
            </a:r>
            <a:r>
              <a:rPr lang="en-US" sz="1560" dirty="0">
                <a:solidFill>
                  <a:schemeClr val="tx1"/>
                </a:solidFill>
                <a:latin typeface="Arial" panose="020B0604020202020204" pitchFamily="34" charset="0"/>
                <a:cs typeface="Arial" panose="020B0604020202020204" pitchFamily="34" charset="0"/>
              </a:rPr>
              <a:t> per day.</a:t>
            </a:r>
          </a:p>
          <a:p>
            <a:pPr lvl="1" algn="just">
              <a:lnSpc>
                <a:spcPct val="110000"/>
              </a:lnSpc>
              <a:spcBef>
                <a:spcPts val="0"/>
              </a:spcBef>
              <a:buNone/>
            </a:pPr>
            <a:endParaRPr lang="en-US" sz="1200" dirty="0">
              <a:latin typeface="Arial Narrow"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77928" y="73782"/>
            <a:ext cx="1318579" cy="1183517"/>
          </a:xfrm>
          <a:prstGeom prst="ellipse">
            <a:avLst/>
          </a:prstGeom>
          <a:ln>
            <a:noFill/>
          </a:ln>
          <a:effectLst>
            <a:softEdge rad="112500"/>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t="4445" r="1666" b="5556"/>
          <a:stretch/>
        </p:blipFill>
        <p:spPr>
          <a:xfrm>
            <a:off x="6910955" y="3319848"/>
            <a:ext cx="5173725" cy="3538151"/>
          </a:xfrm>
          <a:prstGeom prst="rect">
            <a:avLst/>
          </a:prstGeom>
        </p:spPr>
      </p:pic>
      <p:sp>
        <p:nvSpPr>
          <p:cNvPr id="2" name="Title 1"/>
          <p:cNvSpPr>
            <a:spLocks noGrp="1"/>
          </p:cNvSpPr>
          <p:nvPr>
            <p:ph type="title"/>
          </p:nvPr>
        </p:nvSpPr>
        <p:spPr>
          <a:xfrm>
            <a:off x="0" y="181235"/>
            <a:ext cx="12192000" cy="1037967"/>
          </a:xfrm>
        </p:spPr>
        <p:txBody>
          <a:bodyPr anchor="t">
            <a:noAutofit/>
          </a:bodyPr>
          <a:lstStyle/>
          <a:p>
            <a:pPr marL="109728" algn="ctr"/>
            <a:r>
              <a:rPr lang="en-US" sz="2800" b="1" dirty="0">
                <a:latin typeface="Arial" pitchFamily="34" charset="0"/>
                <a:cs typeface="Arial" pitchFamily="34" charset="0"/>
              </a:rPr>
              <a:t>UNLISTED PUBLIC JOINT VENTURE COMPANY TO BE INCORPORATED UNDER COMPANIES ACT 2013</a:t>
            </a:r>
          </a:p>
        </p:txBody>
      </p:sp>
      <p:sp>
        <p:nvSpPr>
          <p:cNvPr id="4" name="Title 1"/>
          <p:cNvSpPr txBox="1">
            <a:spLocks/>
          </p:cNvSpPr>
          <p:nvPr/>
        </p:nvSpPr>
        <p:spPr>
          <a:xfrm>
            <a:off x="0" y="1326292"/>
            <a:ext cx="12182630" cy="5638797"/>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452628" indent="-342900">
              <a:spcBef>
                <a:spcPts val="0"/>
              </a:spcBef>
              <a:spcAft>
                <a:spcPts val="600"/>
              </a:spcAft>
              <a:buFont typeface="Wingdings" panose="05000000000000000000" pitchFamily="2" charset="2"/>
              <a:buChar char="Ø"/>
            </a:pPr>
            <a:r>
              <a:rPr lang="en-US" sz="1400" dirty="0">
                <a:latin typeface="+mn-lt"/>
                <a:ea typeface="+mn-ea"/>
                <a:cs typeface="+mn-cs"/>
              </a:rPr>
              <a:t>Unlisted Public Joint venture (JV) company between Government of Assam (GOA) and National Dairy Development Board (NDDB) with Registered office at Guwahati, Assam.</a:t>
            </a:r>
          </a:p>
          <a:p>
            <a:pPr marL="452628" indent="-342900">
              <a:spcBef>
                <a:spcPts val="0"/>
              </a:spcBef>
              <a:spcAft>
                <a:spcPts val="600"/>
              </a:spcAft>
              <a:buFont typeface="Wingdings" panose="05000000000000000000" pitchFamily="2" charset="2"/>
              <a:buChar char="Ø"/>
            </a:pPr>
            <a:r>
              <a:rPr lang="en-US" sz="1400" dirty="0">
                <a:latin typeface="+mn-lt"/>
                <a:ea typeface="+mn-ea"/>
                <a:cs typeface="+mn-cs"/>
              </a:rPr>
              <a:t>To implement Assam Dairy Development Plan and take forward Cooperative Dairying in a big way</a:t>
            </a:r>
          </a:p>
          <a:p>
            <a:pPr marL="109728">
              <a:spcBef>
                <a:spcPts val="0"/>
              </a:spcBef>
              <a:spcAft>
                <a:spcPts val="1800"/>
              </a:spcAft>
            </a:pPr>
            <a:endParaRPr lang="en-US" sz="1400" dirty="0">
              <a:latin typeface="+mn-lt"/>
              <a:ea typeface="+mn-ea"/>
              <a:cs typeface="+mn-cs"/>
            </a:endParaRPr>
          </a:p>
          <a:p>
            <a:pPr marL="109728">
              <a:spcBef>
                <a:spcPts val="0"/>
              </a:spcBef>
              <a:spcAft>
                <a:spcPts val="600"/>
              </a:spcAft>
            </a:pPr>
            <a:endParaRPr lang="en-US" sz="1400" dirty="0">
              <a:latin typeface="+mn-lt"/>
              <a:ea typeface="+mn-ea"/>
              <a:cs typeface="+mn-cs"/>
            </a:endParaRPr>
          </a:p>
          <a:p>
            <a:pPr marL="452628" indent="-342900">
              <a:spcBef>
                <a:spcPts val="0"/>
              </a:spcBef>
              <a:spcAft>
                <a:spcPts val="600"/>
              </a:spcAft>
              <a:buFont typeface="Wingdings" panose="05000000000000000000" pitchFamily="2" charset="2"/>
              <a:buChar char="Ø"/>
            </a:pPr>
            <a:r>
              <a:rPr lang="en-US" sz="1400" dirty="0">
                <a:latin typeface="+mn-lt"/>
                <a:ea typeface="+mn-ea"/>
                <a:cs typeface="+mn-cs"/>
              </a:rPr>
              <a:t>Objectives </a:t>
            </a:r>
          </a:p>
          <a:p>
            <a:pPr marL="452628" indent="-342900">
              <a:spcBef>
                <a:spcPts val="0"/>
              </a:spcBef>
              <a:spcAft>
                <a:spcPts val="600"/>
              </a:spcAft>
              <a:buFont typeface="Wingdings" panose="05000000000000000000" pitchFamily="2" charset="2"/>
              <a:buChar char="Ø"/>
            </a:pPr>
            <a:endParaRPr lang="en-US" sz="1650" dirty="0"/>
          </a:p>
          <a:p>
            <a:pPr marL="452628" indent="-342900">
              <a:spcBef>
                <a:spcPts val="0"/>
              </a:spcBef>
              <a:spcAft>
                <a:spcPts val="600"/>
              </a:spcAft>
              <a:buFont typeface="Wingdings" panose="05000000000000000000" pitchFamily="2" charset="2"/>
              <a:buChar char="Ø"/>
            </a:pPr>
            <a:endParaRPr lang="en-US" sz="1650" dirty="0"/>
          </a:p>
          <a:p>
            <a:pPr marL="452628" indent="-342900">
              <a:spcBef>
                <a:spcPts val="0"/>
              </a:spcBef>
              <a:spcAft>
                <a:spcPts val="600"/>
              </a:spcAft>
              <a:buFont typeface="Wingdings" panose="05000000000000000000" pitchFamily="2" charset="2"/>
              <a:buChar char="Ø"/>
            </a:pPr>
            <a:endParaRPr lang="en-US" sz="1650" dirty="0"/>
          </a:p>
          <a:p>
            <a:pPr marL="452628" indent="-342900">
              <a:spcBef>
                <a:spcPts val="0"/>
              </a:spcBef>
              <a:spcAft>
                <a:spcPts val="600"/>
              </a:spcAft>
              <a:buFont typeface="Wingdings" panose="05000000000000000000" pitchFamily="2" charset="2"/>
              <a:buChar char="Ø"/>
            </a:pPr>
            <a:endParaRPr lang="en-US" sz="1700" dirty="0"/>
          </a:p>
        </p:txBody>
      </p:sp>
      <p:graphicFrame>
        <p:nvGraphicFramePr>
          <p:cNvPr id="5" name="Diagram 4"/>
          <p:cNvGraphicFramePr/>
          <p:nvPr>
            <p:extLst>
              <p:ext uri="{D42A27DB-BD31-4B8C-83A1-F6EECF244321}">
                <p14:modId xmlns:p14="http://schemas.microsoft.com/office/powerpoint/2010/main" val="3977998196"/>
              </p:ext>
            </p:extLst>
          </p:nvPr>
        </p:nvGraphicFramePr>
        <p:xfrm>
          <a:off x="2012818" y="2014975"/>
          <a:ext cx="7280097" cy="18710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p:cNvSpPr/>
          <p:nvPr/>
        </p:nvSpPr>
        <p:spPr>
          <a:xfrm>
            <a:off x="222422" y="3830594"/>
            <a:ext cx="6590270" cy="2977978"/>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2628" indent="-342900">
              <a:spcBef>
                <a:spcPts val="0"/>
              </a:spcBef>
              <a:spcAft>
                <a:spcPts val="600"/>
              </a:spcAft>
              <a:buFont typeface="Wingdings" panose="05000000000000000000" pitchFamily="2" charset="2"/>
              <a:buChar char="Ø"/>
            </a:pPr>
            <a:r>
              <a:rPr lang="en-US" sz="1400" dirty="0">
                <a:solidFill>
                  <a:schemeClr val="tx1"/>
                </a:solidFill>
              </a:rPr>
              <a:t>With equal share holding and initial equity contribution of Rs. 5 </a:t>
            </a:r>
            <a:r>
              <a:rPr lang="en-US" sz="1400" dirty="0" err="1">
                <a:solidFill>
                  <a:schemeClr val="tx1"/>
                </a:solidFill>
              </a:rPr>
              <a:t>crore</a:t>
            </a:r>
            <a:r>
              <a:rPr lang="en-US" sz="1400" dirty="0">
                <a:solidFill>
                  <a:schemeClr val="tx1"/>
                </a:solidFill>
              </a:rPr>
              <a:t> each by GOA &amp; NDDB</a:t>
            </a:r>
          </a:p>
          <a:p>
            <a:pPr marL="452628" indent="-342900">
              <a:spcBef>
                <a:spcPts val="0"/>
              </a:spcBef>
              <a:spcAft>
                <a:spcPts val="600"/>
              </a:spcAft>
              <a:buFont typeface="Wingdings" panose="05000000000000000000" pitchFamily="2" charset="2"/>
              <a:buChar char="Ø"/>
            </a:pPr>
            <a:r>
              <a:rPr lang="en-US" sz="1400" dirty="0">
                <a:solidFill>
                  <a:schemeClr val="tx1"/>
                </a:solidFill>
              </a:rPr>
              <a:t>Hon. Minister of Cooperation, Government of Assam will be chairman of the New JV company</a:t>
            </a:r>
          </a:p>
          <a:p>
            <a:pPr marL="452628" indent="-342900">
              <a:spcBef>
                <a:spcPts val="0"/>
              </a:spcBef>
              <a:spcAft>
                <a:spcPts val="600"/>
              </a:spcAft>
              <a:buFont typeface="Wingdings" panose="05000000000000000000" pitchFamily="2" charset="2"/>
              <a:buChar char="Ø"/>
            </a:pPr>
            <a:r>
              <a:rPr lang="en-US" sz="1400" dirty="0">
                <a:solidFill>
                  <a:schemeClr val="tx1"/>
                </a:solidFill>
              </a:rPr>
              <a:t>Initially there will be 8 directors in board (4 each from GOA and NDDB)</a:t>
            </a:r>
          </a:p>
          <a:p>
            <a:pPr marL="452628" indent="-342900">
              <a:spcBef>
                <a:spcPts val="0"/>
              </a:spcBef>
              <a:spcAft>
                <a:spcPts val="600"/>
              </a:spcAft>
              <a:buFont typeface="Wingdings" panose="05000000000000000000" pitchFamily="2" charset="2"/>
              <a:buChar char="Ø"/>
            </a:pPr>
            <a:r>
              <a:rPr lang="en-US" sz="1400" dirty="0">
                <a:solidFill>
                  <a:schemeClr val="tx1"/>
                </a:solidFill>
              </a:rPr>
              <a:t>All the field activities/ dairy development actions will be undertaken </a:t>
            </a:r>
          </a:p>
          <a:p>
            <a:pPr marL="109728">
              <a:spcBef>
                <a:spcPts val="0"/>
              </a:spcBef>
              <a:spcAft>
                <a:spcPts val="600"/>
              </a:spcAft>
            </a:pPr>
            <a:r>
              <a:rPr lang="en-US" sz="1400" dirty="0">
                <a:solidFill>
                  <a:schemeClr val="tx1"/>
                </a:solidFill>
              </a:rPr>
              <a:t>      through </a:t>
            </a:r>
            <a:r>
              <a:rPr lang="en-US" sz="1400" b="1" dirty="0">
                <a:solidFill>
                  <a:schemeClr val="tx1"/>
                </a:solidFill>
              </a:rPr>
              <a:t>three (3) Cluster Cooperative Milk Unions </a:t>
            </a:r>
            <a:r>
              <a:rPr lang="en-US" sz="1400" dirty="0">
                <a:solidFill>
                  <a:schemeClr val="tx1"/>
                </a:solidFill>
              </a:rPr>
              <a:t>at</a:t>
            </a:r>
          </a:p>
          <a:p>
            <a:pPr marL="109728">
              <a:spcBef>
                <a:spcPts val="0"/>
              </a:spcBef>
              <a:spcAft>
                <a:spcPts val="600"/>
              </a:spcAft>
            </a:pPr>
            <a:r>
              <a:rPr lang="en-US" sz="1400" dirty="0">
                <a:solidFill>
                  <a:schemeClr val="tx1"/>
                </a:solidFill>
              </a:rPr>
              <a:t>	1. </a:t>
            </a:r>
            <a:r>
              <a:rPr lang="en-US" sz="1400" i="1" dirty="0">
                <a:solidFill>
                  <a:schemeClr val="tx1"/>
                </a:solidFill>
              </a:rPr>
              <a:t>Central and Lower Assam, </a:t>
            </a:r>
          </a:p>
          <a:p>
            <a:pPr marL="109728">
              <a:spcBef>
                <a:spcPts val="0"/>
              </a:spcBef>
              <a:spcAft>
                <a:spcPts val="600"/>
              </a:spcAft>
            </a:pPr>
            <a:r>
              <a:rPr lang="en-US" sz="1400" i="1" dirty="0">
                <a:solidFill>
                  <a:schemeClr val="tx1"/>
                </a:solidFill>
              </a:rPr>
              <a:t>	2. Upper Assam, and </a:t>
            </a:r>
          </a:p>
          <a:p>
            <a:pPr marL="109728">
              <a:spcBef>
                <a:spcPts val="0"/>
              </a:spcBef>
              <a:spcAft>
                <a:spcPts val="600"/>
              </a:spcAft>
            </a:pPr>
            <a:r>
              <a:rPr lang="en-US" sz="1400" i="1" dirty="0">
                <a:solidFill>
                  <a:schemeClr val="tx1"/>
                </a:solidFill>
              </a:rPr>
              <a:t>	3. Barak Valley </a:t>
            </a:r>
          </a:p>
          <a:p>
            <a:pPr marL="109728">
              <a:spcBef>
                <a:spcPts val="0"/>
              </a:spcBef>
              <a:spcAft>
                <a:spcPts val="600"/>
              </a:spcAft>
            </a:pPr>
            <a:r>
              <a:rPr lang="en-US" sz="1400" dirty="0">
                <a:solidFill>
                  <a:schemeClr val="tx1"/>
                </a:solidFill>
              </a:rPr>
              <a:t>       All these cluster Unions will be initially managed by NDDB</a:t>
            </a:r>
          </a:p>
        </p:txBody>
      </p:sp>
      <p:pic>
        <p:nvPicPr>
          <p:cNvPr id="8" name="Picture 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777928" y="73782"/>
            <a:ext cx="1318579" cy="1145419"/>
          </a:xfrm>
          <a:prstGeom prst="ellipse">
            <a:avLst/>
          </a:prstGeom>
          <a:ln>
            <a:noFill/>
          </a:ln>
          <a:effectLst>
            <a:softEdge rad="112500"/>
          </a:effectLst>
        </p:spPr>
      </p:pic>
    </p:spTree>
    <p:extLst>
      <p:ext uri="{BB962C8B-B14F-4D97-AF65-F5344CB8AC3E}">
        <p14:creationId xmlns:p14="http://schemas.microsoft.com/office/powerpoint/2010/main" val="2987585808"/>
      </p:ext>
    </p:extLst>
  </p:cSld>
  <p:clrMapOvr>
    <a:masterClrMapping/>
  </p:clrMapOvr>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come to PowerPoint.potx" id="{43699C43-EC89-4A55-9A99-3FD944590577}" vid="{3C36ED3A-1C33-4ECB-8650-37D568EF454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true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1584528</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 xsi:nil="true"/>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2012-06-20T23:39:00+00:00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2029-01-01T08:00:00+00:00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TP102923943</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843282</LocLastLocAttemptVersionLookup>
    <IsSearchable xmlns="4873beb7-5857-4685-be1f-d57550cc96cc">true</IsSearchable>
    <TemplateTemplateType xmlns="4873beb7-5857-4685-be1f-d57550cc96cc">PowerPoint Template - Slideshow Launch</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IntlLangReview xmlns="4873beb7-5857-4685-be1f-d57550cc96cc">false</IntlLangReview>
    <OutputCachingOn xmlns="4873beb7-5857-4685-be1f-d57550cc96cc">false</OutputCachingOn>
    <AverageRating xmlns="4873beb7-5857-4685-be1f-d57550cc96cc" xsi:nil="true"/>
    <LocMarketGroupTiers2 xmlns="4873beb7-5857-4685-be1f-d57550cc96cc" xsi:nil="true"/>
    <APAuthor xmlns="4873beb7-5857-4685-be1f-d57550cc96cc">
      <UserInfo>
        <DisplayName>REDMOND\v-sa</DisplayName>
        <AccountId>2467</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15</OriginalRelease>
    <TPLaunchHelpLinkType xmlns="4873beb7-5857-4685-be1f-d57550cc96cc">Template</TPLaunchHelpLinkType>
    <LocalizationTagsTaxHTField0 xmlns="4873beb7-5857-4685-be1f-d57550cc96cc">
      <Terms xmlns="http://schemas.microsoft.com/office/infopath/2007/PartnerControls"/>
    </LocalizationTagsTaxHTField0>
  </documentManagement>
</p:properties>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970C04F-E7AC-41AB-9C6D-1B1BB88BFF7F}">
  <ds:schemaRefs>
    <ds:schemaRef ds:uri="http://purl.org/dc/elements/1.1/"/>
    <ds:schemaRef ds:uri="http://schemas.microsoft.com/office/infopath/2007/PartnerControls"/>
    <ds:schemaRef ds:uri="http://purl.org/dc/dcmitype/"/>
    <ds:schemaRef ds:uri="http://purl.org/dc/terms/"/>
    <ds:schemaRef ds:uri="http://schemas.microsoft.com/office/2006/documentManagement/types"/>
    <ds:schemaRef ds:uri="4873beb7-5857-4685-be1f-d57550cc96cc"/>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C3DEC53A-9DF1-4780-BE92-17E971B7A9ED}">
  <ds:schemaRefs>
    <ds:schemaRef ds:uri="http://schemas.microsoft.com/sharepoint/v3/contenttype/forms"/>
  </ds:schemaRefs>
</ds:datastoreItem>
</file>

<file path=customXml/itemProps3.xml><?xml version="1.0" encoding="utf-8"?>
<ds:datastoreItem xmlns:ds="http://schemas.openxmlformats.org/officeDocument/2006/customXml" ds:itemID="{63EE7759-C66F-4EA4-9863-7EBA32518D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TM04033925[[fn=Droplet]]</Template>
  <TotalTime>660</TotalTime>
  <Words>1737</Words>
  <Application>Microsoft Office PowerPoint</Application>
  <PresentationFormat>Widescreen</PresentationFormat>
  <Paragraphs>247</Paragraphs>
  <Slides>11</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11</vt:i4>
      </vt:variant>
    </vt:vector>
  </HeadingPairs>
  <TitlesOfParts>
    <vt:vector size="22" baseType="lpstr">
      <vt:lpstr>Arial</vt:lpstr>
      <vt:lpstr>Arial Narrow</vt:lpstr>
      <vt:lpstr>Calibri</vt:lpstr>
      <vt:lpstr>Cambria</vt:lpstr>
      <vt:lpstr>Constantia</vt:lpstr>
      <vt:lpstr>Segoe UI</vt:lpstr>
      <vt:lpstr>Segoe UI Light</vt:lpstr>
      <vt:lpstr>Times New Roman</vt:lpstr>
      <vt:lpstr>Wingdings</vt:lpstr>
      <vt:lpstr>Wingdings 2</vt:lpstr>
      <vt:lpstr>WelcomeDoc</vt:lpstr>
      <vt:lpstr>STATUS OF COOPERATIVE SECTOR IN ASSAM,   GOVERNMENT OF ASSAM</vt:lpstr>
      <vt:lpstr>OVERVIEW OF COOPERATIVE MOVEMENT OF ASSAM</vt:lpstr>
      <vt:lpstr>Current status of Cooperatives in State of Assam</vt:lpstr>
      <vt:lpstr>COMPUTERIZATION OF PACS</vt:lpstr>
      <vt:lpstr>LIST OF TYPEWISE STATE/PRIMARY /DISTRICT LEVEL COOP SOCIETIES</vt:lpstr>
      <vt:lpstr>WOMEN CO-OPERATIVES</vt:lpstr>
      <vt:lpstr>       ASSAM CO-OPERATIVE APEX BANK LTD. (ACAB)</vt:lpstr>
      <vt:lpstr>ASSAM DAIRY DEVELOPMENT PLAN</vt:lpstr>
      <vt:lpstr>UNLISTED PUBLIC JOINT VENTURE COMPANY TO BE INCORPORATED UNDER COMPANIES ACT 2013</vt:lpstr>
      <vt:lpstr>PowerPoint Presentation</vt:lpstr>
      <vt:lpstr>CONSTRAINTS AND FUTURE PROSPECTS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PowerPoint</dc:title>
  <dc:creator>Admin</dc:creator>
  <cp:keywords/>
  <cp:lastModifiedBy>Rituraj Bora</cp:lastModifiedBy>
  <cp:revision>82</cp:revision>
  <cp:lastPrinted>2022-09-07T06:30:40Z</cp:lastPrinted>
  <dcterms:created xsi:type="dcterms:W3CDTF">2022-08-30T07:44:06Z</dcterms:created>
  <dcterms:modified xsi:type="dcterms:W3CDTF">2022-09-07T08:03:15Z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_TemplateID">
    <vt:lpwstr>TC029239449991</vt:lpwstr>
  </property>
  <property fmtid="{D5CDD505-2E9C-101B-9397-08002B2CF9AE}" pid="4" name="ContentTypeId">
    <vt:lpwstr>0x0101006EDDDB5EE6D98C44930B742096920B300400F5B6D36B3EF94B4E9A635CDF2A18F5B8</vt:lpwstr>
  </property>
  <property fmtid="{D5CDD505-2E9C-101B-9397-08002B2CF9AE}" pid="5" name="FeatureTags">
    <vt:lpwstr/>
  </property>
  <property fmtid="{D5CDD505-2E9C-101B-9397-08002B2CF9AE}" pid="6" name="LocalizationTags">
    <vt:lpwstr/>
  </property>
  <property fmtid="{D5CDD505-2E9C-101B-9397-08002B2CF9AE}" pid="7" name="ScenarioTags">
    <vt:lpwstr/>
  </property>
  <property fmtid="{D5CDD505-2E9C-101B-9397-08002B2CF9AE}" pid="8" name="CampaignTags">
    <vt:lpwstr/>
  </property>
</Properties>
</file>