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303" r:id="rId4"/>
    <p:sldId id="298" r:id="rId5"/>
    <p:sldId id="299" r:id="rId6"/>
    <p:sldId id="300" r:id="rId7"/>
    <p:sldId id="301" r:id="rId8"/>
    <p:sldId id="302" r:id="rId9"/>
    <p:sldId id="267" r:id="rId10"/>
    <p:sldId id="260" r:id="rId11"/>
    <p:sldId id="281" r:id="rId12"/>
    <p:sldId id="304" r:id="rId13"/>
    <p:sldId id="305" r:id="rId14"/>
    <p:sldId id="306" r:id="rId15"/>
    <p:sldId id="289" r:id="rId16"/>
    <p:sldId id="290" r:id="rId17"/>
    <p:sldId id="292" r:id="rId18"/>
    <p:sldId id="291" r:id="rId19"/>
    <p:sldId id="293" r:id="rId20"/>
    <p:sldId id="294" r:id="rId21"/>
    <p:sldId id="307" r:id="rId22"/>
    <p:sldId id="297" r:id="rId23"/>
    <p:sldId id="296" r:id="rId24"/>
    <p:sldId id="295" r:id="rId25"/>
    <p:sldId id="286"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8/29/2022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185416"/>
            <a:ext cx="7406640" cy="2157984"/>
          </a:xfrm>
        </p:spPr>
        <p:txBody>
          <a:bodyPr/>
          <a:lstStyle/>
          <a:p>
            <a:pPr algn="ctr"/>
            <a:r>
              <a:rPr lang="en-US" dirty="0" smtClean="0">
                <a:latin typeface="Algerian" pitchFamily="82" charset="0"/>
              </a:rPr>
              <a:t>COOPERATION </a:t>
            </a:r>
            <a:r>
              <a:rPr lang="en-US" dirty="0" smtClean="0">
                <a:latin typeface="Algerian" pitchFamily="82" charset="0"/>
              </a:rPr>
              <a:t>DEPARTMENT</a:t>
            </a:r>
            <a:br>
              <a:rPr lang="en-US" dirty="0" smtClean="0">
                <a:latin typeface="Algerian" pitchFamily="82" charset="0"/>
              </a:rPr>
            </a:br>
            <a:r>
              <a:rPr lang="en-US" dirty="0" smtClean="0">
                <a:latin typeface="Algerian" pitchFamily="82" charset="0"/>
              </a:rPr>
              <a:t>Government of </a:t>
            </a:r>
            <a:r>
              <a:rPr lang="en-US" dirty="0" err="1" smtClean="0">
                <a:latin typeface="Algerian" pitchFamily="82" charset="0"/>
              </a:rPr>
              <a:t>manipur</a:t>
            </a:r>
            <a:r>
              <a:rPr lang="en-US" dirty="0" smtClean="0">
                <a:latin typeface="Algerian" pitchFamily="82" charset="0"/>
              </a:rPr>
              <a:t/>
            </a:r>
            <a:br>
              <a:rPr lang="en-US" dirty="0" smtClean="0">
                <a:latin typeface="Algerian" pitchFamily="82" charset="0"/>
              </a:rPr>
            </a:b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E-Office in the Department</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sz="2400" dirty="0" smtClean="0">
                <a:latin typeface="Times New Roman" pitchFamily="18" charset="0"/>
                <a:cs typeface="Times New Roman" pitchFamily="18" charset="0"/>
              </a:rPr>
              <a:t>GAD have provided 5 (five) computer system, 2 printer and 2 scanner for implementation of e-Office.</a:t>
            </a:r>
          </a:p>
          <a:p>
            <a:pPr algn="just">
              <a:buFont typeface="Wingdings" pitchFamily="2" charset="2"/>
              <a:buChar char="Ø"/>
            </a:pPr>
            <a:r>
              <a:rPr lang="en-IN" sz="2400" dirty="0" smtClean="0">
                <a:latin typeface="Times New Roman" pitchFamily="18" charset="0"/>
                <a:cs typeface="Times New Roman" pitchFamily="18" charset="0"/>
              </a:rPr>
              <a:t>The Department has introduced e-Office to the following Section of RCS Office:-</a:t>
            </a:r>
            <a:endParaRPr lang="en-US" sz="2400" dirty="0" smtClean="0">
              <a:latin typeface="Times New Roman" pitchFamily="18" charset="0"/>
              <a:cs typeface="Times New Roman" pitchFamily="18" charset="0"/>
            </a:endParaRPr>
          </a:p>
          <a:p>
            <a:pPr lvl="0" algn="just">
              <a:buNone/>
            </a:pP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)Planning Section, (ii) Store Section, iii) Accounts Section, (iv) Credit and Banking Section, (v) Misc. Section.</a:t>
            </a:r>
          </a:p>
          <a:p>
            <a:pPr lvl="0" algn="just">
              <a:buFont typeface="Wingdings" pitchFamily="2" charset="2"/>
              <a:buChar char="Ø"/>
            </a:pPr>
            <a:r>
              <a:rPr lang="en-IN" sz="2400" dirty="0" smtClean="0">
                <a:latin typeface="Times New Roman" pitchFamily="18" charset="0"/>
                <a:cs typeface="Times New Roman" pitchFamily="18" charset="0"/>
              </a:rPr>
              <a:t>Jt. RCS (Audit) and DCO, </a:t>
            </a:r>
            <a:r>
              <a:rPr lang="en-IN" sz="2400" dirty="0" err="1" smtClean="0">
                <a:latin typeface="Times New Roman" pitchFamily="18" charset="0"/>
                <a:cs typeface="Times New Roman" pitchFamily="18" charset="0"/>
              </a:rPr>
              <a:t>Imphal</a:t>
            </a:r>
            <a:r>
              <a:rPr lang="en-IN" sz="2400" dirty="0" smtClean="0">
                <a:latin typeface="Times New Roman" pitchFamily="18" charset="0"/>
                <a:cs typeface="Times New Roman" pitchFamily="18" charset="0"/>
              </a:rPr>
              <a:t> West will begin implementing  e-Office soon.</a:t>
            </a:r>
          </a:p>
          <a:p>
            <a:pPr lvl="0">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EODB/Online Registration:</a:t>
            </a:r>
            <a:endParaRPr lang="en-US" dirty="0"/>
          </a:p>
        </p:txBody>
      </p:sp>
      <p:sp>
        <p:nvSpPr>
          <p:cNvPr id="3" name="Content Placeholder 2"/>
          <p:cNvSpPr>
            <a:spLocks noGrp="1"/>
          </p:cNvSpPr>
          <p:nvPr>
            <p:ph idx="1"/>
          </p:nvPr>
        </p:nvSpPr>
        <p:spPr/>
        <p:txBody>
          <a:bodyPr>
            <a:normAutofit/>
          </a:bodyPr>
          <a:lstStyle/>
          <a:p>
            <a:pPr algn="just"/>
            <a:r>
              <a:rPr lang="en-IN" sz="2000" dirty="0" smtClean="0">
                <a:latin typeface="Times New Roman" pitchFamily="18" charset="0"/>
                <a:cs typeface="Times New Roman" pitchFamily="18" charset="0"/>
              </a:rPr>
              <a:t>The Department opened a Web site with license from NIC, Government of India, New Delhi with domain name rcsmanipur.gov.in. in the year 2016.</a:t>
            </a:r>
            <a:endParaRPr lang="en-US"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The Department is in the process of developing Web based software for online registration &amp; monitoring of the activities of registered Voluntary organisations/NGOs &amp; Cooperative Societies in the State under EODB.</a:t>
            </a:r>
          </a:p>
          <a:p>
            <a:pPr algn="just"/>
            <a:r>
              <a:rPr lang="en-IN" sz="2000" dirty="0" smtClean="0">
                <a:latin typeface="Times New Roman" pitchFamily="18" charset="0"/>
                <a:cs typeface="Times New Roman" pitchFamily="18" charset="0"/>
              </a:rPr>
              <a:t>Intranet and internet connection is established in all the rooms of RCS Office, DCO </a:t>
            </a:r>
            <a:r>
              <a:rPr lang="en-IN" sz="2000" dirty="0" err="1" smtClean="0">
                <a:latin typeface="Times New Roman" pitchFamily="18" charset="0"/>
                <a:cs typeface="Times New Roman" pitchFamily="18" charset="0"/>
              </a:rPr>
              <a:t>Imphal</a:t>
            </a:r>
            <a:r>
              <a:rPr lang="en-IN" sz="2000" dirty="0" smtClean="0">
                <a:latin typeface="Times New Roman" pitchFamily="18" charset="0"/>
                <a:cs typeface="Times New Roman" pitchFamily="18" charset="0"/>
              </a:rPr>
              <a:t> West and Jt. RCS (Audit).</a:t>
            </a:r>
            <a:endParaRPr lang="en-US" sz="20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1143000"/>
          </a:xfrm>
        </p:spPr>
        <p:txBody>
          <a:bodyPr>
            <a:normAutofit fontScale="90000"/>
          </a:bodyPr>
          <a:lstStyle/>
          <a:p>
            <a:r>
              <a:rPr lang="en-IN" dirty="0" smtClean="0"/>
              <a:t> Comprehensive Support Plan Scheme under NABARD &amp; MSCB</a:t>
            </a:r>
            <a:endParaRPr lang="en-IN" dirty="0"/>
          </a:p>
        </p:txBody>
      </p:sp>
      <p:sp>
        <p:nvSpPr>
          <p:cNvPr id="3" name="Content Placeholder 2"/>
          <p:cNvSpPr>
            <a:spLocks noGrp="1"/>
          </p:cNvSpPr>
          <p:nvPr>
            <p:ph idx="1"/>
          </p:nvPr>
        </p:nvSpPr>
        <p:spPr>
          <a:xfrm>
            <a:off x="1435608" y="2057400"/>
            <a:ext cx="7498080" cy="4800600"/>
          </a:xfrm>
        </p:spPr>
        <p:txBody>
          <a:bodyPr/>
          <a:lstStyle/>
          <a:p>
            <a:pPr algn="just"/>
            <a:r>
              <a:rPr lang="en-IN" dirty="0" smtClean="0"/>
              <a:t> 60(Sixty) Primary Agricultural Credit Cooperative Societies(PACS) have been selected under Comprehensive Support Plan.</a:t>
            </a:r>
          </a:p>
          <a:p>
            <a:pPr algn="just"/>
            <a:r>
              <a:rPr lang="en-IN" dirty="0" smtClean="0"/>
              <a:t>5 (five) PACS have been allotted Computers for computerization of PACS</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HP\Desktop\Acheivement\Achievement Ministry\New folder\IMG_20220825_134706.jpg"/>
          <p:cNvPicPr>
            <a:picLocks noGrp="1" noChangeAspect="1" noChangeArrowheads="1"/>
          </p:cNvPicPr>
          <p:nvPr>
            <p:ph idx="1"/>
          </p:nvPr>
        </p:nvPicPr>
        <p:blipFill>
          <a:blip r:embed="rId2" cstate="print"/>
          <a:srcRect/>
          <a:stretch>
            <a:fillRect/>
          </a:stretch>
        </p:blipFill>
        <p:spPr bwMode="auto">
          <a:xfrm>
            <a:off x="1066800" y="381000"/>
            <a:ext cx="7924800" cy="5029200"/>
          </a:xfrm>
          <a:prstGeom prst="rect">
            <a:avLst/>
          </a:prstGeom>
          <a:noFill/>
        </p:spPr>
      </p:pic>
      <p:sp>
        <p:nvSpPr>
          <p:cNvPr id="5" name="TextBox 4"/>
          <p:cNvSpPr txBox="1"/>
          <p:nvPr/>
        </p:nvSpPr>
        <p:spPr>
          <a:xfrm>
            <a:off x="1447800" y="5726668"/>
            <a:ext cx="7010400" cy="369332"/>
          </a:xfrm>
          <a:prstGeom prst="rect">
            <a:avLst/>
          </a:prstGeom>
          <a:noFill/>
        </p:spPr>
        <p:txBody>
          <a:bodyPr wrap="square" rtlCol="0">
            <a:spAutoFit/>
          </a:bodyPr>
          <a:lstStyle/>
          <a:p>
            <a:pPr algn="ctr"/>
            <a:r>
              <a:rPr lang="en-IN" b="1" dirty="0" smtClean="0"/>
              <a:t>Installation of Computer under Comprehensive Support Plan</a:t>
            </a:r>
            <a:endParaRPr lang="en-IN"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C:\Users\HP\Desktop\Acheivement\Achievement Ministry\New folder\20220829_111052.jpg"/>
          <p:cNvPicPr>
            <a:picLocks noGrp="1" noChangeAspect="1" noChangeArrowheads="1"/>
          </p:cNvPicPr>
          <p:nvPr>
            <p:ph idx="1"/>
          </p:nvPr>
        </p:nvPicPr>
        <p:blipFill>
          <a:blip r:embed="rId2"/>
          <a:srcRect/>
          <a:stretch>
            <a:fillRect/>
          </a:stretch>
        </p:blipFill>
        <p:spPr bwMode="auto">
          <a:xfrm>
            <a:off x="1295400" y="381000"/>
            <a:ext cx="7620000" cy="4509046"/>
          </a:xfrm>
          <a:prstGeom prst="rect">
            <a:avLst/>
          </a:prstGeom>
          <a:noFill/>
        </p:spPr>
      </p:pic>
      <p:sp>
        <p:nvSpPr>
          <p:cNvPr id="7" name="TextBox 6"/>
          <p:cNvSpPr txBox="1"/>
          <p:nvPr/>
        </p:nvSpPr>
        <p:spPr>
          <a:xfrm>
            <a:off x="1828800" y="5181600"/>
            <a:ext cx="6934200" cy="369332"/>
          </a:xfrm>
          <a:prstGeom prst="rect">
            <a:avLst/>
          </a:prstGeom>
          <a:noFill/>
        </p:spPr>
        <p:txBody>
          <a:bodyPr wrap="square" rtlCol="0">
            <a:spAutoFit/>
          </a:bodyPr>
          <a:lstStyle/>
          <a:p>
            <a:pPr algn="ctr"/>
            <a:r>
              <a:rPr lang="en-IN" b="1" dirty="0" smtClean="0"/>
              <a:t>Installation of Computer under Comprehensive Support Plan</a:t>
            </a:r>
            <a:endParaRPr lang="en-IN"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Under RKVY Scheme, the Department have executed the following works/schemes</a:t>
            </a:r>
            <a:r>
              <a:rPr lang="en-IN" dirty="0" smtClean="0"/>
              <a:t>:</a:t>
            </a:r>
            <a:endParaRPr lang="en-US" dirty="0"/>
          </a:p>
        </p:txBody>
      </p:sp>
      <p:pic>
        <p:nvPicPr>
          <p:cNvPr id="10242" name="Picture 2" descr="C:\Users\HP\Desktop\SCREENSHOT\far m.jpg"/>
          <p:cNvPicPr>
            <a:picLocks noGrp="1" noChangeAspect="1" noChangeArrowheads="1"/>
          </p:cNvPicPr>
          <p:nvPr>
            <p:ph idx="1"/>
          </p:nvPr>
        </p:nvPicPr>
        <p:blipFill>
          <a:blip r:embed="rId2"/>
          <a:srcRect/>
          <a:stretch>
            <a:fillRect/>
          </a:stretch>
        </p:blipFill>
        <p:spPr bwMode="auto">
          <a:xfrm>
            <a:off x="1219200" y="1447800"/>
            <a:ext cx="7924800" cy="51053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Construction of Rural </a:t>
            </a:r>
            <a:r>
              <a:rPr lang="en-US" sz="2800" b="1" u="sng" dirty="0" err="1" smtClean="0"/>
              <a:t>Godown</a:t>
            </a:r>
            <a:r>
              <a:rPr lang="en-US" sz="2800" b="1" u="sng" dirty="0" smtClean="0"/>
              <a:t> at Primary Agriculture Cooperative Societies (PACs)</a:t>
            </a:r>
            <a:endParaRPr lang="en-US" sz="2800" dirty="0"/>
          </a:p>
        </p:txBody>
      </p:sp>
      <p:pic>
        <p:nvPicPr>
          <p:cNvPr id="4" name="Content Placeholder 3" descr="C:\Users\HP\Desktop\rkvy\17947d0d-a14e-4ab3-9d1c-ab77e785b032.jfif"/>
          <p:cNvPicPr>
            <a:picLocks noGrp="1"/>
          </p:cNvPicPr>
          <p:nvPr>
            <p:ph idx="1"/>
          </p:nvPr>
        </p:nvPicPr>
        <p:blipFill>
          <a:blip r:embed="rId2" cstate="print"/>
          <a:srcRect/>
          <a:stretch>
            <a:fillRect/>
          </a:stretch>
        </p:blipFill>
        <p:spPr bwMode="auto">
          <a:xfrm>
            <a:off x="1371600" y="1676400"/>
            <a:ext cx="3581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5eecc587-4dba-4d2e-8577-761da3c0e450.jfif"/>
          <p:cNvPicPr/>
          <p:nvPr/>
        </p:nvPicPr>
        <p:blipFill>
          <a:blip r:embed="rId3"/>
          <a:stretch>
            <a:fillRect/>
          </a:stretch>
        </p:blipFill>
        <p:spPr>
          <a:xfrm>
            <a:off x="5105400" y="1676400"/>
            <a:ext cx="35052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295400" y="5943600"/>
            <a:ext cx="7391400" cy="646331"/>
          </a:xfrm>
          <a:prstGeom prst="rect">
            <a:avLst/>
          </a:prstGeom>
          <a:noFill/>
        </p:spPr>
        <p:txBody>
          <a:bodyPr wrap="square" rtlCol="0">
            <a:spAutoFit/>
          </a:bodyPr>
          <a:lstStyle/>
          <a:p>
            <a:pPr algn="ctr"/>
            <a:r>
              <a:rPr lang="en-US" b="1" u="sng" dirty="0" smtClean="0"/>
              <a:t>50 MT Rural </a:t>
            </a:r>
            <a:r>
              <a:rPr lang="en-US" b="1" u="sng" dirty="0" err="1" smtClean="0"/>
              <a:t>Godown</a:t>
            </a:r>
            <a:r>
              <a:rPr lang="en-US" b="1" u="sng" dirty="0" smtClean="0"/>
              <a:t> Constructed at </a:t>
            </a:r>
            <a:r>
              <a:rPr lang="en-US" b="1" u="sng" dirty="0" err="1" smtClean="0"/>
              <a:t>Makuilong</a:t>
            </a:r>
            <a:r>
              <a:rPr lang="en-US" b="1" u="sng" dirty="0" smtClean="0"/>
              <a:t>, </a:t>
            </a:r>
            <a:r>
              <a:rPr lang="en-US" b="1" u="sng" dirty="0" err="1" smtClean="0"/>
              <a:t>Senapati</a:t>
            </a:r>
            <a:r>
              <a:rPr lang="en-US" b="1" u="sng" dirty="0" smtClean="0"/>
              <a:t> District under RKVY 2018-19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u="sng" dirty="0" smtClean="0"/>
              <a:t>Construction of Rural </a:t>
            </a:r>
            <a:r>
              <a:rPr lang="en-US" sz="2400" b="1" u="sng" dirty="0" err="1" smtClean="0"/>
              <a:t>Godown</a:t>
            </a:r>
            <a:r>
              <a:rPr lang="en-US" sz="2400" b="1" u="sng" dirty="0" smtClean="0"/>
              <a:t> at Primary Agriculture Cooperative Societies (PACs)</a:t>
            </a:r>
            <a:endParaRPr lang="en-US" sz="2400" dirty="0"/>
          </a:p>
        </p:txBody>
      </p:sp>
      <p:pic>
        <p:nvPicPr>
          <p:cNvPr id="4" name="Content Placeholder 3" descr="1.jpg"/>
          <p:cNvPicPr>
            <a:picLocks noGrp="1"/>
          </p:cNvPicPr>
          <p:nvPr>
            <p:ph idx="1"/>
          </p:nvPr>
        </p:nvPicPr>
        <p:blipFill>
          <a:blip r:embed="rId2" cstate="print"/>
          <a:srcRect/>
          <a:stretch>
            <a:fillRect/>
          </a:stretch>
        </p:blipFill>
        <p:spPr>
          <a:xfrm>
            <a:off x="1219200" y="1447800"/>
            <a:ext cx="3657600" cy="3886200"/>
          </a:xfrm>
          <a:prstGeom prst="rect">
            <a:avLst/>
          </a:prstGeom>
          <a:noFill/>
          <a:ln>
            <a:noFill/>
          </a:ln>
        </p:spPr>
      </p:pic>
      <p:pic>
        <p:nvPicPr>
          <p:cNvPr id="5" name="Picture 4" descr="IMG20190518142112.jpg"/>
          <p:cNvPicPr/>
          <p:nvPr/>
        </p:nvPicPr>
        <p:blipFill>
          <a:blip r:embed="rId3"/>
          <a:srcRect/>
          <a:stretch>
            <a:fillRect/>
          </a:stretch>
        </p:blipFill>
        <p:spPr>
          <a:xfrm>
            <a:off x="4889728" y="1447800"/>
            <a:ext cx="3810000" cy="3886200"/>
          </a:xfrm>
          <a:prstGeom prst="rect">
            <a:avLst/>
          </a:prstGeom>
          <a:noFill/>
          <a:ln>
            <a:noFill/>
          </a:ln>
        </p:spPr>
      </p:pic>
      <p:sp>
        <p:nvSpPr>
          <p:cNvPr id="6" name="TextBox 5"/>
          <p:cNvSpPr txBox="1"/>
          <p:nvPr/>
        </p:nvSpPr>
        <p:spPr>
          <a:xfrm>
            <a:off x="1295400" y="5638800"/>
            <a:ext cx="7315200" cy="646331"/>
          </a:xfrm>
          <a:prstGeom prst="rect">
            <a:avLst/>
          </a:prstGeom>
          <a:noFill/>
        </p:spPr>
        <p:txBody>
          <a:bodyPr wrap="square" rtlCol="0">
            <a:spAutoFit/>
          </a:bodyPr>
          <a:lstStyle/>
          <a:p>
            <a:pPr algn="ctr"/>
            <a:r>
              <a:rPr lang="en-US" b="1" u="sng" dirty="0" smtClean="0"/>
              <a:t>50 MT Rural </a:t>
            </a:r>
            <a:r>
              <a:rPr lang="en-US" b="1" u="sng" dirty="0" err="1" smtClean="0"/>
              <a:t>Godown</a:t>
            </a:r>
            <a:r>
              <a:rPr lang="en-US" b="1" u="sng" dirty="0" smtClean="0"/>
              <a:t> Constructed at </a:t>
            </a:r>
            <a:r>
              <a:rPr lang="en-US" b="1" u="sng" dirty="0" err="1" smtClean="0"/>
              <a:t>Impa</a:t>
            </a:r>
            <a:r>
              <a:rPr lang="en-US" b="1" u="sng" dirty="0" smtClean="0"/>
              <a:t>,  </a:t>
            </a:r>
            <a:r>
              <a:rPr lang="en-US" b="1" u="sng" dirty="0" err="1" smtClean="0"/>
              <a:t>Tamenglong</a:t>
            </a:r>
            <a:r>
              <a:rPr lang="en-US" b="1" u="sng" dirty="0" smtClean="0"/>
              <a:t> District under RKVY 2018-19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Construction of Rural </a:t>
            </a:r>
            <a:r>
              <a:rPr lang="en-US" sz="2800" b="1" u="sng" dirty="0" err="1" smtClean="0"/>
              <a:t>Godown</a:t>
            </a:r>
            <a:r>
              <a:rPr lang="en-US" sz="2800" b="1" u="sng" dirty="0" smtClean="0"/>
              <a:t> at Primary Agriculture Cooperative Societies (PACs)</a:t>
            </a:r>
            <a:endParaRPr lang="en-US" sz="2800" dirty="0"/>
          </a:p>
        </p:txBody>
      </p:sp>
      <p:sp>
        <p:nvSpPr>
          <p:cNvPr id="3" name="Content Placeholder 2"/>
          <p:cNvSpPr>
            <a:spLocks noGrp="1"/>
          </p:cNvSpPr>
          <p:nvPr>
            <p:ph idx="1"/>
          </p:nvPr>
        </p:nvSpPr>
        <p:spPr/>
        <p:txBody>
          <a:bodyPr/>
          <a:lstStyle/>
          <a:p>
            <a:r>
              <a:rPr lang="en-IN" dirty="0" smtClean="0"/>
              <a:t> </a:t>
            </a:r>
            <a:endParaRPr lang="en-US" dirty="0"/>
          </a:p>
        </p:txBody>
      </p:sp>
      <p:pic>
        <p:nvPicPr>
          <p:cNvPr id="4" name="Picture 3" descr="C:\Users\HP\Downloads\IMG20190519165345 (1).jpg"/>
          <p:cNvPicPr/>
          <p:nvPr/>
        </p:nvPicPr>
        <p:blipFill>
          <a:blip r:embed="rId2" cstate="print"/>
          <a:srcRect/>
          <a:stretch>
            <a:fillRect/>
          </a:stretch>
        </p:blipFill>
        <p:spPr bwMode="auto">
          <a:xfrm>
            <a:off x="5114026" y="1524000"/>
            <a:ext cx="36576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p:nvPr/>
        </p:nvPicPr>
        <p:blipFill>
          <a:blip r:embed="rId3" cstate="print"/>
          <a:srcRect/>
          <a:stretch>
            <a:fillRect/>
          </a:stretch>
        </p:blipFill>
        <p:spPr>
          <a:xfrm>
            <a:off x="1447800" y="1524000"/>
            <a:ext cx="3581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447800" y="5562600"/>
            <a:ext cx="7315200" cy="646331"/>
          </a:xfrm>
          <a:prstGeom prst="rect">
            <a:avLst/>
          </a:prstGeom>
          <a:noFill/>
        </p:spPr>
        <p:txBody>
          <a:bodyPr wrap="square" rtlCol="0">
            <a:spAutoFit/>
          </a:bodyPr>
          <a:lstStyle/>
          <a:p>
            <a:pPr algn="ctr"/>
            <a:r>
              <a:rPr lang="en-US" b="1" u="sng" dirty="0" smtClean="0"/>
              <a:t>50 MT Rural </a:t>
            </a:r>
            <a:r>
              <a:rPr lang="en-US" b="1" u="sng" dirty="0" err="1" smtClean="0"/>
              <a:t>Godown</a:t>
            </a:r>
            <a:r>
              <a:rPr lang="en-US" b="1" u="sng" dirty="0" smtClean="0"/>
              <a:t> Constructed at </a:t>
            </a:r>
            <a:r>
              <a:rPr lang="en-US" b="1" u="sng" dirty="0" err="1" smtClean="0"/>
              <a:t>Khurkhul</a:t>
            </a:r>
            <a:r>
              <a:rPr lang="en-US" b="1" u="sng" dirty="0" smtClean="0"/>
              <a:t>, </a:t>
            </a:r>
            <a:r>
              <a:rPr lang="en-US" b="1" u="sng" dirty="0" err="1" smtClean="0"/>
              <a:t>Imphal</a:t>
            </a:r>
            <a:r>
              <a:rPr lang="en-US" b="1" u="sng" dirty="0" smtClean="0"/>
              <a:t> West District under RKVY 2018-19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Construction of Rural </a:t>
            </a:r>
            <a:r>
              <a:rPr lang="en-US" sz="2800" b="1" u="sng" dirty="0" err="1" smtClean="0"/>
              <a:t>Godown</a:t>
            </a:r>
            <a:r>
              <a:rPr lang="en-US" sz="2800" b="1" u="sng" dirty="0" smtClean="0"/>
              <a:t> at Primary Agriculture Cooperative Societies (PACs)</a:t>
            </a:r>
            <a:endParaRPr lang="en-US" sz="2800" dirty="0"/>
          </a:p>
        </p:txBody>
      </p:sp>
      <p:sp>
        <p:nvSpPr>
          <p:cNvPr id="3" name="Content Placeholder 2"/>
          <p:cNvSpPr>
            <a:spLocks noGrp="1"/>
          </p:cNvSpPr>
          <p:nvPr>
            <p:ph idx="1"/>
          </p:nvPr>
        </p:nvSpPr>
        <p:spPr>
          <a:xfrm>
            <a:off x="1435608" y="1447800"/>
            <a:ext cx="7498080" cy="4267200"/>
          </a:xfrm>
        </p:spPr>
        <p:txBody>
          <a:bodyPr/>
          <a:lstStyle/>
          <a:p>
            <a:r>
              <a:rPr lang="en-IN" dirty="0" smtClean="0"/>
              <a:t> </a:t>
            </a:r>
            <a:endParaRPr lang="en-US" dirty="0"/>
          </a:p>
        </p:txBody>
      </p:sp>
      <p:pic>
        <p:nvPicPr>
          <p:cNvPr id="4" name="Picture 3" descr="uchiwa.jpg"/>
          <p:cNvPicPr/>
          <p:nvPr/>
        </p:nvPicPr>
        <p:blipFill>
          <a:blip r:embed="rId2" cstate="print"/>
          <a:stretch>
            <a:fillRect/>
          </a:stretch>
        </p:blipFill>
        <p:spPr>
          <a:xfrm>
            <a:off x="5257800" y="1371600"/>
            <a:ext cx="35052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hoto2_fdc_BhuvanRKVY_FDCBhuvanRKVY1dot7_CooperativesCooperations_Point_42ca1523d5ba1439_15_36_1_12_7_2019.jpg"/>
          <p:cNvPicPr/>
          <p:nvPr/>
        </p:nvPicPr>
        <p:blipFill>
          <a:blip r:embed="rId3" cstate="print"/>
          <a:stretch>
            <a:fillRect/>
          </a:stretch>
        </p:blipFill>
        <p:spPr>
          <a:xfrm>
            <a:off x="1447800" y="1447800"/>
            <a:ext cx="35814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371600" y="5867400"/>
            <a:ext cx="7391400" cy="646331"/>
          </a:xfrm>
          <a:prstGeom prst="rect">
            <a:avLst/>
          </a:prstGeom>
          <a:noFill/>
        </p:spPr>
        <p:txBody>
          <a:bodyPr wrap="square" rtlCol="0">
            <a:spAutoFit/>
          </a:bodyPr>
          <a:lstStyle/>
          <a:p>
            <a:pPr algn="ctr"/>
            <a:r>
              <a:rPr lang="en-US" b="1" u="sng" dirty="0" smtClean="0"/>
              <a:t>50 MT Rural </a:t>
            </a:r>
            <a:r>
              <a:rPr lang="en-US" b="1" u="sng" dirty="0" err="1" smtClean="0"/>
              <a:t>Godown</a:t>
            </a:r>
            <a:r>
              <a:rPr lang="en-US" b="1" u="sng" dirty="0" smtClean="0"/>
              <a:t> Constructed at </a:t>
            </a:r>
            <a:r>
              <a:rPr lang="en-US" b="1" u="sng" dirty="0" err="1" smtClean="0"/>
              <a:t>Uchiwa</a:t>
            </a:r>
            <a:r>
              <a:rPr lang="en-US" b="1" u="sng" dirty="0" smtClean="0"/>
              <a:t>, </a:t>
            </a:r>
            <a:r>
              <a:rPr lang="en-US" b="1" u="sng" dirty="0" err="1" smtClean="0"/>
              <a:t>Imphal</a:t>
            </a:r>
            <a:r>
              <a:rPr lang="en-US" b="1" u="sng" dirty="0" smtClean="0"/>
              <a:t> West District under RKVY 2018-19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INTRODUCTION</a:t>
            </a:r>
            <a:endParaRPr lang="en-US" u="sng" dirty="0"/>
          </a:p>
        </p:txBody>
      </p:sp>
      <p:sp>
        <p:nvSpPr>
          <p:cNvPr id="4" name="Content Placeholder 3"/>
          <p:cNvSpPr>
            <a:spLocks noGrp="1"/>
          </p:cNvSpPr>
          <p:nvPr>
            <p:ph idx="1"/>
          </p:nvPr>
        </p:nvSpPr>
        <p:spPr/>
        <p:txBody>
          <a:bodyPr>
            <a:normAutofit fontScale="70000" lnSpcReduction="20000"/>
          </a:bodyPr>
          <a:lstStyle/>
          <a:p>
            <a:pPr algn="just"/>
            <a:r>
              <a:rPr lang="en-US" b="1" dirty="0" smtClean="0">
                <a:solidFill>
                  <a:srgbClr val="002060"/>
                </a:solidFill>
              </a:rPr>
              <a:t>Co-operative Department is the only sole agency of the Government to deal with the matter of Co-operative Movement in the State. The Co-operative Movement in the State took place as early as in the year 1938 when the Central Co-operative Societies Act, 1912 was adopted by the State Durbar of Sir </a:t>
            </a:r>
            <a:r>
              <a:rPr lang="en-US" b="1" dirty="0" err="1" smtClean="0">
                <a:solidFill>
                  <a:srgbClr val="002060"/>
                </a:solidFill>
              </a:rPr>
              <a:t>Churchand</a:t>
            </a:r>
            <a:r>
              <a:rPr lang="en-US" b="1" dirty="0" smtClean="0">
                <a:solidFill>
                  <a:srgbClr val="002060"/>
                </a:solidFill>
              </a:rPr>
              <a:t> Singh His Royal Highness  in the year 1938. The first ever Co-operative Society registered under the provisions of the Act of 1912 was “The Manipur Co-operative Bank Ltd.”(now liquidated)</a:t>
            </a:r>
            <a:endParaRPr lang="en-IN" dirty="0" smtClean="0">
              <a:solidFill>
                <a:srgbClr val="002060"/>
              </a:solidFill>
            </a:endParaRPr>
          </a:p>
          <a:p>
            <a:pPr algn="just"/>
            <a:r>
              <a:rPr lang="en-US" b="1" dirty="0" smtClean="0">
                <a:solidFill>
                  <a:srgbClr val="002060"/>
                </a:solidFill>
              </a:rPr>
              <a:t>	It is a socio - economic Movement of the people to uplift the socio economic status of the people through their Co-operative Societies. It is a movement of the people by the people for the people.</a:t>
            </a:r>
            <a:endParaRPr lang="en-IN" dirty="0" smtClean="0">
              <a:solidFill>
                <a:srgbClr val="002060"/>
              </a:solidFill>
            </a:endParaRP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Construction of Rural </a:t>
            </a:r>
            <a:r>
              <a:rPr lang="en-US" sz="2800" b="1" u="sng" dirty="0" err="1" smtClean="0"/>
              <a:t>Godown</a:t>
            </a:r>
            <a:r>
              <a:rPr lang="en-US" sz="2800" b="1" u="sng" dirty="0" smtClean="0"/>
              <a:t> at Primary Agriculture Cooperative Societies (PACs)</a:t>
            </a:r>
            <a:endParaRPr lang="en-US" sz="2800" dirty="0"/>
          </a:p>
        </p:txBody>
      </p:sp>
      <p:sp>
        <p:nvSpPr>
          <p:cNvPr id="3" name="Content Placeholder 2"/>
          <p:cNvSpPr>
            <a:spLocks noGrp="1"/>
          </p:cNvSpPr>
          <p:nvPr>
            <p:ph idx="1"/>
          </p:nvPr>
        </p:nvSpPr>
        <p:spPr/>
        <p:txBody>
          <a:bodyPr/>
          <a:lstStyle/>
          <a:p>
            <a:r>
              <a:rPr lang="en-IN" dirty="0" smtClean="0"/>
              <a:t> </a:t>
            </a:r>
            <a:endParaRPr lang="en-US" dirty="0"/>
          </a:p>
        </p:txBody>
      </p:sp>
      <p:pic>
        <p:nvPicPr>
          <p:cNvPr id="4" name="Picture 3" descr="WhatsApp Image 2020-02-06 at 10.02.26"/>
          <p:cNvPicPr/>
          <p:nvPr/>
        </p:nvPicPr>
        <p:blipFill>
          <a:blip r:embed="rId2"/>
          <a:srcRect/>
          <a:stretch>
            <a:fillRect/>
          </a:stretch>
        </p:blipFill>
        <p:spPr bwMode="auto">
          <a:xfrm>
            <a:off x="1447800" y="1524000"/>
            <a:ext cx="7086600" cy="3352800"/>
          </a:xfrm>
          <a:prstGeom prst="rect">
            <a:avLst/>
          </a:prstGeom>
          <a:noFill/>
        </p:spPr>
      </p:pic>
      <p:sp>
        <p:nvSpPr>
          <p:cNvPr id="5" name="TextBox 4"/>
          <p:cNvSpPr txBox="1"/>
          <p:nvPr/>
        </p:nvSpPr>
        <p:spPr>
          <a:xfrm>
            <a:off x="1524000" y="5334000"/>
            <a:ext cx="7010400" cy="646331"/>
          </a:xfrm>
          <a:prstGeom prst="rect">
            <a:avLst/>
          </a:prstGeom>
          <a:noFill/>
        </p:spPr>
        <p:txBody>
          <a:bodyPr wrap="square" rtlCol="0">
            <a:spAutoFit/>
          </a:bodyPr>
          <a:lstStyle/>
          <a:p>
            <a:pPr algn="ctr"/>
            <a:r>
              <a:rPr lang="en-US" b="1" u="sng" dirty="0" smtClean="0"/>
              <a:t>50 MT Rural </a:t>
            </a:r>
            <a:r>
              <a:rPr lang="en-US" b="1" u="sng" dirty="0" err="1" smtClean="0"/>
              <a:t>Godown</a:t>
            </a:r>
            <a:r>
              <a:rPr lang="en-US" b="1" u="sng" dirty="0" smtClean="0"/>
              <a:t> Constructed at </a:t>
            </a:r>
            <a:r>
              <a:rPr lang="en-US" b="1" u="sng" dirty="0" err="1" smtClean="0"/>
              <a:t>Ngahmun</a:t>
            </a:r>
            <a:r>
              <a:rPr lang="en-US" b="1" u="sng" dirty="0" smtClean="0"/>
              <a:t>, </a:t>
            </a:r>
            <a:r>
              <a:rPr lang="en-US" b="1" u="sng" dirty="0" err="1" smtClean="0"/>
              <a:t>Kangpokpi</a:t>
            </a:r>
            <a:r>
              <a:rPr lang="en-US" b="1" u="sng" dirty="0" smtClean="0"/>
              <a:t> District under RKVY 2018-19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Promotion of Farm Mechanization(Agro Costume Hiring centre at PACs</a:t>
            </a:r>
            <a:endParaRPr lang="en-IN" sz="2000" dirty="0"/>
          </a:p>
        </p:txBody>
      </p:sp>
      <p:pic>
        <p:nvPicPr>
          <p:cNvPr id="55298" name="Picture 2" descr="C:\Users\HP\Desktop\e office san copies\2022_08_29\rkvy_0001.jpg"/>
          <p:cNvPicPr>
            <a:picLocks noGrp="1" noChangeAspect="1" noChangeArrowheads="1"/>
          </p:cNvPicPr>
          <p:nvPr>
            <p:ph idx="1"/>
          </p:nvPr>
        </p:nvPicPr>
        <p:blipFill>
          <a:blip r:embed="rId2"/>
          <a:srcRect/>
          <a:stretch>
            <a:fillRect/>
          </a:stretch>
        </p:blipFill>
        <p:spPr bwMode="auto">
          <a:xfrm>
            <a:off x="1447800" y="1524000"/>
            <a:ext cx="7467600" cy="38938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Establishment of Agro Base(Banana Plant) Fiber processing Centre/Unit.</a:t>
            </a:r>
            <a:endParaRPr lang="en-US" sz="2800" dirty="0"/>
          </a:p>
        </p:txBody>
      </p:sp>
      <p:sp>
        <p:nvSpPr>
          <p:cNvPr id="3" name="Content Placeholder 2"/>
          <p:cNvSpPr>
            <a:spLocks noGrp="1"/>
          </p:cNvSpPr>
          <p:nvPr>
            <p:ph idx="1"/>
          </p:nvPr>
        </p:nvSpPr>
        <p:spPr/>
        <p:txBody>
          <a:bodyPr/>
          <a:lstStyle/>
          <a:p>
            <a:r>
              <a:rPr lang="en-IN" dirty="0" smtClean="0"/>
              <a:t> </a:t>
            </a:r>
            <a:endParaRPr lang="en-US" dirty="0"/>
          </a:p>
        </p:txBody>
      </p:sp>
      <p:pic>
        <p:nvPicPr>
          <p:cNvPr id="4" name="Picture 3" descr="sdsd.png"/>
          <p:cNvPicPr>
            <a:picLocks noChangeAspect="1"/>
          </p:cNvPicPr>
          <p:nvPr/>
        </p:nvPicPr>
        <p:blipFill>
          <a:blip r:embed="rId2"/>
          <a:stretch>
            <a:fillRect/>
          </a:stretch>
        </p:blipFill>
        <p:spPr>
          <a:xfrm>
            <a:off x="1524000" y="1447800"/>
            <a:ext cx="7239000" cy="3886498"/>
          </a:xfrm>
          <a:prstGeom prst="rect">
            <a:avLst/>
          </a:prstGeom>
        </p:spPr>
      </p:pic>
      <p:sp>
        <p:nvSpPr>
          <p:cNvPr id="5" name="TextBox 4"/>
          <p:cNvSpPr txBox="1"/>
          <p:nvPr/>
        </p:nvSpPr>
        <p:spPr>
          <a:xfrm>
            <a:off x="1524000" y="5638800"/>
            <a:ext cx="7162800" cy="646331"/>
          </a:xfrm>
          <a:prstGeom prst="rect">
            <a:avLst/>
          </a:prstGeom>
          <a:noFill/>
        </p:spPr>
        <p:txBody>
          <a:bodyPr wrap="square" rtlCol="0">
            <a:spAutoFit/>
          </a:bodyPr>
          <a:lstStyle/>
          <a:p>
            <a:pPr algn="ctr"/>
            <a:r>
              <a:rPr lang="en-US" b="1" dirty="0" smtClean="0"/>
              <a:t>Construction of Banana Fiber processing unit at </a:t>
            </a:r>
            <a:r>
              <a:rPr lang="en-US" b="1" dirty="0" err="1" smtClean="0"/>
              <a:t>Impa</a:t>
            </a:r>
            <a:r>
              <a:rPr lang="en-US" b="1" dirty="0" smtClean="0"/>
              <a:t> </a:t>
            </a:r>
            <a:r>
              <a:rPr lang="en-US" b="1" dirty="0" err="1" smtClean="0"/>
              <a:t>Village,Tamenglong</a:t>
            </a:r>
            <a:r>
              <a:rPr lang="en-US" b="1" dirty="0" smtClean="0"/>
              <a:t> District.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Establishment of Agro Base(Banana Plant) Fiber processing Centre/Unit.</a:t>
            </a:r>
            <a:endParaRPr lang="en-US" sz="2800" dirty="0"/>
          </a:p>
        </p:txBody>
      </p:sp>
      <p:pic>
        <p:nvPicPr>
          <p:cNvPr id="4" name="Content Placeholder 3" descr="sdsd.png"/>
          <p:cNvPicPr>
            <a:picLocks noGrp="1" noChangeAspect="1"/>
          </p:cNvPicPr>
          <p:nvPr>
            <p:ph idx="1"/>
          </p:nvPr>
        </p:nvPicPr>
        <p:blipFill>
          <a:blip r:embed="rId2"/>
          <a:stretch>
            <a:fillRect/>
          </a:stretch>
        </p:blipFill>
        <p:spPr>
          <a:xfrm>
            <a:off x="1435100" y="1785779"/>
            <a:ext cx="7175500" cy="3853021"/>
          </a:xfrm>
        </p:spPr>
      </p:pic>
      <p:sp>
        <p:nvSpPr>
          <p:cNvPr id="5" name="TextBox 4"/>
          <p:cNvSpPr txBox="1"/>
          <p:nvPr/>
        </p:nvSpPr>
        <p:spPr>
          <a:xfrm>
            <a:off x="1447800" y="5791200"/>
            <a:ext cx="7162800" cy="646331"/>
          </a:xfrm>
          <a:prstGeom prst="rect">
            <a:avLst/>
          </a:prstGeom>
          <a:noFill/>
        </p:spPr>
        <p:txBody>
          <a:bodyPr wrap="square" rtlCol="0">
            <a:spAutoFit/>
          </a:bodyPr>
          <a:lstStyle/>
          <a:p>
            <a:r>
              <a:rPr lang="en-US" b="1" dirty="0" smtClean="0"/>
              <a:t>Construction of Banana Fiber processing unit at </a:t>
            </a:r>
            <a:r>
              <a:rPr lang="en-US" b="1" dirty="0" err="1" smtClean="0"/>
              <a:t>Yangkhulen</a:t>
            </a:r>
            <a:r>
              <a:rPr lang="en-US" b="1" dirty="0" smtClean="0"/>
              <a:t>, </a:t>
            </a:r>
            <a:r>
              <a:rPr lang="en-US" b="1" dirty="0" err="1" smtClean="0"/>
              <a:t>Senapati</a:t>
            </a:r>
            <a:r>
              <a:rPr lang="en-US" b="1" dirty="0" smtClean="0"/>
              <a:t> District.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sng" dirty="0" smtClean="0"/>
              <a:t>Establishment of Agro Base(Banana Plant) Fiber processing Centre/Unit.</a:t>
            </a:r>
            <a:endParaRPr lang="en-US" sz="2800" dirty="0"/>
          </a:p>
        </p:txBody>
      </p:sp>
      <p:sp>
        <p:nvSpPr>
          <p:cNvPr id="3" name="Content Placeholder 2"/>
          <p:cNvSpPr>
            <a:spLocks noGrp="1"/>
          </p:cNvSpPr>
          <p:nvPr>
            <p:ph idx="1"/>
          </p:nvPr>
        </p:nvSpPr>
        <p:spPr/>
        <p:txBody>
          <a:bodyPr/>
          <a:lstStyle/>
          <a:p>
            <a:r>
              <a:rPr lang="en-IN" dirty="0" smtClean="0"/>
              <a:t> </a:t>
            </a:r>
            <a:endParaRPr lang="en-US" dirty="0"/>
          </a:p>
        </p:txBody>
      </p:sp>
      <p:pic>
        <p:nvPicPr>
          <p:cNvPr id="4" name="Picture 3" descr="sdsd.png"/>
          <p:cNvPicPr>
            <a:picLocks noChangeAspect="1"/>
          </p:cNvPicPr>
          <p:nvPr/>
        </p:nvPicPr>
        <p:blipFill>
          <a:blip r:embed="rId2"/>
          <a:stretch>
            <a:fillRect/>
          </a:stretch>
        </p:blipFill>
        <p:spPr>
          <a:xfrm>
            <a:off x="1524000" y="1524000"/>
            <a:ext cx="6934200" cy="3810000"/>
          </a:xfrm>
          <a:prstGeom prst="rect">
            <a:avLst/>
          </a:prstGeom>
        </p:spPr>
      </p:pic>
      <p:sp>
        <p:nvSpPr>
          <p:cNvPr id="5" name="TextBox 4"/>
          <p:cNvSpPr txBox="1"/>
          <p:nvPr/>
        </p:nvSpPr>
        <p:spPr>
          <a:xfrm>
            <a:off x="1524000" y="5715000"/>
            <a:ext cx="6934200" cy="646331"/>
          </a:xfrm>
          <a:prstGeom prst="rect">
            <a:avLst/>
          </a:prstGeom>
          <a:noFill/>
        </p:spPr>
        <p:txBody>
          <a:bodyPr wrap="square" rtlCol="0">
            <a:spAutoFit/>
          </a:bodyPr>
          <a:lstStyle/>
          <a:p>
            <a:r>
              <a:rPr lang="en-US" b="1" dirty="0" smtClean="0"/>
              <a:t>Construction of Banana Fiber processing unit at </a:t>
            </a:r>
            <a:r>
              <a:rPr lang="en-US" b="1" dirty="0" err="1" smtClean="0"/>
              <a:t>Ngamung</a:t>
            </a:r>
            <a:r>
              <a:rPr lang="en-US" b="1" dirty="0" smtClean="0"/>
              <a:t> Village, </a:t>
            </a:r>
            <a:r>
              <a:rPr lang="en-US" b="1" dirty="0" err="1" smtClean="0"/>
              <a:t>Kangpokpi</a:t>
            </a:r>
            <a:r>
              <a:rPr lang="en-US" b="1" dirty="0" smtClean="0"/>
              <a:t> District.</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6946392" cy="3048000"/>
          </a:xfrm>
        </p:spPr>
        <p:txBody>
          <a:bodyPr>
            <a:normAutofit/>
          </a:bodyPr>
          <a:lstStyle/>
          <a:p>
            <a:pPr algn="ctr">
              <a:buNone/>
            </a:pPr>
            <a:endParaRPr lang="en-US" sz="4000" b="1" dirty="0" smtClean="0"/>
          </a:p>
          <a:p>
            <a:pPr algn="ctr">
              <a:buNone/>
            </a:pPr>
            <a:endParaRPr lang="en-US" sz="4000" b="1" dirty="0" smtClean="0"/>
          </a:p>
          <a:p>
            <a:pPr algn="ctr">
              <a:buNone/>
            </a:pPr>
            <a:r>
              <a:rPr lang="en-US" sz="4000" b="1" dirty="0" smtClean="0"/>
              <a:t>THANK  YOU</a:t>
            </a:r>
            <a:endParaRPr lang="en-US"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35608" y="1447800"/>
            <a:ext cx="7498080" cy="5867400"/>
          </a:xfrm>
        </p:spPr>
        <p:txBody>
          <a:bodyPr>
            <a:normAutofit/>
          </a:bodyPr>
          <a:lstStyle/>
          <a:p>
            <a:pPr algn="just">
              <a:buFont typeface="Wingdings" pitchFamily="2" charset="2"/>
              <a:buChar char="§"/>
            </a:pPr>
            <a:r>
              <a:rPr lang="en-IN" sz="2400" dirty="0" smtClean="0">
                <a:solidFill>
                  <a:srgbClr val="002060"/>
                </a:solidFill>
                <a:latin typeface="Times New Roman" pitchFamily="18" charset="0"/>
                <a:cs typeface="Times New Roman" pitchFamily="18" charset="0"/>
              </a:rPr>
              <a:t>There are as many as 12394 Cooperative Societies with a membership of 667708 as on 31</a:t>
            </a:r>
            <a:r>
              <a:rPr lang="en-IN" sz="2400" baseline="30000" dirty="0" smtClean="0">
                <a:solidFill>
                  <a:srgbClr val="002060"/>
                </a:solidFill>
                <a:latin typeface="Times New Roman" pitchFamily="18" charset="0"/>
                <a:cs typeface="Times New Roman" pitchFamily="18" charset="0"/>
              </a:rPr>
              <a:t>st</a:t>
            </a:r>
            <a:r>
              <a:rPr lang="en-IN" sz="2400" dirty="0" smtClean="0">
                <a:solidFill>
                  <a:srgbClr val="002060"/>
                </a:solidFill>
                <a:latin typeface="Times New Roman" pitchFamily="18" charset="0"/>
                <a:cs typeface="Times New Roman" pitchFamily="18" charset="0"/>
              </a:rPr>
              <a:t> March, 2022 registered under Manipur Cooperative Societies Act,1976 &amp; Rules 1977.</a:t>
            </a:r>
          </a:p>
          <a:p>
            <a:pPr algn="just">
              <a:buFont typeface="Wingdings" pitchFamily="2" charset="2"/>
              <a:buChar char="§"/>
            </a:pPr>
            <a:r>
              <a:rPr lang="en-IN" sz="2400" dirty="0" smtClean="0">
                <a:solidFill>
                  <a:srgbClr val="002060"/>
                </a:solidFill>
                <a:latin typeface="Times New Roman" pitchFamily="18" charset="0"/>
                <a:cs typeface="Times New Roman" pitchFamily="18" charset="0"/>
              </a:rPr>
              <a:t>There are as many as 25457 organizations registered as on 31</a:t>
            </a:r>
            <a:r>
              <a:rPr lang="en-IN" sz="2400" baseline="30000" dirty="0" smtClean="0">
                <a:solidFill>
                  <a:srgbClr val="002060"/>
                </a:solidFill>
                <a:latin typeface="Times New Roman" pitchFamily="18" charset="0"/>
                <a:cs typeface="Times New Roman" pitchFamily="18" charset="0"/>
              </a:rPr>
              <a:t>st</a:t>
            </a:r>
            <a:r>
              <a:rPr lang="en-IN" sz="2400" dirty="0" smtClean="0">
                <a:solidFill>
                  <a:srgbClr val="002060"/>
                </a:solidFill>
                <a:latin typeface="Times New Roman" pitchFamily="18" charset="0"/>
                <a:cs typeface="Times New Roman" pitchFamily="18" charset="0"/>
              </a:rPr>
              <a:t> March, 2022 registered under Manipur Societies Registration Act,1989 &amp; Rules 2004.</a:t>
            </a:r>
          </a:p>
          <a:p>
            <a:pPr algn="just">
              <a:buFont typeface="Wingdings" pitchFamily="2" charset="2"/>
              <a:buChar char="§"/>
            </a:pPr>
            <a:endParaRPr lang="en-IN" sz="2400" dirty="0" smtClean="0">
              <a:latin typeface="Times New Roman" pitchFamily="18" charset="0"/>
              <a:cs typeface="Times New Roman" pitchFamily="18" charset="0"/>
            </a:endParaRPr>
          </a:p>
          <a:p>
            <a:pPr algn="just">
              <a:buNone/>
            </a:pPr>
            <a:endParaRPr lang="en-I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295400" y="457200"/>
            <a:ext cx="7239000" cy="5278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ADMINISTRATIVE SETUP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An IAS Officer is appointed as the Registrar of Cooperative Societies, Manipur and he/she is responsible for the overall promotion and development of the cooperative movement in the State.</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There are 16 Districts in the State; each District is under the control &amp; supervision of one Deputy Registrar of Cooperative Societies who is designated as the District Cooperative Officer (DCO).  </a:t>
            </a:r>
            <a:r>
              <a:rPr kumimoji="0" lang="en-US" sz="2000" b="0" i="0" u="none" strike="noStrike" cap="none" normalizeH="0" baseline="0" dirty="0" err="1" smtClean="0">
                <a:ln>
                  <a:noFill/>
                </a:ln>
                <a:solidFill>
                  <a:schemeClr val="tx2">
                    <a:lumMod val="75000"/>
                  </a:schemeClr>
                </a:solidFill>
                <a:effectLst/>
                <a:latin typeface="Times New Roman" pitchFamily="18" charset="0"/>
                <a:ea typeface="Times New Roman" pitchFamily="18" charset="0"/>
                <a:cs typeface="Times New Roman" pitchFamily="18" charset="0"/>
              </a:rPr>
              <a:t>He/She</a:t>
            </a:r>
            <a:r>
              <a:rPr kumimoji="0" lang="en-US" sz="20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is also delegated with the power and function of the Registrar under Section 3 of the Manipur Cooperative Societies Act, 1976. </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The districts are divided into Zones, and Assistant Registrar of Cooperative Societies (ARCS)  is in charge of each Zone.	</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The Department is functioning along with the support from the following District offices and its Zonal offices:	</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71599" y="152400"/>
          <a:ext cx="7315201" cy="6499469"/>
        </p:xfrm>
        <a:graphic>
          <a:graphicData uri="http://schemas.openxmlformats.org/drawingml/2006/table">
            <a:tbl>
              <a:tblPr/>
              <a:tblGrid>
                <a:gridCol w="422528"/>
                <a:gridCol w="1291771"/>
                <a:gridCol w="3211688"/>
                <a:gridCol w="2389214"/>
              </a:tblGrid>
              <a:tr h="361355">
                <a:tc>
                  <a:txBody>
                    <a:bodyPr/>
                    <a:lstStyle/>
                    <a:p>
                      <a:pPr algn="ctr">
                        <a:lnSpc>
                          <a:spcPct val="115000"/>
                        </a:lnSpc>
                        <a:spcAft>
                          <a:spcPts val="0"/>
                        </a:spcAft>
                      </a:pPr>
                      <a:r>
                        <a:rPr lang="en-IN" sz="1000" b="1" dirty="0">
                          <a:solidFill>
                            <a:srgbClr val="000000"/>
                          </a:solidFill>
                          <a:latin typeface="Calibri"/>
                          <a:ea typeface="Times New Roman"/>
                          <a:cs typeface="Calibri"/>
                        </a:rPr>
                        <a:t>Sl. No.</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b="1" dirty="0">
                          <a:solidFill>
                            <a:srgbClr val="000000"/>
                          </a:solidFill>
                          <a:latin typeface="Calibri"/>
                          <a:ea typeface="Times New Roman"/>
                          <a:cs typeface="Calibri"/>
                        </a:rPr>
                        <a:t>Name of the District</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b="1" dirty="0">
                          <a:solidFill>
                            <a:srgbClr val="000000"/>
                          </a:solidFill>
                          <a:latin typeface="Calibri"/>
                          <a:ea typeface="Times New Roman"/>
                          <a:cs typeface="Calibri"/>
                        </a:rPr>
                        <a:t>Name of Office</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b="1">
                          <a:solidFill>
                            <a:srgbClr val="000000"/>
                          </a:solidFill>
                          <a:latin typeface="Calibri"/>
                          <a:ea typeface="Times New Roman"/>
                          <a:cs typeface="Calibri"/>
                        </a:rPr>
                        <a:t>Remarks</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a:t>
                      </a:r>
                      <a:endParaRPr lang="en-IN" sz="1000">
                        <a:latin typeface="Calibri"/>
                        <a:ea typeface="Times New Roman"/>
                        <a:cs typeface="Times New Roman"/>
                      </a:endParaRPr>
                    </a:p>
                  </a:txBody>
                  <a:tcPr marL="38890" marR="3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en-IN" sz="1000">
                          <a:solidFill>
                            <a:srgbClr val="000000"/>
                          </a:solidFill>
                          <a:latin typeface="Calibri"/>
                          <a:ea typeface="Times New Roman"/>
                          <a:cs typeface="Calibri"/>
                        </a:rPr>
                        <a:t>Imphal West</a:t>
                      </a:r>
                      <a:endParaRPr lang="en-IN" sz="1000">
                        <a:latin typeface="Calibri"/>
                        <a:ea typeface="Times New Roman"/>
                        <a:cs typeface="Times New Roman"/>
                      </a:endParaRPr>
                    </a:p>
                  </a:txBody>
                  <a:tcPr marL="38890" marR="3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Imphal West</a:t>
                      </a:r>
                      <a:endParaRPr lang="en-IN" sz="1000">
                        <a:latin typeface="Calibri"/>
                        <a:ea typeface="Times New Roman"/>
                        <a:cs typeface="Times New Roman"/>
                      </a:endParaRPr>
                    </a:p>
                  </a:txBody>
                  <a:tcPr marL="38890" marR="3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Own Building</a:t>
                      </a:r>
                      <a:endParaRPr lang="en-IN" sz="1000">
                        <a:latin typeface="Calibri"/>
                        <a:ea typeface="Times New Roman"/>
                        <a:cs typeface="Times New Roman"/>
                      </a:endParaRPr>
                    </a:p>
                  </a:txBody>
                  <a:tcPr marL="38890" marR="388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a:solidFill>
                            <a:srgbClr val="000000"/>
                          </a:solidFill>
                          <a:latin typeface="Calibri"/>
                          <a:ea typeface="Times New Roman"/>
                          <a:cs typeface="Calibri"/>
                        </a:rPr>
                        <a:t>Office of the ARCS, Mayang Imphal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Rented</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dirty="0">
                          <a:solidFill>
                            <a:srgbClr val="000000"/>
                          </a:solidFill>
                          <a:latin typeface="Calibri"/>
                          <a:ea typeface="Times New Roman"/>
                          <a:cs typeface="Calibri"/>
                        </a:rPr>
                        <a:t>ii)</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a:solidFill>
                            <a:srgbClr val="000000"/>
                          </a:solidFill>
                          <a:latin typeface="Calibri"/>
                          <a:ea typeface="Times New Roman"/>
                          <a:cs typeface="Calibri"/>
                        </a:rPr>
                        <a:t>Office of the Zonal ARCS, Hiyangthang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Own Building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iii)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dirty="0">
                          <a:solidFill>
                            <a:srgbClr val="000000"/>
                          </a:solidFill>
                          <a:latin typeface="Calibri"/>
                          <a:ea typeface="Times New Roman"/>
                          <a:cs typeface="Calibri"/>
                        </a:rPr>
                        <a:t>Office of the </a:t>
                      </a:r>
                      <a:r>
                        <a:rPr lang="en-IN" sz="1000" dirty="0" err="1">
                          <a:solidFill>
                            <a:srgbClr val="000000"/>
                          </a:solidFill>
                          <a:latin typeface="Calibri"/>
                          <a:ea typeface="Times New Roman"/>
                          <a:cs typeface="Calibri"/>
                        </a:rPr>
                        <a:t>Zonal</a:t>
                      </a:r>
                      <a:r>
                        <a:rPr lang="en-IN" sz="1000" dirty="0">
                          <a:solidFill>
                            <a:srgbClr val="000000"/>
                          </a:solidFill>
                          <a:latin typeface="Calibri"/>
                          <a:ea typeface="Times New Roman"/>
                          <a:cs typeface="Calibri"/>
                        </a:rPr>
                        <a:t> ARCS, </a:t>
                      </a:r>
                      <a:r>
                        <a:rPr lang="en-IN" sz="1000" dirty="0" err="1">
                          <a:solidFill>
                            <a:srgbClr val="000000"/>
                          </a:solidFill>
                          <a:latin typeface="Calibri"/>
                          <a:ea typeface="Times New Roman"/>
                          <a:cs typeface="Calibri"/>
                        </a:rPr>
                        <a:t>Sagoltongba</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Rented</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2</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IN" sz="1000">
                          <a:solidFill>
                            <a:srgbClr val="000000"/>
                          </a:solidFill>
                          <a:latin typeface="Calibri"/>
                          <a:ea typeface="Times New Roman"/>
                          <a:cs typeface="Calibri"/>
                        </a:rPr>
                        <a:t>Imphal East</a:t>
                      </a:r>
                      <a:endParaRPr lang="en-IN" sz="1000">
                        <a:latin typeface="Calibri"/>
                        <a:ea typeface="Times New Roman"/>
                        <a:cs typeface="Times New Roman"/>
                      </a:endParaRPr>
                    </a:p>
                  </a:txBody>
                  <a:tcPr marL="38890" marR="3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Imphal East</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Own Building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36">
                <a:tc>
                  <a:txBody>
                    <a:bodyPr/>
                    <a:lstStyle/>
                    <a:p>
                      <a:pPr algn="ctr">
                        <a:lnSpc>
                          <a:spcPct val="115000"/>
                        </a:lnSpc>
                        <a:spcAft>
                          <a:spcPts val="0"/>
                        </a:spcAft>
                      </a:pPr>
                      <a:r>
                        <a:rPr lang="en-IN" sz="1000">
                          <a:solidFill>
                            <a:srgbClr val="000000"/>
                          </a:solidFill>
                          <a:latin typeface="Calibri"/>
                          <a:ea typeface="Times New Roman"/>
                          <a:cs typeface="Calibri"/>
                        </a:rPr>
                        <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dirty="0">
                          <a:solidFill>
                            <a:srgbClr val="000000"/>
                          </a:solidFill>
                          <a:latin typeface="Calibri"/>
                          <a:ea typeface="Times New Roman"/>
                          <a:cs typeface="Calibri"/>
                        </a:rPr>
                        <a:t>Office of the </a:t>
                      </a:r>
                      <a:r>
                        <a:rPr lang="en-IN" sz="1000" dirty="0" err="1">
                          <a:solidFill>
                            <a:srgbClr val="000000"/>
                          </a:solidFill>
                          <a:latin typeface="Calibri"/>
                          <a:ea typeface="Times New Roman"/>
                          <a:cs typeface="Calibri"/>
                        </a:rPr>
                        <a:t>Zonal</a:t>
                      </a:r>
                      <a:r>
                        <a:rPr lang="en-IN" sz="1000" dirty="0">
                          <a:solidFill>
                            <a:srgbClr val="000000"/>
                          </a:solidFill>
                          <a:latin typeface="Calibri"/>
                          <a:ea typeface="Times New Roman"/>
                          <a:cs typeface="Calibri"/>
                        </a:rPr>
                        <a:t> ARCS, </a:t>
                      </a:r>
                      <a:r>
                        <a:rPr lang="en-IN" sz="1000" dirty="0" err="1">
                          <a:solidFill>
                            <a:srgbClr val="000000"/>
                          </a:solidFill>
                          <a:latin typeface="Calibri"/>
                          <a:ea typeface="Times New Roman"/>
                          <a:cs typeface="Calibri"/>
                        </a:rPr>
                        <a:t>Sawombung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Rented</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550">
                <a:tc>
                  <a:txBody>
                    <a:bodyPr/>
                    <a:lstStyle/>
                    <a:p>
                      <a:pPr algn="ctr">
                        <a:lnSpc>
                          <a:spcPct val="115000"/>
                        </a:lnSpc>
                        <a:spcAft>
                          <a:spcPts val="0"/>
                        </a:spcAft>
                      </a:pPr>
                      <a:r>
                        <a:rPr lang="en-IN" sz="1000">
                          <a:solidFill>
                            <a:srgbClr val="000000"/>
                          </a:solidFill>
                          <a:latin typeface="Calibri"/>
                          <a:ea typeface="Times New Roman"/>
                          <a:cs typeface="Calibri"/>
                        </a:rPr>
                        <a:t>ii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dirty="0">
                          <a:solidFill>
                            <a:srgbClr val="000000"/>
                          </a:solidFill>
                          <a:latin typeface="Calibri"/>
                          <a:ea typeface="Times New Roman"/>
                          <a:cs typeface="Calibri"/>
                        </a:rPr>
                        <a:t>Office of the </a:t>
                      </a:r>
                      <a:r>
                        <a:rPr lang="en-IN" sz="1000" dirty="0" err="1">
                          <a:solidFill>
                            <a:srgbClr val="000000"/>
                          </a:solidFill>
                          <a:latin typeface="Calibri"/>
                          <a:ea typeface="Times New Roman"/>
                          <a:cs typeface="Calibri"/>
                        </a:rPr>
                        <a:t>Zonal</a:t>
                      </a:r>
                      <a:r>
                        <a:rPr lang="en-IN" sz="1000" dirty="0">
                          <a:solidFill>
                            <a:srgbClr val="000000"/>
                          </a:solidFill>
                          <a:latin typeface="Calibri"/>
                          <a:ea typeface="Times New Roman"/>
                          <a:cs typeface="Calibri"/>
                        </a:rPr>
                        <a:t>  ARCS, </a:t>
                      </a:r>
                      <a:r>
                        <a:rPr lang="en-IN" sz="1000" dirty="0" err="1">
                          <a:solidFill>
                            <a:srgbClr val="000000"/>
                          </a:solidFill>
                          <a:latin typeface="Calibri"/>
                          <a:ea typeface="Times New Roman"/>
                          <a:cs typeface="Calibri"/>
                        </a:rPr>
                        <a:t>Irilbung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 DCO Imphal East office room Utilized for the Office</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3</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IN" sz="1000">
                          <a:solidFill>
                            <a:srgbClr val="000000"/>
                          </a:solidFill>
                          <a:latin typeface="Calibri"/>
                          <a:ea typeface="Times New Roman"/>
                          <a:cs typeface="Calibri"/>
                        </a:rPr>
                        <a:t>Bishnupur</a:t>
                      </a:r>
                      <a:endParaRPr lang="en-IN" sz="1000">
                        <a:latin typeface="Calibri"/>
                        <a:ea typeface="Times New Roman"/>
                        <a:cs typeface="Times New Roman"/>
                      </a:endParaRPr>
                    </a:p>
                  </a:txBody>
                  <a:tcPr marL="38890" marR="3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dirty="0">
                          <a:solidFill>
                            <a:srgbClr val="000000"/>
                          </a:solidFill>
                          <a:latin typeface="Calibri"/>
                          <a:ea typeface="Times New Roman"/>
                          <a:cs typeface="Calibri"/>
                        </a:rPr>
                        <a:t>District Cooperative Office, </a:t>
                      </a:r>
                      <a:r>
                        <a:rPr lang="en-IN" sz="1000" dirty="0" err="1">
                          <a:solidFill>
                            <a:srgbClr val="000000"/>
                          </a:solidFill>
                          <a:latin typeface="Calibri"/>
                          <a:ea typeface="Times New Roman"/>
                          <a:cs typeface="Calibri"/>
                        </a:rPr>
                        <a:t>Bishnupur</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 Own Building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550">
                <a:tc>
                  <a:txBody>
                    <a:bodyPr/>
                    <a:lstStyle/>
                    <a:p>
                      <a:pPr algn="ctr">
                        <a:lnSpc>
                          <a:spcPct val="115000"/>
                        </a:lnSpc>
                        <a:spcAft>
                          <a:spcPts val="0"/>
                        </a:spcAft>
                      </a:pPr>
                      <a:r>
                        <a:rPr lang="en-IN" sz="1000">
                          <a:solidFill>
                            <a:srgbClr val="000000"/>
                          </a:solidFill>
                          <a:latin typeface="Calibri"/>
                          <a:ea typeface="Times New Roman"/>
                          <a:cs typeface="Calibri"/>
                        </a:rPr>
                        <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dirty="0">
                          <a:solidFill>
                            <a:srgbClr val="000000"/>
                          </a:solidFill>
                          <a:latin typeface="Calibri"/>
                          <a:ea typeface="Times New Roman"/>
                          <a:cs typeface="Calibri"/>
                        </a:rPr>
                        <a:t>Office of the </a:t>
                      </a:r>
                      <a:r>
                        <a:rPr lang="en-IN" sz="1000" dirty="0" err="1">
                          <a:solidFill>
                            <a:srgbClr val="000000"/>
                          </a:solidFill>
                          <a:latin typeface="Calibri"/>
                          <a:ea typeface="Times New Roman"/>
                          <a:cs typeface="Calibri"/>
                        </a:rPr>
                        <a:t>Zonal</a:t>
                      </a:r>
                      <a:r>
                        <a:rPr lang="en-IN" sz="1000" dirty="0">
                          <a:solidFill>
                            <a:srgbClr val="000000"/>
                          </a:solidFill>
                          <a:latin typeface="Calibri"/>
                          <a:ea typeface="Times New Roman"/>
                          <a:cs typeface="Calibri"/>
                        </a:rPr>
                        <a:t> ARCS, </a:t>
                      </a:r>
                      <a:r>
                        <a:rPr lang="en-IN" sz="1000" dirty="0" err="1">
                          <a:solidFill>
                            <a:srgbClr val="000000"/>
                          </a:solidFill>
                          <a:latin typeface="Calibri"/>
                          <a:ea typeface="Times New Roman"/>
                          <a:cs typeface="Calibri"/>
                        </a:rPr>
                        <a:t>Nambol</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 ICDP Nambol office room is utilized for the Office</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ii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dirty="0">
                          <a:solidFill>
                            <a:srgbClr val="000000"/>
                          </a:solidFill>
                          <a:latin typeface="Calibri"/>
                          <a:ea typeface="Times New Roman"/>
                          <a:cs typeface="Calibri"/>
                        </a:rPr>
                        <a:t>Office of the </a:t>
                      </a:r>
                      <a:r>
                        <a:rPr lang="en-IN" sz="1000" dirty="0" err="1">
                          <a:solidFill>
                            <a:srgbClr val="000000"/>
                          </a:solidFill>
                          <a:latin typeface="Calibri"/>
                          <a:ea typeface="Times New Roman"/>
                          <a:cs typeface="Calibri"/>
                        </a:rPr>
                        <a:t>Zonal</a:t>
                      </a:r>
                      <a:r>
                        <a:rPr lang="en-IN" sz="1000" dirty="0">
                          <a:solidFill>
                            <a:srgbClr val="000000"/>
                          </a:solidFill>
                          <a:latin typeface="Calibri"/>
                          <a:ea typeface="Times New Roman"/>
                          <a:cs typeface="Calibri"/>
                        </a:rPr>
                        <a:t> ARCS, </a:t>
                      </a:r>
                      <a:r>
                        <a:rPr lang="en-IN" sz="1000" dirty="0" err="1">
                          <a:solidFill>
                            <a:srgbClr val="000000"/>
                          </a:solidFill>
                          <a:latin typeface="Calibri"/>
                          <a:ea typeface="Times New Roman"/>
                          <a:cs typeface="Calibri"/>
                        </a:rPr>
                        <a:t>Moirang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 Own Building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4</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000">
                          <a:solidFill>
                            <a:srgbClr val="000000"/>
                          </a:solidFill>
                          <a:latin typeface="Calibri"/>
                          <a:ea typeface="Times New Roman"/>
                          <a:cs typeface="Calibri"/>
                        </a:rPr>
                        <a:t>Thoubal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Thoubal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a:solidFill>
                            <a:srgbClr val="000000"/>
                          </a:solidFill>
                          <a:latin typeface="Calibri"/>
                          <a:ea typeface="Times New Roman"/>
                          <a:cs typeface="Calibri"/>
                        </a:rPr>
                        <a:t>Own Building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550">
                <a:tc>
                  <a:txBody>
                    <a:bodyPr/>
                    <a:lstStyle/>
                    <a:p>
                      <a:pPr algn="ctr">
                        <a:lnSpc>
                          <a:spcPct val="115000"/>
                        </a:lnSpc>
                        <a:spcAft>
                          <a:spcPts val="0"/>
                        </a:spcAft>
                      </a:pPr>
                      <a:r>
                        <a:rPr lang="en-IN" sz="1000">
                          <a:solidFill>
                            <a:srgbClr val="000000"/>
                          </a:solidFill>
                          <a:latin typeface="Calibri"/>
                          <a:ea typeface="Times New Roman"/>
                          <a:cs typeface="Calibri"/>
                        </a:rPr>
                        <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dirty="0">
                          <a:solidFill>
                            <a:srgbClr val="000000"/>
                          </a:solidFill>
                          <a:latin typeface="Calibri"/>
                          <a:ea typeface="Times New Roman"/>
                          <a:cs typeface="Calibri"/>
                        </a:rPr>
                        <a:t>Office of the </a:t>
                      </a:r>
                      <a:r>
                        <a:rPr lang="en-IN" sz="1000" dirty="0" err="1">
                          <a:solidFill>
                            <a:srgbClr val="000000"/>
                          </a:solidFill>
                          <a:latin typeface="Calibri"/>
                          <a:ea typeface="Times New Roman"/>
                          <a:cs typeface="Calibri"/>
                        </a:rPr>
                        <a:t>Zonal</a:t>
                      </a:r>
                      <a:r>
                        <a:rPr lang="en-IN" sz="1000" dirty="0">
                          <a:solidFill>
                            <a:srgbClr val="000000"/>
                          </a:solidFill>
                          <a:latin typeface="Calibri"/>
                          <a:ea typeface="Times New Roman"/>
                          <a:cs typeface="Calibri"/>
                        </a:rPr>
                        <a:t> ARCS, </a:t>
                      </a:r>
                      <a:r>
                        <a:rPr lang="en-IN" sz="1000" dirty="0" err="1">
                          <a:solidFill>
                            <a:srgbClr val="000000"/>
                          </a:solidFill>
                          <a:latin typeface="Calibri"/>
                          <a:ea typeface="Times New Roman"/>
                          <a:cs typeface="Calibri"/>
                        </a:rPr>
                        <a:t>Lilong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DCO </a:t>
                      </a:r>
                      <a:r>
                        <a:rPr lang="en-IN" sz="1000" dirty="0" err="1">
                          <a:solidFill>
                            <a:srgbClr val="000000"/>
                          </a:solidFill>
                          <a:latin typeface="Calibri"/>
                          <a:ea typeface="Times New Roman"/>
                          <a:cs typeface="Calibri"/>
                        </a:rPr>
                        <a:t>Thoubal</a:t>
                      </a:r>
                      <a:r>
                        <a:rPr lang="en-IN" sz="1000" dirty="0">
                          <a:solidFill>
                            <a:srgbClr val="000000"/>
                          </a:solidFill>
                          <a:latin typeface="Calibri"/>
                          <a:ea typeface="Times New Roman"/>
                          <a:cs typeface="Calibri"/>
                        </a:rPr>
                        <a:t> Office room Utilized for the Office</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5</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Kakching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Kakching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Rented</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6</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Chandel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Chandel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 </a:t>
                      </a:r>
                      <a:r>
                        <a:rPr lang="en-IN" sz="1000" dirty="0" err="1">
                          <a:solidFill>
                            <a:srgbClr val="000000"/>
                          </a:solidFill>
                          <a:latin typeface="Calibri"/>
                          <a:ea typeface="Times New Roman"/>
                          <a:cs typeface="Calibri"/>
                        </a:rPr>
                        <a:t>Chandel</a:t>
                      </a:r>
                      <a:r>
                        <a:rPr lang="en-IN" sz="1000" dirty="0">
                          <a:solidFill>
                            <a:srgbClr val="000000"/>
                          </a:solidFill>
                          <a:latin typeface="Calibri"/>
                          <a:ea typeface="Times New Roman"/>
                          <a:cs typeface="Calibri"/>
                        </a:rPr>
                        <a:t> DC Complex</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807">
                <a:tc>
                  <a:txBody>
                    <a:bodyPr/>
                    <a:lstStyle/>
                    <a:p>
                      <a:pPr algn="ctr">
                        <a:lnSpc>
                          <a:spcPct val="115000"/>
                        </a:lnSpc>
                        <a:spcAft>
                          <a:spcPts val="0"/>
                        </a:spcAft>
                      </a:pPr>
                      <a:r>
                        <a:rPr lang="en-IN" sz="1000">
                          <a:solidFill>
                            <a:srgbClr val="000000"/>
                          </a:solidFill>
                          <a:latin typeface="Calibri"/>
                          <a:ea typeface="Times New Roman"/>
                          <a:cs typeface="Calibri"/>
                        </a:rPr>
                        <a:t>7</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 Tengnoupal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Tengnoupal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Rented</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8</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Churachandpur</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Churachandpur</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 Own Building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550">
                <a:tc>
                  <a:txBody>
                    <a:bodyPr/>
                    <a:lstStyle/>
                    <a:p>
                      <a:pPr algn="ctr">
                        <a:lnSpc>
                          <a:spcPct val="115000"/>
                        </a:lnSpc>
                        <a:spcAft>
                          <a:spcPts val="0"/>
                        </a:spcAft>
                      </a:pPr>
                      <a:r>
                        <a:rPr lang="en-IN" sz="1000">
                          <a:solidFill>
                            <a:srgbClr val="000000"/>
                          </a:solidFill>
                          <a:latin typeface="Calibri"/>
                          <a:ea typeface="Times New Roman"/>
                          <a:cs typeface="Calibri"/>
                        </a:rPr>
                        <a:t>9</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Pherzawl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Pherzawl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dirty="0">
                          <a:solidFill>
                            <a:srgbClr val="000000"/>
                          </a:solidFill>
                          <a:latin typeface="Calibri"/>
                          <a:ea typeface="Times New Roman"/>
                          <a:cs typeface="Calibri"/>
                        </a:rPr>
                        <a:t>DCO </a:t>
                      </a:r>
                      <a:r>
                        <a:rPr lang="en-IN" sz="1000" dirty="0" err="1">
                          <a:solidFill>
                            <a:srgbClr val="000000"/>
                          </a:solidFill>
                          <a:latin typeface="Calibri"/>
                          <a:ea typeface="Times New Roman"/>
                          <a:cs typeface="Calibri"/>
                        </a:rPr>
                        <a:t>Churachandpur</a:t>
                      </a:r>
                      <a:r>
                        <a:rPr lang="en-IN" sz="1000" dirty="0">
                          <a:solidFill>
                            <a:srgbClr val="000000"/>
                          </a:solidFill>
                          <a:latin typeface="Calibri"/>
                          <a:ea typeface="Times New Roman"/>
                          <a:cs typeface="Calibri"/>
                        </a:rPr>
                        <a:t> office room Utilized for the Office</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10</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000">
                          <a:solidFill>
                            <a:srgbClr val="000000"/>
                          </a:solidFill>
                          <a:latin typeface="Calibri"/>
                          <a:ea typeface="Times New Roman"/>
                          <a:cs typeface="Calibri"/>
                        </a:rPr>
                        <a:t>Senapati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Senapati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 Own Building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51">
                <a:tc>
                  <a:txBody>
                    <a:bodyPr/>
                    <a:lstStyle/>
                    <a:p>
                      <a:pPr algn="ctr">
                        <a:lnSpc>
                          <a:spcPct val="115000"/>
                        </a:lnSpc>
                        <a:spcAft>
                          <a:spcPts val="0"/>
                        </a:spcAft>
                      </a:pPr>
                      <a:r>
                        <a:rPr lang="en-IN" sz="1000">
                          <a:solidFill>
                            <a:srgbClr val="000000"/>
                          </a:solidFill>
                          <a:latin typeface="Calibri"/>
                          <a:ea typeface="Times New Roman"/>
                          <a:cs typeface="Calibri"/>
                        </a:rPr>
                        <a:t>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000">
                          <a:solidFill>
                            <a:srgbClr val="000000"/>
                          </a:solidFill>
                          <a:latin typeface="Calibri"/>
                          <a:ea typeface="Times New Roman"/>
                          <a:cs typeface="Calibri"/>
                        </a:rPr>
                        <a:t>Office of the Zonal ARCS, Mao</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dirty="0">
                          <a:solidFill>
                            <a:srgbClr val="000000"/>
                          </a:solidFill>
                          <a:latin typeface="Calibri"/>
                          <a:ea typeface="Times New Roman"/>
                          <a:cs typeface="Calibri"/>
                        </a:rPr>
                        <a:t> DCO </a:t>
                      </a:r>
                      <a:r>
                        <a:rPr lang="en-IN" sz="1000" dirty="0" err="1">
                          <a:solidFill>
                            <a:srgbClr val="000000"/>
                          </a:solidFill>
                          <a:latin typeface="Calibri"/>
                          <a:ea typeface="Times New Roman"/>
                          <a:cs typeface="Calibri"/>
                        </a:rPr>
                        <a:t>Senapati</a:t>
                      </a:r>
                      <a:r>
                        <a:rPr lang="en-IN" sz="1000" dirty="0">
                          <a:solidFill>
                            <a:srgbClr val="000000"/>
                          </a:solidFill>
                          <a:latin typeface="Calibri"/>
                          <a:ea typeface="Times New Roman"/>
                          <a:cs typeface="Calibri"/>
                        </a:rPr>
                        <a:t> room Utilized for the Office</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11</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Kangpokpi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Kangpokpi</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 Own Building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445">
                <a:tc>
                  <a:txBody>
                    <a:bodyPr/>
                    <a:lstStyle/>
                    <a:p>
                      <a:pPr algn="ctr">
                        <a:lnSpc>
                          <a:spcPct val="115000"/>
                        </a:lnSpc>
                        <a:spcAft>
                          <a:spcPts val="0"/>
                        </a:spcAft>
                      </a:pPr>
                      <a:r>
                        <a:rPr lang="en-IN" sz="1000">
                          <a:solidFill>
                            <a:srgbClr val="000000"/>
                          </a:solidFill>
                          <a:latin typeface="Calibri"/>
                          <a:ea typeface="Times New Roman"/>
                          <a:cs typeface="Calibri"/>
                        </a:rPr>
                        <a:t>12</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Jiribam</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Jiribam</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Rented</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13</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Ukhrul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Ukhrul</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 Mini Secretariat, </a:t>
                      </a:r>
                      <a:r>
                        <a:rPr lang="en-IN" sz="1000" dirty="0" err="1">
                          <a:solidFill>
                            <a:srgbClr val="000000"/>
                          </a:solidFill>
                          <a:latin typeface="Calibri"/>
                          <a:ea typeface="Times New Roman"/>
                          <a:cs typeface="Calibri"/>
                        </a:rPr>
                        <a:t>Ukhrul</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14</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Kamjong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Kamjong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N" sz="1000" dirty="0">
                        <a:latin typeface="Calibri"/>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15</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Tamenglong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Tamenglong</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a:solidFill>
                            <a:srgbClr val="000000"/>
                          </a:solidFill>
                          <a:latin typeface="Calibri"/>
                          <a:ea typeface="Times New Roman"/>
                          <a:cs typeface="Calibri"/>
                        </a:rPr>
                        <a:t> Own Building</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75">
                <a:tc>
                  <a:txBody>
                    <a:bodyPr/>
                    <a:lstStyle/>
                    <a:p>
                      <a:pPr algn="ctr">
                        <a:lnSpc>
                          <a:spcPct val="115000"/>
                        </a:lnSpc>
                        <a:spcAft>
                          <a:spcPts val="0"/>
                        </a:spcAft>
                      </a:pPr>
                      <a:r>
                        <a:rPr lang="en-IN" sz="1000">
                          <a:solidFill>
                            <a:srgbClr val="000000"/>
                          </a:solidFill>
                          <a:latin typeface="Calibri"/>
                          <a:ea typeface="Times New Roman"/>
                          <a:cs typeface="Calibri"/>
                        </a:rPr>
                        <a:t>16</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a:solidFill>
                            <a:srgbClr val="000000"/>
                          </a:solidFill>
                          <a:latin typeface="Calibri"/>
                          <a:ea typeface="Times New Roman"/>
                          <a:cs typeface="Calibri"/>
                        </a:rPr>
                        <a:t>Noney</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000">
                          <a:solidFill>
                            <a:srgbClr val="000000"/>
                          </a:solidFill>
                          <a:latin typeface="Calibri"/>
                          <a:ea typeface="Times New Roman"/>
                          <a:cs typeface="Calibri"/>
                        </a:rPr>
                        <a:t>District Cooperative Office, Noney</a:t>
                      </a:r>
                      <a:endParaRPr lang="en-IN" sz="100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000" dirty="0" err="1">
                          <a:solidFill>
                            <a:srgbClr val="000000"/>
                          </a:solidFill>
                          <a:latin typeface="Calibri"/>
                          <a:ea typeface="Times New Roman"/>
                          <a:cs typeface="Calibri"/>
                        </a:rPr>
                        <a:t>Noney</a:t>
                      </a:r>
                      <a:r>
                        <a:rPr lang="en-IN" sz="1000" dirty="0">
                          <a:solidFill>
                            <a:srgbClr val="000000"/>
                          </a:solidFill>
                          <a:latin typeface="Calibri"/>
                          <a:ea typeface="Times New Roman"/>
                          <a:cs typeface="Calibri"/>
                        </a:rPr>
                        <a:t> DC complex</a:t>
                      </a:r>
                      <a:endParaRPr lang="en-IN" sz="1000" dirty="0">
                        <a:latin typeface="Calibri"/>
                        <a:ea typeface="Times New Roman"/>
                        <a:cs typeface="Times New Roman"/>
                      </a:endParaRPr>
                    </a:p>
                  </a:txBody>
                  <a:tcPr marL="38890" marR="3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r>
              <a:rPr lang="en-IN" sz="4400" dirty="0" smtClean="0"/>
              <a:t>TRAINING</a:t>
            </a:r>
            <a:endParaRPr lang="en-IN" sz="4400" dirty="0"/>
          </a:p>
        </p:txBody>
      </p:sp>
      <p:sp>
        <p:nvSpPr>
          <p:cNvPr id="51201" name="Rectangle 1"/>
          <p:cNvSpPr>
            <a:spLocks noChangeArrowheads="1"/>
          </p:cNvSpPr>
          <p:nvPr/>
        </p:nvSpPr>
        <p:spPr bwMode="auto">
          <a:xfrm>
            <a:off x="1600200" y="762000"/>
            <a:ext cx="7239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I. </a:t>
            </a:r>
            <a:r>
              <a:rPr kumimoji="0" lang="en-US"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Manipur State Cooperative Union (MSCU):</a:t>
            </a:r>
            <a:endParaRPr kumimoji="0" lang="en-US" b="1" i="0" u="sng"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Cooperative education is the best input for the Cooperative Societies. The Manipur State Cooperative Union and the Centre for Cooperative Management sponsored by the MSCU imparted various types of training. It also organizes training for Self Help Groups.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51202" name="Picture 2" descr="C:\Users\HP\Desktop\Acheivement\Achievement Ministry\New folder\WhatsApp Image 2022-08-29 at 15.57.32 (1).jpeg"/>
          <p:cNvPicPr>
            <a:picLocks noChangeAspect="1" noChangeArrowheads="1"/>
          </p:cNvPicPr>
          <p:nvPr/>
        </p:nvPicPr>
        <p:blipFill>
          <a:blip r:embed="rId2"/>
          <a:srcRect/>
          <a:stretch>
            <a:fillRect/>
          </a:stretch>
        </p:blipFill>
        <p:spPr bwMode="auto">
          <a:xfrm>
            <a:off x="1676400" y="2133600"/>
            <a:ext cx="6781800" cy="3784600"/>
          </a:xfrm>
          <a:prstGeom prst="rect">
            <a:avLst/>
          </a:prstGeom>
          <a:noFill/>
        </p:spPr>
      </p:pic>
      <p:sp>
        <p:nvSpPr>
          <p:cNvPr id="8" name="TextBox 7"/>
          <p:cNvSpPr txBox="1"/>
          <p:nvPr/>
        </p:nvSpPr>
        <p:spPr>
          <a:xfrm>
            <a:off x="1524000" y="5943600"/>
            <a:ext cx="6629400" cy="369332"/>
          </a:xfrm>
          <a:prstGeom prst="rect">
            <a:avLst/>
          </a:prstGeom>
          <a:noFill/>
        </p:spPr>
        <p:txBody>
          <a:bodyPr wrap="square" rtlCol="0">
            <a:spAutoFit/>
          </a:bodyPr>
          <a:lstStyle/>
          <a:p>
            <a:pPr algn="ctr"/>
            <a:r>
              <a:rPr lang="en-IN" b="1" dirty="0" smtClean="0"/>
              <a:t>Practical Field Visit of 73</a:t>
            </a:r>
            <a:r>
              <a:rPr lang="en-IN" b="1" baseline="30000" dirty="0" smtClean="0"/>
              <a:t>rd</a:t>
            </a:r>
            <a:r>
              <a:rPr lang="en-IN" b="1" dirty="0" smtClean="0"/>
              <a:t> Session of Junior Basic Course</a:t>
            </a:r>
            <a:endParaRPr lang="en-IN"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esktop\Acheivement\Achievement Ministry\New folder\WhatsApp Image 2022-08-29 at 15.57.40.jpeg"/>
          <p:cNvPicPr>
            <a:picLocks noGrp="1" noChangeAspect="1" noChangeArrowheads="1"/>
          </p:cNvPicPr>
          <p:nvPr>
            <p:ph idx="1"/>
          </p:nvPr>
        </p:nvPicPr>
        <p:blipFill>
          <a:blip r:embed="rId2"/>
          <a:srcRect/>
          <a:stretch>
            <a:fillRect/>
          </a:stretch>
        </p:blipFill>
        <p:spPr bwMode="auto">
          <a:xfrm>
            <a:off x="1219200" y="421481"/>
            <a:ext cx="7772400" cy="4683919"/>
          </a:xfrm>
          <a:prstGeom prst="rect">
            <a:avLst/>
          </a:prstGeom>
          <a:noFill/>
        </p:spPr>
      </p:pic>
      <p:sp>
        <p:nvSpPr>
          <p:cNvPr id="5" name="TextBox 4"/>
          <p:cNvSpPr txBox="1"/>
          <p:nvPr/>
        </p:nvSpPr>
        <p:spPr>
          <a:xfrm>
            <a:off x="1447800" y="5574268"/>
            <a:ext cx="7162800" cy="369332"/>
          </a:xfrm>
          <a:prstGeom prst="rect">
            <a:avLst/>
          </a:prstGeom>
          <a:noFill/>
        </p:spPr>
        <p:txBody>
          <a:bodyPr wrap="square" rtlCol="0">
            <a:spAutoFit/>
          </a:bodyPr>
          <a:lstStyle/>
          <a:p>
            <a:pPr algn="ctr"/>
            <a:r>
              <a:rPr lang="en-IN" b="1" dirty="0" smtClean="0"/>
              <a:t>Trainees of Junior Basic Course Conducted by MSCU</a:t>
            </a:r>
            <a:endParaRPr lang="en-IN"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rmAutofit lnSpcReduction="10000"/>
          </a:bodyPr>
          <a:lstStyle/>
          <a:p>
            <a:pPr>
              <a:buNone/>
            </a:pPr>
            <a:r>
              <a:rPr lang="en-IN" b="1" dirty="0" smtClean="0">
                <a:solidFill>
                  <a:srgbClr val="002060"/>
                </a:solidFill>
              </a:rPr>
              <a:t>II.	</a:t>
            </a:r>
            <a:r>
              <a:rPr lang="en-IN" b="1" u="sng" dirty="0" smtClean="0">
                <a:solidFill>
                  <a:srgbClr val="002060"/>
                </a:solidFill>
              </a:rPr>
              <a:t>Institute of Cooperative Management (ICM), </a:t>
            </a:r>
            <a:r>
              <a:rPr lang="en-IN" b="1" u="sng" dirty="0" err="1" smtClean="0">
                <a:solidFill>
                  <a:srgbClr val="002060"/>
                </a:solidFill>
              </a:rPr>
              <a:t>Imphal</a:t>
            </a:r>
            <a:r>
              <a:rPr lang="en-IN" b="1" u="sng" dirty="0" smtClean="0">
                <a:solidFill>
                  <a:srgbClr val="002060"/>
                </a:solidFill>
              </a:rPr>
              <a:t>:</a:t>
            </a:r>
          </a:p>
          <a:p>
            <a:pPr algn="just"/>
            <a:r>
              <a:rPr lang="en-IN" dirty="0" smtClean="0"/>
              <a:t>	</a:t>
            </a:r>
            <a:r>
              <a:rPr lang="en-IN" sz="2600" dirty="0" smtClean="0">
                <a:solidFill>
                  <a:srgbClr val="002060"/>
                </a:solidFill>
              </a:rPr>
              <a:t>The Institute of Cooperative Management </a:t>
            </a:r>
            <a:r>
              <a:rPr lang="en-IN" sz="2600" dirty="0" err="1" smtClean="0">
                <a:solidFill>
                  <a:srgbClr val="002060"/>
                </a:solidFill>
              </a:rPr>
              <a:t>Imphal</a:t>
            </a:r>
            <a:r>
              <a:rPr lang="en-IN" sz="2600" dirty="0" smtClean="0">
                <a:solidFill>
                  <a:srgbClr val="002060"/>
                </a:solidFill>
              </a:rPr>
              <a:t> was established in 1988 under the aegis of the National  Council for Cooperative Training(NCCT), New Delhi, and it is fully funded by the Ministry of Agriculture, Department of Cooperation , Government of India.</a:t>
            </a:r>
          </a:p>
          <a:p>
            <a:pPr algn="just"/>
            <a:r>
              <a:rPr lang="en-IN" sz="2600" dirty="0" smtClean="0">
                <a:solidFill>
                  <a:srgbClr val="002060"/>
                </a:solidFill>
              </a:rPr>
              <a:t>	The Institute is catering to the training requirements of the middle level personnel of the Cooperative Department and institutions of Manipur, Nagaland and Mizoram. It is dedicated to the following three functional areas. </a:t>
            </a:r>
            <a:r>
              <a:rPr lang="en-IN" sz="2600" dirty="0" err="1" smtClean="0">
                <a:solidFill>
                  <a:srgbClr val="002060"/>
                </a:solidFill>
              </a:rPr>
              <a:t>i</a:t>
            </a:r>
            <a:r>
              <a:rPr lang="en-IN" sz="2600" dirty="0" smtClean="0">
                <a:solidFill>
                  <a:srgbClr val="002060"/>
                </a:solidFill>
              </a:rPr>
              <a:t>)Training, ii) Research and iii) Consultancy.     </a:t>
            </a:r>
          </a:p>
          <a:p>
            <a:pPr>
              <a:buNone/>
            </a:pP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and District Wise data:</a:t>
            </a:r>
            <a:endParaRPr lang="en-US" dirty="0"/>
          </a:p>
        </p:txBody>
      </p:sp>
      <p:graphicFrame>
        <p:nvGraphicFramePr>
          <p:cNvPr id="4" name="Table 3"/>
          <p:cNvGraphicFramePr>
            <a:graphicFrameLocks noGrp="1"/>
          </p:cNvGraphicFramePr>
          <p:nvPr/>
        </p:nvGraphicFramePr>
        <p:xfrm>
          <a:off x="1905000" y="1371600"/>
          <a:ext cx="6080760" cy="4977384"/>
        </p:xfrm>
        <a:graphic>
          <a:graphicData uri="http://schemas.openxmlformats.org/drawingml/2006/table">
            <a:tbl>
              <a:tblPr/>
              <a:tblGrid>
                <a:gridCol w="2026920"/>
                <a:gridCol w="2026920"/>
                <a:gridCol w="2026920"/>
              </a:tblGrid>
              <a:tr h="0">
                <a:tc>
                  <a:txBody>
                    <a:bodyPr/>
                    <a:lstStyle/>
                    <a:p>
                      <a:pPr algn="ctr">
                        <a:lnSpc>
                          <a:spcPct val="115000"/>
                        </a:lnSpc>
                        <a:spcAft>
                          <a:spcPts val="0"/>
                        </a:spcAft>
                      </a:pPr>
                      <a:r>
                        <a:rPr lang="en-US" sz="1600" b="1" dirty="0">
                          <a:latin typeface="Times New Roman"/>
                          <a:ea typeface="Times New Roman"/>
                          <a:cs typeface="Times New Roman"/>
                        </a:rPr>
                        <a:t>State/District</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Times New Roman"/>
                          <a:ea typeface="Times New Roman"/>
                          <a:cs typeface="Times New Roman"/>
                        </a:rPr>
                        <a:t>No. of Cooperative Societies</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Times New Roman"/>
                          <a:ea typeface="Times New Roman"/>
                          <a:cs typeface="Times New Roman"/>
                        </a:rPr>
                        <a:t>No. of NGO/</a:t>
                      </a:r>
                      <a:r>
                        <a:rPr lang="en-US" sz="1600" b="1" dirty="0" err="1">
                          <a:latin typeface="Times New Roman"/>
                          <a:ea typeface="Times New Roman"/>
                          <a:cs typeface="Times New Roman"/>
                        </a:rPr>
                        <a:t>Organisation</a:t>
                      </a: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a:latin typeface="Times New Roman"/>
                          <a:ea typeface="Times New Roman"/>
                          <a:cs typeface="Times New Roman"/>
                        </a:rPr>
                        <a:t>State Level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16</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2483</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Imphal</a:t>
                      </a:r>
                      <a:r>
                        <a:rPr lang="en-US" sz="1400" i="1" dirty="0">
                          <a:solidFill>
                            <a:srgbClr val="000000"/>
                          </a:solidFill>
                          <a:latin typeface="Times New Roman"/>
                          <a:ea typeface="Times New Roman"/>
                          <a:cs typeface="Times New Roman"/>
                        </a:rPr>
                        <a:t> West</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1334</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5700</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Imphal</a:t>
                      </a:r>
                      <a:r>
                        <a:rPr lang="en-US" sz="1400" i="1" dirty="0">
                          <a:solidFill>
                            <a:srgbClr val="000000"/>
                          </a:solidFill>
                          <a:latin typeface="Times New Roman"/>
                          <a:ea typeface="Times New Roman"/>
                          <a:cs typeface="Times New Roman"/>
                        </a:rPr>
                        <a:t> East</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1471</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2946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Thoubal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2287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2558</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Bishnupur</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2430</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3101</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Jiribam</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60</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347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Kakching</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820</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1054</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Churachandpur</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1093</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2426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Senapati</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smtClean="0">
                          <a:solidFill>
                            <a:srgbClr val="000000"/>
                          </a:solidFill>
                          <a:latin typeface="Times New Roman"/>
                          <a:ea typeface="Times New Roman"/>
                          <a:cs typeface="Times New Roman"/>
                        </a:rPr>
                        <a:t>303</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1210</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Ukhrul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758</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789</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Tamenglong</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328</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rgbClr val="000000"/>
                          </a:solidFill>
                          <a:latin typeface="Times New Roman"/>
                          <a:ea typeface="Times New Roman"/>
                          <a:cs typeface="Times New Roman"/>
                        </a:rPr>
                        <a:t>185</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Chandel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275</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415</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Kangpokpi</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454</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1083</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Tengnoupal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154</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467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Pherzawl</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106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rgbClr val="000000"/>
                          </a:solidFill>
                          <a:latin typeface="Times New Roman"/>
                          <a:ea typeface="Times New Roman"/>
                          <a:cs typeface="Times New Roman"/>
                        </a:rPr>
                        <a:t>204</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Noney</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207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264</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i="1" dirty="0" err="1">
                          <a:solidFill>
                            <a:srgbClr val="000000"/>
                          </a:solidFill>
                          <a:latin typeface="Times New Roman"/>
                          <a:ea typeface="Times New Roman"/>
                          <a:cs typeface="Times New Roman"/>
                        </a:rPr>
                        <a:t>Kamjong</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296</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solidFill>
                            <a:srgbClr val="000000"/>
                          </a:solidFill>
                          <a:latin typeface="Times New Roman"/>
                          <a:ea typeface="Times New Roman"/>
                          <a:cs typeface="Times New Roman"/>
                        </a:rPr>
                        <a:t>225</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b="1" i="1">
                          <a:solidFill>
                            <a:srgbClr val="000000"/>
                          </a:solidFill>
                          <a:latin typeface="Times New Roman"/>
                          <a:ea typeface="Times New Roman"/>
                          <a:cs typeface="Times New Roman"/>
                        </a:rPr>
                        <a:t>TOTAL</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rgbClr val="000000"/>
                          </a:solidFill>
                          <a:latin typeface="Times New Roman"/>
                          <a:ea typeface="Times New Roman"/>
                          <a:cs typeface="Times New Roman"/>
                        </a:rPr>
                        <a:t>12392</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rgbClr val="000000"/>
                          </a:solidFill>
                          <a:latin typeface="Times New Roman"/>
                          <a:ea typeface="Times New Roman"/>
                          <a:cs typeface="Times New Roman"/>
                        </a:rPr>
                        <a:t>25457</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463</TotalTime>
  <Words>884</Words>
  <Application>Microsoft Office PowerPoint</Application>
  <PresentationFormat>On-screen Show (4:3)</PresentationFormat>
  <Paragraphs>212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COOPERATION DEPARTMENT Government of manipur </vt:lpstr>
      <vt:lpstr>INTRODUCTION</vt:lpstr>
      <vt:lpstr>Slide 3</vt:lpstr>
      <vt:lpstr>Slide 4</vt:lpstr>
      <vt:lpstr>Slide 5</vt:lpstr>
      <vt:lpstr>TRAINING</vt:lpstr>
      <vt:lpstr>Slide 7</vt:lpstr>
      <vt:lpstr>Slide 8</vt:lpstr>
      <vt:lpstr>State and District Wise data:</vt:lpstr>
      <vt:lpstr>E-Office in the Department</vt:lpstr>
      <vt:lpstr>EODB/Online Registration:</vt:lpstr>
      <vt:lpstr> Comprehensive Support Plan Scheme under NABARD &amp; MSCB</vt:lpstr>
      <vt:lpstr>Slide 13</vt:lpstr>
      <vt:lpstr>Slide 14</vt:lpstr>
      <vt:lpstr>Under RKVY Scheme, the Department have executed the following works/schemes:</vt:lpstr>
      <vt:lpstr>Construction of Rural Godown at Primary Agriculture Cooperative Societies (PACs)</vt:lpstr>
      <vt:lpstr>Construction of Rural Godown at Primary Agriculture Cooperative Societies (PACs)</vt:lpstr>
      <vt:lpstr>Construction of Rural Godown at Primary Agriculture Cooperative Societies (PACs)</vt:lpstr>
      <vt:lpstr>Construction of Rural Godown at Primary Agriculture Cooperative Societies (PACs)</vt:lpstr>
      <vt:lpstr>Construction of Rural Godown at Primary Agriculture Cooperative Societies (PACs)</vt:lpstr>
      <vt:lpstr>Promotion of Farm Mechanization(Agro Costume Hiring centre at PACs</vt:lpstr>
      <vt:lpstr>Establishment of Agro Base(Banana Plant) Fiber processing Centre/Unit.</vt:lpstr>
      <vt:lpstr>Establishment of Agro Base(Banana Plant) Fiber processing Centre/Unit.</vt:lpstr>
      <vt:lpstr>Establishment of Agro Base(Banana Plant) Fiber processing Centre/Unit.</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DEPARTMENT</dc:title>
  <dc:creator>Acer</dc:creator>
  <cp:lastModifiedBy>HP</cp:lastModifiedBy>
  <cp:revision>59</cp:revision>
  <dcterms:created xsi:type="dcterms:W3CDTF">2006-08-16T00:00:00Z</dcterms:created>
  <dcterms:modified xsi:type="dcterms:W3CDTF">2022-08-29T13:10:50Z</dcterms:modified>
</cp:coreProperties>
</file>