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7" r:id="rId2"/>
    <p:sldId id="258" r:id="rId3"/>
    <p:sldId id="259" r:id="rId4"/>
    <p:sldId id="260" r:id="rId5"/>
    <p:sldId id="28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2" r:id="rId21"/>
    <p:sldId id="277" r:id="rId22"/>
    <p:sldId id="276" r:id="rId23"/>
    <p:sldId id="281"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6CA3B-9BAB-49AD-AC86-ED6F99A540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2D3A1BD-518E-4838-817F-09823EC7C6E3}">
      <dgm:prSet/>
      <dgm:spPr/>
      <dgm:t>
        <a:bodyPr/>
        <a:lstStyle/>
        <a:p>
          <a:r>
            <a:rPr lang="en-US" b="1" dirty="0">
              <a:solidFill>
                <a:srgbClr val="FFC000"/>
              </a:solidFill>
              <a:latin typeface="Times New Roman" panose="02020603050405020304" pitchFamily="18" charset="0"/>
              <a:cs typeface="Times New Roman" panose="02020603050405020304" pitchFamily="18" charset="0"/>
            </a:rPr>
            <a:t>On-line registration introduced in 2021  improves pace of registration</a:t>
          </a:r>
        </a:p>
      </dgm:t>
    </dgm:pt>
    <dgm:pt modelId="{E6AB31EF-604D-4FD0-8FF4-4B559FC8823A}" type="parTrans" cxnId="{B151A9ED-008D-49B5-8871-FF9108EE78FA}">
      <dgm:prSet/>
      <dgm:spPr/>
      <dgm:t>
        <a:bodyPr/>
        <a:lstStyle/>
        <a:p>
          <a:endParaRPr lang="en-US"/>
        </a:p>
      </dgm:t>
    </dgm:pt>
    <dgm:pt modelId="{06D249BA-5FF4-4E1E-BA05-7C7A6076B128}" type="sibTrans" cxnId="{B151A9ED-008D-49B5-8871-FF9108EE78FA}">
      <dgm:prSet/>
      <dgm:spPr/>
      <dgm:t>
        <a:bodyPr/>
        <a:lstStyle/>
        <a:p>
          <a:endParaRPr lang="en-US"/>
        </a:p>
      </dgm:t>
    </dgm:pt>
    <dgm:pt modelId="{CB9CB91D-A77F-479F-A137-72029AAB6731}">
      <dgm:prSet/>
      <dgm:spPr/>
      <dgm:t>
        <a:bodyPr/>
        <a:lstStyle/>
        <a:p>
          <a:r>
            <a:rPr lang="en-IN" b="1" dirty="0">
              <a:solidFill>
                <a:srgbClr val="FFC000"/>
              </a:solidFill>
              <a:latin typeface="Times New Roman" panose="02020603050405020304" pitchFamily="18" charset="0"/>
              <a:cs typeface="Times New Roman" panose="02020603050405020304" pitchFamily="18" charset="0"/>
            </a:rPr>
            <a:t>962 new cooperatives registered &amp; 246 defunct cooperatives revived in 17 months (April 2021 to Aug 2022)</a:t>
          </a:r>
        </a:p>
      </dgm:t>
    </dgm:pt>
    <dgm:pt modelId="{B2969A06-6FC0-4630-9803-8CB1950C7C11}" type="parTrans" cxnId="{907EE0B6-D8B1-464F-876C-2C43322B8ED9}">
      <dgm:prSet/>
      <dgm:spPr/>
      <dgm:t>
        <a:bodyPr/>
        <a:lstStyle/>
        <a:p>
          <a:endParaRPr lang="en-US"/>
        </a:p>
      </dgm:t>
    </dgm:pt>
    <dgm:pt modelId="{C1C181BB-F1A7-42CB-AA50-5CBEBF3F0FB3}" type="sibTrans" cxnId="{907EE0B6-D8B1-464F-876C-2C43322B8ED9}">
      <dgm:prSet/>
      <dgm:spPr/>
      <dgm:t>
        <a:bodyPr/>
        <a:lstStyle/>
        <a:p>
          <a:endParaRPr lang="en-US"/>
        </a:p>
      </dgm:t>
    </dgm:pt>
    <dgm:pt modelId="{3CE94E7A-FF9B-4C2D-9B7B-D9A79CFD4C6E}">
      <dgm:prSet/>
      <dgm:spPr/>
      <dgm:t>
        <a:bodyPr/>
        <a:lstStyle/>
        <a:p>
          <a:r>
            <a:rPr lang="en-IN" b="1">
              <a:solidFill>
                <a:srgbClr val="FFC000"/>
              </a:solidFill>
              <a:latin typeface="Times New Roman" panose="02020603050405020304" pitchFamily="18" charset="0"/>
              <a:cs typeface="Times New Roman" panose="02020603050405020304" pitchFamily="18" charset="0"/>
            </a:rPr>
            <a:t>Elections conducted in 89% Cooperatives(824 out of 982) where these were due in 17 months (April 2021 to Aug 2022)</a:t>
          </a:r>
          <a:endParaRPr lang="en-IN" b="1" dirty="0">
            <a:solidFill>
              <a:srgbClr val="FFC000"/>
            </a:solidFill>
            <a:latin typeface="Times New Roman" panose="02020603050405020304" pitchFamily="18" charset="0"/>
            <a:cs typeface="Times New Roman" panose="02020603050405020304" pitchFamily="18" charset="0"/>
          </a:endParaRPr>
        </a:p>
      </dgm:t>
    </dgm:pt>
    <dgm:pt modelId="{FE834DBD-0425-4087-934C-80AB91BCAECA}" type="parTrans" cxnId="{273BDBBA-4336-45D2-BCEF-197BD48E6496}">
      <dgm:prSet/>
      <dgm:spPr/>
      <dgm:t>
        <a:bodyPr/>
        <a:lstStyle/>
        <a:p>
          <a:endParaRPr lang="en-US"/>
        </a:p>
      </dgm:t>
    </dgm:pt>
    <dgm:pt modelId="{59066F0F-26AC-4140-AB68-A5454B98C4E5}" type="sibTrans" cxnId="{273BDBBA-4336-45D2-BCEF-197BD48E6496}">
      <dgm:prSet/>
      <dgm:spPr/>
      <dgm:t>
        <a:bodyPr/>
        <a:lstStyle/>
        <a:p>
          <a:endParaRPr lang="en-US"/>
        </a:p>
      </dgm:t>
    </dgm:pt>
    <dgm:pt modelId="{D6AE4A19-95E2-4749-B06E-06998834EB62}">
      <dgm:prSet/>
      <dgm:spPr/>
      <dgm:t>
        <a:bodyPr/>
        <a:lstStyle/>
        <a:p>
          <a:r>
            <a:rPr lang="en-IN" b="1" dirty="0">
              <a:solidFill>
                <a:srgbClr val="FFC000"/>
              </a:solidFill>
              <a:latin typeface="Times New Roman" panose="02020603050405020304" pitchFamily="18" charset="0"/>
              <a:cs typeface="Times New Roman" panose="02020603050405020304" pitchFamily="18" charset="0"/>
            </a:rPr>
            <a:t>Capital of Rs 366 crore infused in three DCCBs in March 2022</a:t>
          </a:r>
        </a:p>
      </dgm:t>
    </dgm:pt>
    <dgm:pt modelId="{EB21C1DF-16EC-42DC-B466-F2320C7D65E6}" type="parTrans" cxnId="{41009C41-75AD-4370-8A73-C4535E20D8AB}">
      <dgm:prSet/>
      <dgm:spPr/>
      <dgm:t>
        <a:bodyPr/>
        <a:lstStyle/>
        <a:p>
          <a:endParaRPr lang="en-US"/>
        </a:p>
      </dgm:t>
    </dgm:pt>
    <dgm:pt modelId="{98C4DC4B-9955-42B3-BE62-B1592FD50EE2}" type="sibTrans" cxnId="{41009C41-75AD-4370-8A73-C4535E20D8AB}">
      <dgm:prSet/>
      <dgm:spPr/>
      <dgm:t>
        <a:bodyPr/>
        <a:lstStyle/>
        <a:p>
          <a:endParaRPr lang="en-US"/>
        </a:p>
      </dgm:t>
    </dgm:pt>
    <dgm:pt modelId="{44181167-4174-433D-BE9F-04D3B2219DAF}" type="pres">
      <dgm:prSet presAssocID="{1416CA3B-9BAB-49AD-AC86-ED6F99A5407B}" presName="linear" presStyleCnt="0">
        <dgm:presLayoutVars>
          <dgm:dir/>
          <dgm:animLvl val="lvl"/>
          <dgm:resizeHandles val="exact"/>
        </dgm:presLayoutVars>
      </dgm:prSet>
      <dgm:spPr/>
      <dgm:t>
        <a:bodyPr/>
        <a:lstStyle/>
        <a:p>
          <a:endParaRPr lang="en-US"/>
        </a:p>
      </dgm:t>
    </dgm:pt>
    <dgm:pt modelId="{F5D1CAA1-A41B-40F3-A288-0A4484A4DC45}" type="pres">
      <dgm:prSet presAssocID="{A2D3A1BD-518E-4838-817F-09823EC7C6E3}" presName="parentLin" presStyleCnt="0"/>
      <dgm:spPr/>
    </dgm:pt>
    <dgm:pt modelId="{E77E8722-D083-4DA0-AA77-943EDBA5CCC5}" type="pres">
      <dgm:prSet presAssocID="{A2D3A1BD-518E-4838-817F-09823EC7C6E3}" presName="parentLeftMargin" presStyleLbl="node1" presStyleIdx="0" presStyleCnt="4"/>
      <dgm:spPr/>
      <dgm:t>
        <a:bodyPr/>
        <a:lstStyle/>
        <a:p>
          <a:endParaRPr lang="en-US"/>
        </a:p>
      </dgm:t>
    </dgm:pt>
    <dgm:pt modelId="{819D3849-8A91-4C17-AAEB-7D58C95FBC2A}" type="pres">
      <dgm:prSet presAssocID="{A2D3A1BD-518E-4838-817F-09823EC7C6E3}" presName="parentText" presStyleLbl="node1" presStyleIdx="0" presStyleCnt="4" custScaleX="142857">
        <dgm:presLayoutVars>
          <dgm:chMax val="0"/>
          <dgm:bulletEnabled val="1"/>
        </dgm:presLayoutVars>
      </dgm:prSet>
      <dgm:spPr/>
      <dgm:t>
        <a:bodyPr/>
        <a:lstStyle/>
        <a:p>
          <a:endParaRPr lang="en-US"/>
        </a:p>
      </dgm:t>
    </dgm:pt>
    <dgm:pt modelId="{C5523D8D-0ABD-43E8-AC8C-885D8764D737}" type="pres">
      <dgm:prSet presAssocID="{A2D3A1BD-518E-4838-817F-09823EC7C6E3}" presName="negativeSpace" presStyleCnt="0"/>
      <dgm:spPr/>
    </dgm:pt>
    <dgm:pt modelId="{276A507B-4367-4CD1-A6A7-B066D0D2689A}" type="pres">
      <dgm:prSet presAssocID="{A2D3A1BD-518E-4838-817F-09823EC7C6E3}" presName="childText" presStyleLbl="conFgAcc1" presStyleIdx="0" presStyleCnt="4">
        <dgm:presLayoutVars>
          <dgm:bulletEnabled val="1"/>
        </dgm:presLayoutVars>
      </dgm:prSet>
      <dgm:spPr/>
    </dgm:pt>
    <dgm:pt modelId="{5F7328E9-41B7-4C40-9ADA-E99D64781A37}" type="pres">
      <dgm:prSet presAssocID="{06D249BA-5FF4-4E1E-BA05-7C7A6076B128}" presName="spaceBetweenRectangles" presStyleCnt="0"/>
      <dgm:spPr/>
    </dgm:pt>
    <dgm:pt modelId="{DD457A93-4F68-48CF-AAAF-9DD253720943}" type="pres">
      <dgm:prSet presAssocID="{CB9CB91D-A77F-479F-A137-72029AAB6731}" presName="parentLin" presStyleCnt="0"/>
      <dgm:spPr/>
    </dgm:pt>
    <dgm:pt modelId="{F98063C8-5305-42B4-8D64-B3712C2FEC3C}" type="pres">
      <dgm:prSet presAssocID="{CB9CB91D-A77F-479F-A137-72029AAB6731}" presName="parentLeftMargin" presStyleLbl="node1" presStyleIdx="0" presStyleCnt="4"/>
      <dgm:spPr/>
      <dgm:t>
        <a:bodyPr/>
        <a:lstStyle/>
        <a:p>
          <a:endParaRPr lang="en-US"/>
        </a:p>
      </dgm:t>
    </dgm:pt>
    <dgm:pt modelId="{6EB44E19-9BA5-4C3A-9344-B7A72442ADA1}" type="pres">
      <dgm:prSet presAssocID="{CB9CB91D-A77F-479F-A137-72029AAB6731}" presName="parentText" presStyleLbl="node1" presStyleIdx="1" presStyleCnt="4" custScaleX="142857" custLinFactNeighborX="-5464" custLinFactNeighborY="-862">
        <dgm:presLayoutVars>
          <dgm:chMax val="0"/>
          <dgm:bulletEnabled val="1"/>
        </dgm:presLayoutVars>
      </dgm:prSet>
      <dgm:spPr/>
      <dgm:t>
        <a:bodyPr/>
        <a:lstStyle/>
        <a:p>
          <a:endParaRPr lang="en-US"/>
        </a:p>
      </dgm:t>
    </dgm:pt>
    <dgm:pt modelId="{DE8B09DE-4205-4CA8-AA20-969F62D1C003}" type="pres">
      <dgm:prSet presAssocID="{CB9CB91D-A77F-479F-A137-72029AAB6731}" presName="negativeSpace" presStyleCnt="0"/>
      <dgm:spPr/>
    </dgm:pt>
    <dgm:pt modelId="{96B9541D-D00B-42F9-91DB-614F452D9A18}" type="pres">
      <dgm:prSet presAssocID="{CB9CB91D-A77F-479F-A137-72029AAB6731}" presName="childText" presStyleLbl="conFgAcc1" presStyleIdx="1" presStyleCnt="4">
        <dgm:presLayoutVars>
          <dgm:bulletEnabled val="1"/>
        </dgm:presLayoutVars>
      </dgm:prSet>
      <dgm:spPr/>
    </dgm:pt>
    <dgm:pt modelId="{D512344E-00FA-4052-8D8C-4698ABAE6943}" type="pres">
      <dgm:prSet presAssocID="{C1C181BB-F1A7-42CB-AA50-5CBEBF3F0FB3}" presName="spaceBetweenRectangles" presStyleCnt="0"/>
      <dgm:spPr/>
    </dgm:pt>
    <dgm:pt modelId="{5B401469-08CC-4217-AF4B-18160CE3238B}" type="pres">
      <dgm:prSet presAssocID="{D6AE4A19-95E2-4749-B06E-06998834EB62}" presName="parentLin" presStyleCnt="0"/>
      <dgm:spPr/>
    </dgm:pt>
    <dgm:pt modelId="{666D832A-722C-4B4C-B792-4E3DE937E527}" type="pres">
      <dgm:prSet presAssocID="{D6AE4A19-95E2-4749-B06E-06998834EB62}" presName="parentLeftMargin" presStyleLbl="node1" presStyleIdx="1" presStyleCnt="4"/>
      <dgm:spPr/>
      <dgm:t>
        <a:bodyPr/>
        <a:lstStyle/>
        <a:p>
          <a:endParaRPr lang="en-US"/>
        </a:p>
      </dgm:t>
    </dgm:pt>
    <dgm:pt modelId="{CC6847B4-1B5E-4533-AFB1-E5C6FBB9748F}" type="pres">
      <dgm:prSet presAssocID="{D6AE4A19-95E2-4749-B06E-06998834EB62}" presName="parentText" presStyleLbl="node1" presStyleIdx="2" presStyleCnt="4" custScaleX="142857" custScaleY="119308">
        <dgm:presLayoutVars>
          <dgm:chMax val="0"/>
          <dgm:bulletEnabled val="1"/>
        </dgm:presLayoutVars>
      </dgm:prSet>
      <dgm:spPr/>
      <dgm:t>
        <a:bodyPr/>
        <a:lstStyle/>
        <a:p>
          <a:endParaRPr lang="en-US"/>
        </a:p>
      </dgm:t>
    </dgm:pt>
    <dgm:pt modelId="{D91CF44A-6467-4ABE-BA15-701E0DC8AEA9}" type="pres">
      <dgm:prSet presAssocID="{D6AE4A19-95E2-4749-B06E-06998834EB62}" presName="negativeSpace" presStyleCnt="0"/>
      <dgm:spPr/>
    </dgm:pt>
    <dgm:pt modelId="{F66E71B3-9F74-4984-87C1-BC8160756266}" type="pres">
      <dgm:prSet presAssocID="{D6AE4A19-95E2-4749-B06E-06998834EB62}" presName="childText" presStyleLbl="conFgAcc1" presStyleIdx="2" presStyleCnt="4">
        <dgm:presLayoutVars>
          <dgm:bulletEnabled val="1"/>
        </dgm:presLayoutVars>
      </dgm:prSet>
      <dgm:spPr/>
    </dgm:pt>
    <dgm:pt modelId="{F104611E-402A-4AEA-A774-0C483AE4AB52}" type="pres">
      <dgm:prSet presAssocID="{98C4DC4B-9955-42B3-BE62-B1592FD50EE2}" presName="spaceBetweenRectangles" presStyleCnt="0"/>
      <dgm:spPr/>
    </dgm:pt>
    <dgm:pt modelId="{2A046E4D-4405-4355-A895-27F339F43DF9}" type="pres">
      <dgm:prSet presAssocID="{3CE94E7A-FF9B-4C2D-9B7B-D9A79CFD4C6E}" presName="parentLin" presStyleCnt="0"/>
      <dgm:spPr/>
    </dgm:pt>
    <dgm:pt modelId="{51ED4128-FD3C-4C91-A020-DAE19539ABFF}" type="pres">
      <dgm:prSet presAssocID="{3CE94E7A-FF9B-4C2D-9B7B-D9A79CFD4C6E}" presName="parentLeftMargin" presStyleLbl="node1" presStyleIdx="2" presStyleCnt="4"/>
      <dgm:spPr/>
      <dgm:t>
        <a:bodyPr/>
        <a:lstStyle/>
        <a:p>
          <a:endParaRPr lang="en-US"/>
        </a:p>
      </dgm:t>
    </dgm:pt>
    <dgm:pt modelId="{8742C66F-6DD3-49F7-8A23-493824E688A4}" type="pres">
      <dgm:prSet presAssocID="{3CE94E7A-FF9B-4C2D-9B7B-D9A79CFD4C6E}" presName="parentText" presStyleLbl="node1" presStyleIdx="3" presStyleCnt="4" custScaleX="142857">
        <dgm:presLayoutVars>
          <dgm:chMax val="0"/>
          <dgm:bulletEnabled val="1"/>
        </dgm:presLayoutVars>
      </dgm:prSet>
      <dgm:spPr/>
      <dgm:t>
        <a:bodyPr/>
        <a:lstStyle/>
        <a:p>
          <a:endParaRPr lang="en-US"/>
        </a:p>
      </dgm:t>
    </dgm:pt>
    <dgm:pt modelId="{E2B7E315-7DF6-4595-872B-5D633F00D5E8}" type="pres">
      <dgm:prSet presAssocID="{3CE94E7A-FF9B-4C2D-9B7B-D9A79CFD4C6E}" presName="negativeSpace" presStyleCnt="0"/>
      <dgm:spPr/>
    </dgm:pt>
    <dgm:pt modelId="{FBC55926-3C10-4D0E-B03A-FC6F2CE5D519}" type="pres">
      <dgm:prSet presAssocID="{3CE94E7A-FF9B-4C2D-9B7B-D9A79CFD4C6E}" presName="childText" presStyleLbl="conFgAcc1" presStyleIdx="3" presStyleCnt="4">
        <dgm:presLayoutVars>
          <dgm:bulletEnabled val="1"/>
        </dgm:presLayoutVars>
      </dgm:prSet>
      <dgm:spPr/>
    </dgm:pt>
  </dgm:ptLst>
  <dgm:cxnLst>
    <dgm:cxn modelId="{41009C41-75AD-4370-8A73-C4535E20D8AB}" srcId="{1416CA3B-9BAB-49AD-AC86-ED6F99A5407B}" destId="{D6AE4A19-95E2-4749-B06E-06998834EB62}" srcOrd="2" destOrd="0" parTransId="{EB21C1DF-16EC-42DC-B466-F2320C7D65E6}" sibTransId="{98C4DC4B-9955-42B3-BE62-B1592FD50EE2}"/>
    <dgm:cxn modelId="{01B2880F-9878-4AC0-9BE8-0D5B75725311}" type="presOf" srcId="{D6AE4A19-95E2-4749-B06E-06998834EB62}" destId="{CC6847B4-1B5E-4533-AFB1-E5C6FBB9748F}" srcOrd="1" destOrd="0" presId="urn:microsoft.com/office/officeart/2005/8/layout/list1"/>
    <dgm:cxn modelId="{273BDBBA-4336-45D2-BCEF-197BD48E6496}" srcId="{1416CA3B-9BAB-49AD-AC86-ED6F99A5407B}" destId="{3CE94E7A-FF9B-4C2D-9B7B-D9A79CFD4C6E}" srcOrd="3" destOrd="0" parTransId="{FE834DBD-0425-4087-934C-80AB91BCAECA}" sibTransId="{59066F0F-26AC-4140-AB68-A5454B98C4E5}"/>
    <dgm:cxn modelId="{26BAA51A-78A2-4557-9A3B-C7091659429C}" type="presOf" srcId="{CB9CB91D-A77F-479F-A137-72029AAB6731}" destId="{F98063C8-5305-42B4-8D64-B3712C2FEC3C}" srcOrd="0" destOrd="0" presId="urn:microsoft.com/office/officeart/2005/8/layout/list1"/>
    <dgm:cxn modelId="{D6FE840C-DBAE-40C4-BD79-969765F3C9FD}" type="presOf" srcId="{3CE94E7A-FF9B-4C2D-9B7B-D9A79CFD4C6E}" destId="{8742C66F-6DD3-49F7-8A23-493824E688A4}" srcOrd="1" destOrd="0" presId="urn:microsoft.com/office/officeart/2005/8/layout/list1"/>
    <dgm:cxn modelId="{907EE0B6-D8B1-464F-876C-2C43322B8ED9}" srcId="{1416CA3B-9BAB-49AD-AC86-ED6F99A5407B}" destId="{CB9CB91D-A77F-479F-A137-72029AAB6731}" srcOrd="1" destOrd="0" parTransId="{B2969A06-6FC0-4630-9803-8CB1950C7C11}" sibTransId="{C1C181BB-F1A7-42CB-AA50-5CBEBF3F0FB3}"/>
    <dgm:cxn modelId="{B151A9ED-008D-49B5-8871-FF9108EE78FA}" srcId="{1416CA3B-9BAB-49AD-AC86-ED6F99A5407B}" destId="{A2D3A1BD-518E-4838-817F-09823EC7C6E3}" srcOrd="0" destOrd="0" parTransId="{E6AB31EF-604D-4FD0-8FF4-4B559FC8823A}" sibTransId="{06D249BA-5FF4-4E1E-BA05-7C7A6076B128}"/>
    <dgm:cxn modelId="{C352931D-310B-4BEC-99F0-BBB5450CEF1F}" type="presOf" srcId="{1416CA3B-9BAB-49AD-AC86-ED6F99A5407B}" destId="{44181167-4174-433D-BE9F-04D3B2219DAF}" srcOrd="0" destOrd="0" presId="urn:microsoft.com/office/officeart/2005/8/layout/list1"/>
    <dgm:cxn modelId="{7B24D1D0-59D9-4FDA-8425-E88D32DCCEAC}" type="presOf" srcId="{A2D3A1BD-518E-4838-817F-09823EC7C6E3}" destId="{819D3849-8A91-4C17-AAEB-7D58C95FBC2A}" srcOrd="1" destOrd="0" presId="urn:microsoft.com/office/officeart/2005/8/layout/list1"/>
    <dgm:cxn modelId="{62F9BBEA-8821-413C-BFA3-5357E32655F5}" type="presOf" srcId="{3CE94E7A-FF9B-4C2D-9B7B-D9A79CFD4C6E}" destId="{51ED4128-FD3C-4C91-A020-DAE19539ABFF}" srcOrd="0" destOrd="0" presId="urn:microsoft.com/office/officeart/2005/8/layout/list1"/>
    <dgm:cxn modelId="{18D162F2-A1B3-49C1-8A10-04F8E6B96C67}" type="presOf" srcId="{CB9CB91D-A77F-479F-A137-72029AAB6731}" destId="{6EB44E19-9BA5-4C3A-9344-B7A72442ADA1}" srcOrd="1" destOrd="0" presId="urn:microsoft.com/office/officeart/2005/8/layout/list1"/>
    <dgm:cxn modelId="{C9D848D1-A77D-42F7-B365-A7BAC3C94315}" type="presOf" srcId="{D6AE4A19-95E2-4749-B06E-06998834EB62}" destId="{666D832A-722C-4B4C-B792-4E3DE937E527}" srcOrd="0" destOrd="0" presId="urn:microsoft.com/office/officeart/2005/8/layout/list1"/>
    <dgm:cxn modelId="{545E932C-4779-456D-B6FF-CCC70B28977E}" type="presOf" srcId="{A2D3A1BD-518E-4838-817F-09823EC7C6E3}" destId="{E77E8722-D083-4DA0-AA77-943EDBA5CCC5}" srcOrd="0" destOrd="0" presId="urn:microsoft.com/office/officeart/2005/8/layout/list1"/>
    <dgm:cxn modelId="{93A71E79-2171-4475-ACEB-394D516F863B}" type="presParOf" srcId="{44181167-4174-433D-BE9F-04D3B2219DAF}" destId="{F5D1CAA1-A41B-40F3-A288-0A4484A4DC45}" srcOrd="0" destOrd="0" presId="urn:microsoft.com/office/officeart/2005/8/layout/list1"/>
    <dgm:cxn modelId="{6B5F737C-37AC-4F2D-BB69-BE1EAFD75A9D}" type="presParOf" srcId="{F5D1CAA1-A41B-40F3-A288-0A4484A4DC45}" destId="{E77E8722-D083-4DA0-AA77-943EDBA5CCC5}" srcOrd="0" destOrd="0" presId="urn:microsoft.com/office/officeart/2005/8/layout/list1"/>
    <dgm:cxn modelId="{73A7BB79-0477-4F52-9714-B711942D10F2}" type="presParOf" srcId="{F5D1CAA1-A41B-40F3-A288-0A4484A4DC45}" destId="{819D3849-8A91-4C17-AAEB-7D58C95FBC2A}" srcOrd="1" destOrd="0" presId="urn:microsoft.com/office/officeart/2005/8/layout/list1"/>
    <dgm:cxn modelId="{0E50E2FD-1756-4851-BD23-90F961599261}" type="presParOf" srcId="{44181167-4174-433D-BE9F-04D3B2219DAF}" destId="{C5523D8D-0ABD-43E8-AC8C-885D8764D737}" srcOrd="1" destOrd="0" presId="urn:microsoft.com/office/officeart/2005/8/layout/list1"/>
    <dgm:cxn modelId="{4C9AC212-01E1-41D9-8E65-B20332B70E64}" type="presParOf" srcId="{44181167-4174-433D-BE9F-04D3B2219DAF}" destId="{276A507B-4367-4CD1-A6A7-B066D0D2689A}" srcOrd="2" destOrd="0" presId="urn:microsoft.com/office/officeart/2005/8/layout/list1"/>
    <dgm:cxn modelId="{62BD3584-780F-4C3F-97FE-4276414CA46A}" type="presParOf" srcId="{44181167-4174-433D-BE9F-04D3B2219DAF}" destId="{5F7328E9-41B7-4C40-9ADA-E99D64781A37}" srcOrd="3" destOrd="0" presId="urn:microsoft.com/office/officeart/2005/8/layout/list1"/>
    <dgm:cxn modelId="{C75A93F7-2EB1-4C41-945B-5EE1921FBA9A}" type="presParOf" srcId="{44181167-4174-433D-BE9F-04D3B2219DAF}" destId="{DD457A93-4F68-48CF-AAAF-9DD253720943}" srcOrd="4" destOrd="0" presId="urn:microsoft.com/office/officeart/2005/8/layout/list1"/>
    <dgm:cxn modelId="{88395F6B-8188-4EF4-B310-E95232D499DD}" type="presParOf" srcId="{DD457A93-4F68-48CF-AAAF-9DD253720943}" destId="{F98063C8-5305-42B4-8D64-B3712C2FEC3C}" srcOrd="0" destOrd="0" presId="urn:microsoft.com/office/officeart/2005/8/layout/list1"/>
    <dgm:cxn modelId="{69451B5C-3E57-4247-B383-2E3C0DF5941C}" type="presParOf" srcId="{DD457A93-4F68-48CF-AAAF-9DD253720943}" destId="{6EB44E19-9BA5-4C3A-9344-B7A72442ADA1}" srcOrd="1" destOrd="0" presId="urn:microsoft.com/office/officeart/2005/8/layout/list1"/>
    <dgm:cxn modelId="{1D0C3768-D381-4257-BE5F-9AB21C0E91D3}" type="presParOf" srcId="{44181167-4174-433D-BE9F-04D3B2219DAF}" destId="{DE8B09DE-4205-4CA8-AA20-969F62D1C003}" srcOrd="5" destOrd="0" presId="urn:microsoft.com/office/officeart/2005/8/layout/list1"/>
    <dgm:cxn modelId="{F076EE9E-3730-4EB2-AC1D-B3AABC7AD17C}" type="presParOf" srcId="{44181167-4174-433D-BE9F-04D3B2219DAF}" destId="{96B9541D-D00B-42F9-91DB-614F452D9A18}" srcOrd="6" destOrd="0" presId="urn:microsoft.com/office/officeart/2005/8/layout/list1"/>
    <dgm:cxn modelId="{37C9B896-77CE-46A7-8583-4D816F5CD268}" type="presParOf" srcId="{44181167-4174-433D-BE9F-04D3B2219DAF}" destId="{D512344E-00FA-4052-8D8C-4698ABAE6943}" srcOrd="7" destOrd="0" presId="urn:microsoft.com/office/officeart/2005/8/layout/list1"/>
    <dgm:cxn modelId="{5024B3E1-82CE-4138-878B-BC1ECA73863F}" type="presParOf" srcId="{44181167-4174-433D-BE9F-04D3B2219DAF}" destId="{5B401469-08CC-4217-AF4B-18160CE3238B}" srcOrd="8" destOrd="0" presId="urn:microsoft.com/office/officeart/2005/8/layout/list1"/>
    <dgm:cxn modelId="{042AE1CC-0051-4E98-9560-11F61961B69B}" type="presParOf" srcId="{5B401469-08CC-4217-AF4B-18160CE3238B}" destId="{666D832A-722C-4B4C-B792-4E3DE937E527}" srcOrd="0" destOrd="0" presId="urn:microsoft.com/office/officeart/2005/8/layout/list1"/>
    <dgm:cxn modelId="{C4EC9FD4-02CE-49D0-BA50-029326821FC8}" type="presParOf" srcId="{5B401469-08CC-4217-AF4B-18160CE3238B}" destId="{CC6847B4-1B5E-4533-AFB1-E5C6FBB9748F}" srcOrd="1" destOrd="0" presId="urn:microsoft.com/office/officeart/2005/8/layout/list1"/>
    <dgm:cxn modelId="{7D8A959B-8446-4C20-A463-0D3BA495171E}" type="presParOf" srcId="{44181167-4174-433D-BE9F-04D3B2219DAF}" destId="{D91CF44A-6467-4ABE-BA15-701E0DC8AEA9}" srcOrd="9" destOrd="0" presId="urn:microsoft.com/office/officeart/2005/8/layout/list1"/>
    <dgm:cxn modelId="{13AA7692-D224-4E8D-BC6A-1C5744BF1C22}" type="presParOf" srcId="{44181167-4174-433D-BE9F-04D3B2219DAF}" destId="{F66E71B3-9F74-4984-87C1-BC8160756266}" srcOrd="10" destOrd="0" presId="urn:microsoft.com/office/officeart/2005/8/layout/list1"/>
    <dgm:cxn modelId="{B5A5A66D-1FC9-470E-B48F-2F60DFFB91A1}" type="presParOf" srcId="{44181167-4174-433D-BE9F-04D3B2219DAF}" destId="{F104611E-402A-4AEA-A774-0C483AE4AB52}" srcOrd="11" destOrd="0" presId="urn:microsoft.com/office/officeart/2005/8/layout/list1"/>
    <dgm:cxn modelId="{B0EF8520-5024-4C06-A8C8-627BAD97A71F}" type="presParOf" srcId="{44181167-4174-433D-BE9F-04D3B2219DAF}" destId="{2A046E4D-4405-4355-A895-27F339F43DF9}" srcOrd="12" destOrd="0" presId="urn:microsoft.com/office/officeart/2005/8/layout/list1"/>
    <dgm:cxn modelId="{E73D127A-FFAF-4ACC-9983-F9D031B5796F}" type="presParOf" srcId="{2A046E4D-4405-4355-A895-27F339F43DF9}" destId="{51ED4128-FD3C-4C91-A020-DAE19539ABFF}" srcOrd="0" destOrd="0" presId="urn:microsoft.com/office/officeart/2005/8/layout/list1"/>
    <dgm:cxn modelId="{3307B2E5-6954-4487-ACE7-0A3CC31A92BE}" type="presParOf" srcId="{2A046E4D-4405-4355-A895-27F339F43DF9}" destId="{8742C66F-6DD3-49F7-8A23-493824E688A4}" srcOrd="1" destOrd="0" presId="urn:microsoft.com/office/officeart/2005/8/layout/list1"/>
    <dgm:cxn modelId="{38E180AA-1CBF-4B08-899C-B7EB4C56BD7F}" type="presParOf" srcId="{44181167-4174-433D-BE9F-04D3B2219DAF}" destId="{E2B7E315-7DF6-4595-872B-5D633F00D5E8}" srcOrd="13" destOrd="0" presId="urn:microsoft.com/office/officeart/2005/8/layout/list1"/>
    <dgm:cxn modelId="{1F88E869-6C03-47BA-838C-60BAF7CF2B2E}" type="presParOf" srcId="{44181167-4174-433D-BE9F-04D3B2219DAF}" destId="{FBC55926-3C10-4D0E-B03A-FC6F2CE5D519}"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4BEECB-CA75-450F-B750-6A3ED781A0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2BF73E-1012-4C51-85B2-2085A3DBDDB7}">
      <dgm:prSet custT="1"/>
      <dgm:spPr/>
      <dgm:t>
        <a:bodyPr/>
        <a:lstStyle/>
        <a:p>
          <a:r>
            <a:rPr lang="en-IN" sz="2000" b="1" dirty="0">
              <a:solidFill>
                <a:srgbClr val="FFC000"/>
              </a:solidFill>
              <a:latin typeface="Times New Roman" panose="02020603050405020304" pitchFamily="18" charset="0"/>
              <a:cs typeface="Times New Roman" panose="02020603050405020304" pitchFamily="18" charset="0"/>
            </a:rPr>
            <a:t>Audit of 83% PACS (494 out of 595) conducted in 5 months of 2022</a:t>
          </a:r>
        </a:p>
      </dgm:t>
    </dgm:pt>
    <dgm:pt modelId="{003D4366-802F-4BF2-B80D-7420840E6F3D}" type="parTrans" cxnId="{347A671C-1C90-4477-8C74-6B15CDCD02D9}">
      <dgm:prSet/>
      <dgm:spPr/>
      <dgm:t>
        <a:bodyPr/>
        <a:lstStyle/>
        <a:p>
          <a:endParaRPr lang="en-US"/>
        </a:p>
      </dgm:t>
    </dgm:pt>
    <dgm:pt modelId="{1B4D0D69-79D5-4A75-BBB0-7716CC5294F8}" type="sibTrans" cxnId="{347A671C-1C90-4477-8C74-6B15CDCD02D9}">
      <dgm:prSet/>
      <dgm:spPr/>
      <dgm:t>
        <a:bodyPr/>
        <a:lstStyle/>
        <a:p>
          <a:endParaRPr lang="en-US"/>
        </a:p>
      </dgm:t>
    </dgm:pt>
    <dgm:pt modelId="{2DBC5E56-47D2-47FE-89B0-94D4DC627891}">
      <dgm:prSet custT="1"/>
      <dgm:spPr/>
      <dgm:t>
        <a:bodyPr/>
        <a:lstStyle/>
        <a:p>
          <a:r>
            <a:rPr lang="en-IN" sz="2000" b="1" dirty="0">
              <a:solidFill>
                <a:srgbClr val="FFC000"/>
              </a:solidFill>
              <a:latin typeface="Times New Roman" panose="02020603050405020304" pitchFamily="18" charset="0"/>
              <a:cs typeface="Times New Roman" panose="02020603050405020304" pitchFamily="18" charset="0"/>
            </a:rPr>
            <a:t>464 cooperative members registered under </a:t>
          </a:r>
          <a:r>
            <a:rPr lang="en-IN" sz="2000" b="1" dirty="0" err="1">
              <a:solidFill>
                <a:srgbClr val="FFC000"/>
              </a:solidFill>
              <a:latin typeface="Times New Roman" panose="02020603050405020304" pitchFamily="18" charset="0"/>
              <a:cs typeface="Times New Roman" panose="02020603050405020304" pitchFamily="18" charset="0"/>
            </a:rPr>
            <a:t>Atal</a:t>
          </a:r>
          <a:r>
            <a:rPr lang="en-IN" sz="2000" b="1" dirty="0">
              <a:solidFill>
                <a:srgbClr val="FFC000"/>
              </a:solidFill>
              <a:latin typeface="Times New Roman" panose="02020603050405020304" pitchFamily="18" charset="0"/>
              <a:cs typeface="Times New Roman" panose="02020603050405020304" pitchFamily="18" charset="0"/>
            </a:rPr>
            <a:t> </a:t>
          </a:r>
          <a:r>
            <a:rPr lang="en-IN" sz="2000" b="1" dirty="0" err="1">
              <a:solidFill>
                <a:srgbClr val="FFC000"/>
              </a:solidFill>
              <a:latin typeface="Times New Roman" panose="02020603050405020304" pitchFamily="18" charset="0"/>
              <a:cs typeface="Times New Roman" panose="02020603050405020304" pitchFamily="18" charset="0"/>
            </a:rPr>
            <a:t>Bima</a:t>
          </a:r>
          <a:r>
            <a:rPr lang="en-IN" sz="2000" b="1" dirty="0">
              <a:solidFill>
                <a:srgbClr val="FFC000"/>
              </a:solidFill>
              <a:latin typeface="Times New Roman" panose="02020603050405020304" pitchFamily="18" charset="0"/>
              <a:cs typeface="Times New Roman" panose="02020603050405020304" pitchFamily="18" charset="0"/>
            </a:rPr>
            <a:t> </a:t>
          </a:r>
          <a:r>
            <a:rPr lang="en-IN" sz="2000" b="1" dirty="0" err="1">
              <a:solidFill>
                <a:srgbClr val="FFC000"/>
              </a:solidFill>
              <a:latin typeface="Times New Roman" panose="02020603050405020304" pitchFamily="18" charset="0"/>
              <a:cs typeface="Times New Roman" panose="02020603050405020304" pitchFamily="18" charset="0"/>
            </a:rPr>
            <a:t>Yojana</a:t>
          </a:r>
          <a:r>
            <a:rPr lang="en-IN" sz="2000" b="1" dirty="0">
              <a:solidFill>
                <a:srgbClr val="FFC000"/>
              </a:solidFill>
              <a:latin typeface="Times New Roman" panose="02020603050405020304" pitchFamily="18" charset="0"/>
              <a:cs typeface="Times New Roman" panose="02020603050405020304" pitchFamily="18" charset="0"/>
            </a:rPr>
            <a:t> in last 5 months of 2022.</a:t>
          </a:r>
        </a:p>
      </dgm:t>
    </dgm:pt>
    <dgm:pt modelId="{111E3DEC-FE92-4453-8504-482804989E9D}" type="parTrans" cxnId="{C873D1DF-1AD6-49C0-9E2E-EB38021A0F3B}">
      <dgm:prSet/>
      <dgm:spPr/>
      <dgm:t>
        <a:bodyPr/>
        <a:lstStyle/>
        <a:p>
          <a:endParaRPr lang="en-US"/>
        </a:p>
      </dgm:t>
    </dgm:pt>
    <dgm:pt modelId="{32824538-C2CC-4E40-A907-6D3A87AC28CF}" type="sibTrans" cxnId="{C873D1DF-1AD6-49C0-9E2E-EB38021A0F3B}">
      <dgm:prSet/>
      <dgm:spPr/>
      <dgm:t>
        <a:bodyPr/>
        <a:lstStyle/>
        <a:p>
          <a:endParaRPr lang="en-US"/>
        </a:p>
      </dgm:t>
    </dgm:pt>
    <dgm:pt modelId="{A3C23E48-211A-45D5-9855-6EA2868527CE}">
      <dgm:prSet custT="1"/>
      <dgm:spPr/>
      <dgm:t>
        <a:bodyPr/>
        <a:lstStyle/>
        <a:p>
          <a:r>
            <a:rPr lang="en-IN" sz="2000" b="1" dirty="0">
              <a:solidFill>
                <a:srgbClr val="FFC000"/>
              </a:solidFill>
              <a:latin typeface="Times New Roman" panose="02020603050405020304" pitchFamily="18" charset="0"/>
              <a:cs typeface="Times New Roman" panose="02020603050405020304" pitchFamily="18" charset="0"/>
            </a:rPr>
            <a:t>12 DPRs valuing Rs 14.90 crore for setting up Dairy/ Poultry Units submitted to NCDC for sanction/ funding</a:t>
          </a:r>
        </a:p>
      </dgm:t>
    </dgm:pt>
    <dgm:pt modelId="{11319712-E1E1-4B2E-9817-53B1512B70BB}" type="parTrans" cxnId="{C87718AB-62AD-42AD-8F15-6477189BDA72}">
      <dgm:prSet/>
      <dgm:spPr/>
      <dgm:t>
        <a:bodyPr/>
        <a:lstStyle/>
        <a:p>
          <a:endParaRPr lang="en-US"/>
        </a:p>
      </dgm:t>
    </dgm:pt>
    <dgm:pt modelId="{2FFBEE1E-605F-4B96-B691-83A67D016A72}" type="sibTrans" cxnId="{C87718AB-62AD-42AD-8F15-6477189BDA72}">
      <dgm:prSet/>
      <dgm:spPr/>
      <dgm:t>
        <a:bodyPr/>
        <a:lstStyle/>
        <a:p>
          <a:endParaRPr lang="en-US"/>
        </a:p>
      </dgm:t>
    </dgm:pt>
    <dgm:pt modelId="{B7EFEE90-93FD-4867-BA2A-0A26D379294B}">
      <dgm:prSet custT="1"/>
      <dgm:spPr/>
      <dgm:t>
        <a:bodyPr/>
        <a:lstStyle/>
        <a:p>
          <a:r>
            <a:rPr lang="en-IN" sz="2000" b="1" dirty="0">
              <a:solidFill>
                <a:srgbClr val="FFC000"/>
              </a:solidFill>
              <a:latin typeface="Times New Roman" panose="02020603050405020304" pitchFamily="18" charset="0"/>
              <a:cs typeface="Times New Roman" panose="02020603050405020304" pitchFamily="18" charset="0"/>
            </a:rPr>
            <a:t>1 DPR under </a:t>
          </a:r>
          <a:r>
            <a:rPr lang="en-IN" sz="2000" b="1" dirty="0" err="1">
              <a:solidFill>
                <a:srgbClr val="FFC000"/>
              </a:solidFill>
              <a:latin typeface="Times New Roman" panose="02020603050405020304" pitchFamily="18" charset="0"/>
              <a:cs typeface="Times New Roman" panose="02020603050405020304" pitchFamily="18" charset="0"/>
            </a:rPr>
            <a:t>Ayushman</a:t>
          </a:r>
          <a:r>
            <a:rPr lang="en-IN" sz="2000" b="1" dirty="0">
              <a:solidFill>
                <a:srgbClr val="FFC000"/>
              </a:solidFill>
              <a:latin typeface="Times New Roman" panose="02020603050405020304" pitchFamily="18" charset="0"/>
              <a:cs typeface="Times New Roman" panose="02020603050405020304" pitchFamily="18" charset="0"/>
            </a:rPr>
            <a:t> </a:t>
          </a:r>
          <a:r>
            <a:rPr lang="en-IN" sz="2000" b="1" dirty="0" err="1">
              <a:solidFill>
                <a:srgbClr val="FFC000"/>
              </a:solidFill>
              <a:latin typeface="Times New Roman" panose="02020603050405020304" pitchFamily="18" charset="0"/>
              <a:cs typeface="Times New Roman" panose="02020603050405020304" pitchFamily="18" charset="0"/>
            </a:rPr>
            <a:t>Sahakar</a:t>
          </a:r>
          <a:r>
            <a:rPr lang="en-IN" sz="2000" b="1" dirty="0">
              <a:solidFill>
                <a:srgbClr val="FFC000"/>
              </a:solidFill>
              <a:latin typeface="Times New Roman" panose="02020603050405020304" pitchFamily="18" charset="0"/>
              <a:cs typeface="Times New Roman" panose="02020603050405020304" pitchFamily="18" charset="0"/>
            </a:rPr>
            <a:t> and 4 DPRs under </a:t>
          </a:r>
          <a:r>
            <a:rPr lang="en-IN" sz="2000" b="1" dirty="0" err="1">
              <a:solidFill>
                <a:srgbClr val="FFC000"/>
              </a:solidFill>
              <a:latin typeface="Times New Roman" panose="02020603050405020304" pitchFamily="18" charset="0"/>
              <a:cs typeface="Times New Roman" panose="02020603050405020304" pitchFamily="18" charset="0"/>
            </a:rPr>
            <a:t>Yuva</a:t>
          </a:r>
          <a:r>
            <a:rPr lang="en-IN" sz="2000" b="1" dirty="0">
              <a:solidFill>
                <a:srgbClr val="FFC000"/>
              </a:solidFill>
              <a:latin typeface="Times New Roman" panose="02020603050405020304" pitchFamily="18" charset="0"/>
              <a:cs typeface="Times New Roman" panose="02020603050405020304" pitchFamily="18" charset="0"/>
            </a:rPr>
            <a:t> </a:t>
          </a:r>
          <a:r>
            <a:rPr lang="en-IN" sz="2000" b="1" dirty="0" err="1">
              <a:solidFill>
                <a:srgbClr val="FFC000"/>
              </a:solidFill>
              <a:latin typeface="Times New Roman" panose="02020603050405020304" pitchFamily="18" charset="0"/>
              <a:cs typeface="Times New Roman" panose="02020603050405020304" pitchFamily="18" charset="0"/>
            </a:rPr>
            <a:t>Sahakar</a:t>
          </a:r>
          <a:r>
            <a:rPr lang="en-IN" sz="2000" b="1" dirty="0">
              <a:solidFill>
                <a:srgbClr val="FFC000"/>
              </a:solidFill>
              <a:latin typeface="Times New Roman" panose="02020603050405020304" pitchFamily="18" charset="0"/>
              <a:cs typeface="Times New Roman" panose="02020603050405020304" pitchFamily="18" charset="0"/>
            </a:rPr>
            <a:t> got prepared</a:t>
          </a:r>
        </a:p>
      </dgm:t>
    </dgm:pt>
    <dgm:pt modelId="{892641AF-544A-40AD-9423-A6CD3CC168A4}" type="parTrans" cxnId="{A2300BD4-9559-436C-9B8F-B519695A8B95}">
      <dgm:prSet/>
      <dgm:spPr/>
    </dgm:pt>
    <dgm:pt modelId="{94D17F3E-6EBE-415A-BBDA-3E3C30FDE301}" type="sibTrans" cxnId="{A2300BD4-9559-436C-9B8F-B519695A8B95}">
      <dgm:prSet/>
      <dgm:spPr/>
    </dgm:pt>
    <dgm:pt modelId="{E4F85BA8-EF1C-49FE-878D-9083777B092A}" type="pres">
      <dgm:prSet presAssocID="{954BEECB-CA75-450F-B750-6A3ED781A0C0}" presName="linear" presStyleCnt="0">
        <dgm:presLayoutVars>
          <dgm:dir/>
          <dgm:animLvl val="lvl"/>
          <dgm:resizeHandles val="exact"/>
        </dgm:presLayoutVars>
      </dgm:prSet>
      <dgm:spPr/>
      <dgm:t>
        <a:bodyPr/>
        <a:lstStyle/>
        <a:p>
          <a:endParaRPr lang="en-US"/>
        </a:p>
      </dgm:t>
    </dgm:pt>
    <dgm:pt modelId="{B8AA57A6-0D17-43D5-A7C5-200B30A030C2}" type="pres">
      <dgm:prSet presAssocID="{532BF73E-1012-4C51-85B2-2085A3DBDDB7}" presName="parentLin" presStyleCnt="0"/>
      <dgm:spPr/>
    </dgm:pt>
    <dgm:pt modelId="{F6A942AE-C21D-4B9C-946B-1800F9E88704}" type="pres">
      <dgm:prSet presAssocID="{532BF73E-1012-4C51-85B2-2085A3DBDDB7}" presName="parentLeftMargin" presStyleLbl="node1" presStyleIdx="0" presStyleCnt="4"/>
      <dgm:spPr/>
      <dgm:t>
        <a:bodyPr/>
        <a:lstStyle/>
        <a:p>
          <a:endParaRPr lang="en-US"/>
        </a:p>
      </dgm:t>
    </dgm:pt>
    <dgm:pt modelId="{26583234-7AC0-4AB6-AEC6-77BFC6D43ECF}" type="pres">
      <dgm:prSet presAssocID="{532BF73E-1012-4C51-85B2-2085A3DBDDB7}" presName="parentText" presStyleLbl="node1" presStyleIdx="0" presStyleCnt="4" custScaleX="142857" custScaleY="152484">
        <dgm:presLayoutVars>
          <dgm:chMax val="0"/>
          <dgm:bulletEnabled val="1"/>
        </dgm:presLayoutVars>
      </dgm:prSet>
      <dgm:spPr/>
      <dgm:t>
        <a:bodyPr/>
        <a:lstStyle/>
        <a:p>
          <a:endParaRPr lang="en-US"/>
        </a:p>
      </dgm:t>
    </dgm:pt>
    <dgm:pt modelId="{7674ABD8-95C7-425A-B1A2-1229F73B1AF6}" type="pres">
      <dgm:prSet presAssocID="{532BF73E-1012-4C51-85B2-2085A3DBDDB7}" presName="negativeSpace" presStyleCnt="0"/>
      <dgm:spPr/>
    </dgm:pt>
    <dgm:pt modelId="{94D9BDF4-6359-4BE0-8415-720B50CAF906}" type="pres">
      <dgm:prSet presAssocID="{532BF73E-1012-4C51-85B2-2085A3DBDDB7}" presName="childText" presStyleLbl="conFgAcc1" presStyleIdx="0" presStyleCnt="4">
        <dgm:presLayoutVars>
          <dgm:bulletEnabled val="1"/>
        </dgm:presLayoutVars>
      </dgm:prSet>
      <dgm:spPr/>
    </dgm:pt>
    <dgm:pt modelId="{4F98C3F4-7955-41A2-96AC-8F16D046D633}" type="pres">
      <dgm:prSet presAssocID="{1B4D0D69-79D5-4A75-BBB0-7716CC5294F8}" presName="spaceBetweenRectangles" presStyleCnt="0"/>
      <dgm:spPr/>
    </dgm:pt>
    <dgm:pt modelId="{4302C676-A7F9-461E-AC6B-BF67F1C60C28}" type="pres">
      <dgm:prSet presAssocID="{2DBC5E56-47D2-47FE-89B0-94D4DC627891}" presName="parentLin" presStyleCnt="0"/>
      <dgm:spPr/>
    </dgm:pt>
    <dgm:pt modelId="{F731AAC9-E2A2-427B-B28D-2ECDEE0B7402}" type="pres">
      <dgm:prSet presAssocID="{2DBC5E56-47D2-47FE-89B0-94D4DC627891}" presName="parentLeftMargin" presStyleLbl="node1" presStyleIdx="0" presStyleCnt="4"/>
      <dgm:spPr/>
      <dgm:t>
        <a:bodyPr/>
        <a:lstStyle/>
        <a:p>
          <a:endParaRPr lang="en-US"/>
        </a:p>
      </dgm:t>
    </dgm:pt>
    <dgm:pt modelId="{1C787AA1-F681-411E-A8D0-1E2AE75CF76E}" type="pres">
      <dgm:prSet presAssocID="{2DBC5E56-47D2-47FE-89B0-94D4DC627891}" presName="parentText" presStyleLbl="node1" presStyleIdx="1" presStyleCnt="4" custScaleX="142857" custScaleY="187046">
        <dgm:presLayoutVars>
          <dgm:chMax val="0"/>
          <dgm:bulletEnabled val="1"/>
        </dgm:presLayoutVars>
      </dgm:prSet>
      <dgm:spPr/>
      <dgm:t>
        <a:bodyPr/>
        <a:lstStyle/>
        <a:p>
          <a:endParaRPr lang="en-US"/>
        </a:p>
      </dgm:t>
    </dgm:pt>
    <dgm:pt modelId="{8956AF78-5AE6-4BB3-8A44-A224FC5DB793}" type="pres">
      <dgm:prSet presAssocID="{2DBC5E56-47D2-47FE-89B0-94D4DC627891}" presName="negativeSpace" presStyleCnt="0"/>
      <dgm:spPr/>
    </dgm:pt>
    <dgm:pt modelId="{CF9B518E-FED1-4517-940E-1112E2F0F857}" type="pres">
      <dgm:prSet presAssocID="{2DBC5E56-47D2-47FE-89B0-94D4DC627891}" presName="childText" presStyleLbl="conFgAcc1" presStyleIdx="1" presStyleCnt="4">
        <dgm:presLayoutVars>
          <dgm:bulletEnabled val="1"/>
        </dgm:presLayoutVars>
      </dgm:prSet>
      <dgm:spPr/>
    </dgm:pt>
    <dgm:pt modelId="{B667742A-3673-4592-84C5-821F95844CFB}" type="pres">
      <dgm:prSet presAssocID="{32824538-C2CC-4E40-A907-6D3A87AC28CF}" presName="spaceBetweenRectangles" presStyleCnt="0"/>
      <dgm:spPr/>
    </dgm:pt>
    <dgm:pt modelId="{B87974EB-1E86-41E2-9BB8-B79C00AD94A9}" type="pres">
      <dgm:prSet presAssocID="{A3C23E48-211A-45D5-9855-6EA2868527CE}" presName="parentLin" presStyleCnt="0"/>
      <dgm:spPr/>
    </dgm:pt>
    <dgm:pt modelId="{CB8395AB-932F-457D-B864-4970D24CB7F7}" type="pres">
      <dgm:prSet presAssocID="{A3C23E48-211A-45D5-9855-6EA2868527CE}" presName="parentLeftMargin" presStyleLbl="node1" presStyleIdx="1" presStyleCnt="4"/>
      <dgm:spPr/>
      <dgm:t>
        <a:bodyPr/>
        <a:lstStyle/>
        <a:p>
          <a:endParaRPr lang="en-US"/>
        </a:p>
      </dgm:t>
    </dgm:pt>
    <dgm:pt modelId="{46E42E40-BC19-4693-A72A-F919C1E7F61B}" type="pres">
      <dgm:prSet presAssocID="{A3C23E48-211A-45D5-9855-6EA2868527CE}" presName="parentText" presStyleLbl="node1" presStyleIdx="2" presStyleCnt="4" custScaleX="142857" custScaleY="123277">
        <dgm:presLayoutVars>
          <dgm:chMax val="0"/>
          <dgm:bulletEnabled val="1"/>
        </dgm:presLayoutVars>
      </dgm:prSet>
      <dgm:spPr/>
      <dgm:t>
        <a:bodyPr/>
        <a:lstStyle/>
        <a:p>
          <a:endParaRPr lang="en-US"/>
        </a:p>
      </dgm:t>
    </dgm:pt>
    <dgm:pt modelId="{712AE87C-C9AC-4F6B-B316-F2F5D38CB4EF}" type="pres">
      <dgm:prSet presAssocID="{A3C23E48-211A-45D5-9855-6EA2868527CE}" presName="negativeSpace" presStyleCnt="0"/>
      <dgm:spPr/>
    </dgm:pt>
    <dgm:pt modelId="{BE98CB01-6AE7-4DBF-86AB-DB3D92BD6902}" type="pres">
      <dgm:prSet presAssocID="{A3C23E48-211A-45D5-9855-6EA2868527CE}" presName="childText" presStyleLbl="conFgAcc1" presStyleIdx="2" presStyleCnt="4">
        <dgm:presLayoutVars>
          <dgm:bulletEnabled val="1"/>
        </dgm:presLayoutVars>
      </dgm:prSet>
      <dgm:spPr/>
    </dgm:pt>
    <dgm:pt modelId="{680DB7A6-1668-4D1A-BBFB-6FBFD6163A45}" type="pres">
      <dgm:prSet presAssocID="{2FFBEE1E-605F-4B96-B691-83A67D016A72}" presName="spaceBetweenRectangles" presStyleCnt="0"/>
      <dgm:spPr/>
    </dgm:pt>
    <dgm:pt modelId="{3DC52C43-7D5B-4996-A162-F98555D6331E}" type="pres">
      <dgm:prSet presAssocID="{B7EFEE90-93FD-4867-BA2A-0A26D379294B}" presName="parentLin" presStyleCnt="0"/>
      <dgm:spPr/>
    </dgm:pt>
    <dgm:pt modelId="{20125F01-EB44-4D9D-B70E-A577B77EB6E2}" type="pres">
      <dgm:prSet presAssocID="{B7EFEE90-93FD-4867-BA2A-0A26D379294B}" presName="parentLeftMargin" presStyleLbl="node1" presStyleIdx="2" presStyleCnt="4"/>
      <dgm:spPr/>
      <dgm:t>
        <a:bodyPr/>
        <a:lstStyle/>
        <a:p>
          <a:endParaRPr lang="en-US"/>
        </a:p>
      </dgm:t>
    </dgm:pt>
    <dgm:pt modelId="{1D19DF28-4A7B-460D-94F9-D53368AB149F}" type="pres">
      <dgm:prSet presAssocID="{B7EFEE90-93FD-4867-BA2A-0A26D379294B}" presName="parentText" presStyleLbl="node1" presStyleIdx="3" presStyleCnt="4" custScaleX="142857" custScaleY="175858">
        <dgm:presLayoutVars>
          <dgm:chMax val="0"/>
          <dgm:bulletEnabled val="1"/>
        </dgm:presLayoutVars>
      </dgm:prSet>
      <dgm:spPr/>
      <dgm:t>
        <a:bodyPr/>
        <a:lstStyle/>
        <a:p>
          <a:endParaRPr lang="en-US"/>
        </a:p>
      </dgm:t>
    </dgm:pt>
    <dgm:pt modelId="{139006A5-9118-46D7-9A49-91AAE53C59D0}" type="pres">
      <dgm:prSet presAssocID="{B7EFEE90-93FD-4867-BA2A-0A26D379294B}" presName="negativeSpace" presStyleCnt="0"/>
      <dgm:spPr/>
    </dgm:pt>
    <dgm:pt modelId="{15BE91E1-D5D7-483F-99CC-7A3E503A1949}" type="pres">
      <dgm:prSet presAssocID="{B7EFEE90-93FD-4867-BA2A-0A26D379294B}" presName="childText" presStyleLbl="conFgAcc1" presStyleIdx="3" presStyleCnt="4">
        <dgm:presLayoutVars>
          <dgm:bulletEnabled val="1"/>
        </dgm:presLayoutVars>
      </dgm:prSet>
      <dgm:spPr/>
    </dgm:pt>
  </dgm:ptLst>
  <dgm:cxnLst>
    <dgm:cxn modelId="{47F5C053-B357-4EBF-98A1-58CEFCFBD367}" type="presOf" srcId="{954BEECB-CA75-450F-B750-6A3ED781A0C0}" destId="{E4F85BA8-EF1C-49FE-878D-9083777B092A}" srcOrd="0" destOrd="0" presId="urn:microsoft.com/office/officeart/2005/8/layout/list1"/>
    <dgm:cxn modelId="{A2300BD4-9559-436C-9B8F-B519695A8B95}" srcId="{954BEECB-CA75-450F-B750-6A3ED781A0C0}" destId="{B7EFEE90-93FD-4867-BA2A-0A26D379294B}" srcOrd="3" destOrd="0" parTransId="{892641AF-544A-40AD-9423-A6CD3CC168A4}" sibTransId="{94D17F3E-6EBE-415A-BBDA-3E3C30FDE301}"/>
    <dgm:cxn modelId="{1969DFA5-98CD-47F5-A76D-8C51CD4A0FBC}" type="presOf" srcId="{B7EFEE90-93FD-4867-BA2A-0A26D379294B}" destId="{20125F01-EB44-4D9D-B70E-A577B77EB6E2}" srcOrd="0" destOrd="0" presId="urn:microsoft.com/office/officeart/2005/8/layout/list1"/>
    <dgm:cxn modelId="{C87718AB-62AD-42AD-8F15-6477189BDA72}" srcId="{954BEECB-CA75-450F-B750-6A3ED781A0C0}" destId="{A3C23E48-211A-45D5-9855-6EA2868527CE}" srcOrd="2" destOrd="0" parTransId="{11319712-E1E1-4B2E-9817-53B1512B70BB}" sibTransId="{2FFBEE1E-605F-4B96-B691-83A67D016A72}"/>
    <dgm:cxn modelId="{0DFFD230-4750-4367-BE12-6BC56BE22AD2}" type="presOf" srcId="{A3C23E48-211A-45D5-9855-6EA2868527CE}" destId="{46E42E40-BC19-4693-A72A-F919C1E7F61B}" srcOrd="1" destOrd="0" presId="urn:microsoft.com/office/officeart/2005/8/layout/list1"/>
    <dgm:cxn modelId="{FF659EA6-DE6C-4CD7-B28A-F69F5E700027}" type="presOf" srcId="{2DBC5E56-47D2-47FE-89B0-94D4DC627891}" destId="{1C787AA1-F681-411E-A8D0-1E2AE75CF76E}" srcOrd="1" destOrd="0" presId="urn:microsoft.com/office/officeart/2005/8/layout/list1"/>
    <dgm:cxn modelId="{716E4773-5370-400A-BEF7-C4590C406725}" type="presOf" srcId="{2DBC5E56-47D2-47FE-89B0-94D4DC627891}" destId="{F731AAC9-E2A2-427B-B28D-2ECDEE0B7402}" srcOrd="0" destOrd="0" presId="urn:microsoft.com/office/officeart/2005/8/layout/list1"/>
    <dgm:cxn modelId="{347A671C-1C90-4477-8C74-6B15CDCD02D9}" srcId="{954BEECB-CA75-450F-B750-6A3ED781A0C0}" destId="{532BF73E-1012-4C51-85B2-2085A3DBDDB7}" srcOrd="0" destOrd="0" parTransId="{003D4366-802F-4BF2-B80D-7420840E6F3D}" sibTransId="{1B4D0D69-79D5-4A75-BBB0-7716CC5294F8}"/>
    <dgm:cxn modelId="{24491F53-5B53-43EB-8F29-BD14DB0CB207}" type="presOf" srcId="{B7EFEE90-93FD-4867-BA2A-0A26D379294B}" destId="{1D19DF28-4A7B-460D-94F9-D53368AB149F}" srcOrd="1" destOrd="0" presId="urn:microsoft.com/office/officeart/2005/8/layout/list1"/>
    <dgm:cxn modelId="{2217A64C-E158-44D5-A110-AA82B848E023}" type="presOf" srcId="{532BF73E-1012-4C51-85B2-2085A3DBDDB7}" destId="{26583234-7AC0-4AB6-AEC6-77BFC6D43ECF}" srcOrd="1" destOrd="0" presId="urn:microsoft.com/office/officeart/2005/8/layout/list1"/>
    <dgm:cxn modelId="{90C445C2-3F7C-4EF6-9912-61F7D35D8C37}" type="presOf" srcId="{532BF73E-1012-4C51-85B2-2085A3DBDDB7}" destId="{F6A942AE-C21D-4B9C-946B-1800F9E88704}" srcOrd="0" destOrd="0" presId="urn:microsoft.com/office/officeart/2005/8/layout/list1"/>
    <dgm:cxn modelId="{93F3B308-DFF2-4E73-AEB9-A110A0B7455C}" type="presOf" srcId="{A3C23E48-211A-45D5-9855-6EA2868527CE}" destId="{CB8395AB-932F-457D-B864-4970D24CB7F7}" srcOrd="0" destOrd="0" presId="urn:microsoft.com/office/officeart/2005/8/layout/list1"/>
    <dgm:cxn modelId="{C873D1DF-1AD6-49C0-9E2E-EB38021A0F3B}" srcId="{954BEECB-CA75-450F-B750-6A3ED781A0C0}" destId="{2DBC5E56-47D2-47FE-89B0-94D4DC627891}" srcOrd="1" destOrd="0" parTransId="{111E3DEC-FE92-4453-8504-482804989E9D}" sibTransId="{32824538-C2CC-4E40-A907-6D3A87AC28CF}"/>
    <dgm:cxn modelId="{05C84E52-871F-41F3-BE20-E7E24534B155}" type="presParOf" srcId="{E4F85BA8-EF1C-49FE-878D-9083777B092A}" destId="{B8AA57A6-0D17-43D5-A7C5-200B30A030C2}" srcOrd="0" destOrd="0" presId="urn:microsoft.com/office/officeart/2005/8/layout/list1"/>
    <dgm:cxn modelId="{E2459AB7-5175-472E-95E3-6A6096815A30}" type="presParOf" srcId="{B8AA57A6-0D17-43D5-A7C5-200B30A030C2}" destId="{F6A942AE-C21D-4B9C-946B-1800F9E88704}" srcOrd="0" destOrd="0" presId="urn:microsoft.com/office/officeart/2005/8/layout/list1"/>
    <dgm:cxn modelId="{83112719-F3C8-481B-8A0F-FEC06FFA856D}" type="presParOf" srcId="{B8AA57A6-0D17-43D5-A7C5-200B30A030C2}" destId="{26583234-7AC0-4AB6-AEC6-77BFC6D43ECF}" srcOrd="1" destOrd="0" presId="urn:microsoft.com/office/officeart/2005/8/layout/list1"/>
    <dgm:cxn modelId="{6D3567C3-5DD8-4880-AD84-917DA6FE2E9E}" type="presParOf" srcId="{E4F85BA8-EF1C-49FE-878D-9083777B092A}" destId="{7674ABD8-95C7-425A-B1A2-1229F73B1AF6}" srcOrd="1" destOrd="0" presId="urn:microsoft.com/office/officeart/2005/8/layout/list1"/>
    <dgm:cxn modelId="{B9DDC952-8990-4F6E-B41F-5DCF7C2166ED}" type="presParOf" srcId="{E4F85BA8-EF1C-49FE-878D-9083777B092A}" destId="{94D9BDF4-6359-4BE0-8415-720B50CAF906}" srcOrd="2" destOrd="0" presId="urn:microsoft.com/office/officeart/2005/8/layout/list1"/>
    <dgm:cxn modelId="{2D07B166-8E7B-46D0-BBF5-AF5FD0EBDEF7}" type="presParOf" srcId="{E4F85BA8-EF1C-49FE-878D-9083777B092A}" destId="{4F98C3F4-7955-41A2-96AC-8F16D046D633}" srcOrd="3" destOrd="0" presId="urn:microsoft.com/office/officeart/2005/8/layout/list1"/>
    <dgm:cxn modelId="{03C1242A-3346-40CD-AE0D-6C1EB1C8CC5F}" type="presParOf" srcId="{E4F85BA8-EF1C-49FE-878D-9083777B092A}" destId="{4302C676-A7F9-461E-AC6B-BF67F1C60C28}" srcOrd="4" destOrd="0" presId="urn:microsoft.com/office/officeart/2005/8/layout/list1"/>
    <dgm:cxn modelId="{081A293D-44CA-4191-B95D-34CD799B3F43}" type="presParOf" srcId="{4302C676-A7F9-461E-AC6B-BF67F1C60C28}" destId="{F731AAC9-E2A2-427B-B28D-2ECDEE0B7402}" srcOrd="0" destOrd="0" presId="urn:microsoft.com/office/officeart/2005/8/layout/list1"/>
    <dgm:cxn modelId="{B0CB52A7-A19B-4CCA-BDDF-08BE21B4C6D1}" type="presParOf" srcId="{4302C676-A7F9-461E-AC6B-BF67F1C60C28}" destId="{1C787AA1-F681-411E-A8D0-1E2AE75CF76E}" srcOrd="1" destOrd="0" presId="urn:microsoft.com/office/officeart/2005/8/layout/list1"/>
    <dgm:cxn modelId="{EF00E358-DA6F-4D8F-AB52-616EAFEDEB15}" type="presParOf" srcId="{E4F85BA8-EF1C-49FE-878D-9083777B092A}" destId="{8956AF78-5AE6-4BB3-8A44-A224FC5DB793}" srcOrd="5" destOrd="0" presId="urn:microsoft.com/office/officeart/2005/8/layout/list1"/>
    <dgm:cxn modelId="{B0E6B72B-D54F-4BCE-8207-D2EB6900E3A6}" type="presParOf" srcId="{E4F85BA8-EF1C-49FE-878D-9083777B092A}" destId="{CF9B518E-FED1-4517-940E-1112E2F0F857}" srcOrd="6" destOrd="0" presId="urn:microsoft.com/office/officeart/2005/8/layout/list1"/>
    <dgm:cxn modelId="{A9CFC4E0-F5DF-4D96-9EAD-D5D11D941A20}" type="presParOf" srcId="{E4F85BA8-EF1C-49FE-878D-9083777B092A}" destId="{B667742A-3673-4592-84C5-821F95844CFB}" srcOrd="7" destOrd="0" presId="urn:microsoft.com/office/officeart/2005/8/layout/list1"/>
    <dgm:cxn modelId="{1E74523F-AF80-4938-A295-B9C469FE4ADB}" type="presParOf" srcId="{E4F85BA8-EF1C-49FE-878D-9083777B092A}" destId="{B87974EB-1E86-41E2-9BB8-B79C00AD94A9}" srcOrd="8" destOrd="0" presId="urn:microsoft.com/office/officeart/2005/8/layout/list1"/>
    <dgm:cxn modelId="{04E2A12C-C405-4B09-A8AB-8A82046DCB70}" type="presParOf" srcId="{B87974EB-1E86-41E2-9BB8-B79C00AD94A9}" destId="{CB8395AB-932F-457D-B864-4970D24CB7F7}" srcOrd="0" destOrd="0" presId="urn:microsoft.com/office/officeart/2005/8/layout/list1"/>
    <dgm:cxn modelId="{B8B7E055-1332-4B39-8EC6-C28E49E19F9A}" type="presParOf" srcId="{B87974EB-1E86-41E2-9BB8-B79C00AD94A9}" destId="{46E42E40-BC19-4693-A72A-F919C1E7F61B}" srcOrd="1" destOrd="0" presId="urn:microsoft.com/office/officeart/2005/8/layout/list1"/>
    <dgm:cxn modelId="{9663983A-D8AD-4779-AD9F-8A8B7B7F1E1B}" type="presParOf" srcId="{E4F85BA8-EF1C-49FE-878D-9083777B092A}" destId="{712AE87C-C9AC-4F6B-B316-F2F5D38CB4EF}" srcOrd="9" destOrd="0" presId="urn:microsoft.com/office/officeart/2005/8/layout/list1"/>
    <dgm:cxn modelId="{8EA1011F-DEBA-4C41-98B3-B60B5C1796AF}" type="presParOf" srcId="{E4F85BA8-EF1C-49FE-878D-9083777B092A}" destId="{BE98CB01-6AE7-4DBF-86AB-DB3D92BD6902}" srcOrd="10" destOrd="0" presId="urn:microsoft.com/office/officeart/2005/8/layout/list1"/>
    <dgm:cxn modelId="{62B18FD9-1AFA-4A15-B3C9-7FB7019D37C0}" type="presParOf" srcId="{E4F85BA8-EF1C-49FE-878D-9083777B092A}" destId="{680DB7A6-1668-4D1A-BBFB-6FBFD6163A45}" srcOrd="11" destOrd="0" presId="urn:microsoft.com/office/officeart/2005/8/layout/list1"/>
    <dgm:cxn modelId="{CE8BC357-30E2-46CC-B5A5-404185B0C76E}" type="presParOf" srcId="{E4F85BA8-EF1C-49FE-878D-9083777B092A}" destId="{3DC52C43-7D5B-4996-A162-F98555D6331E}" srcOrd="12" destOrd="0" presId="urn:microsoft.com/office/officeart/2005/8/layout/list1"/>
    <dgm:cxn modelId="{B228F401-5DAF-4442-A7FA-1F93287F6E7F}" type="presParOf" srcId="{3DC52C43-7D5B-4996-A162-F98555D6331E}" destId="{20125F01-EB44-4D9D-B70E-A577B77EB6E2}" srcOrd="0" destOrd="0" presId="urn:microsoft.com/office/officeart/2005/8/layout/list1"/>
    <dgm:cxn modelId="{F7E40DE8-4C4D-4FF1-A138-C38D6F97244B}" type="presParOf" srcId="{3DC52C43-7D5B-4996-A162-F98555D6331E}" destId="{1D19DF28-4A7B-460D-94F9-D53368AB149F}" srcOrd="1" destOrd="0" presId="urn:microsoft.com/office/officeart/2005/8/layout/list1"/>
    <dgm:cxn modelId="{14683E4C-273B-4F7A-A48B-D455B35E3057}" type="presParOf" srcId="{E4F85BA8-EF1C-49FE-878D-9083777B092A}" destId="{139006A5-9118-46D7-9A49-91AAE53C59D0}" srcOrd="13" destOrd="0" presId="urn:microsoft.com/office/officeart/2005/8/layout/list1"/>
    <dgm:cxn modelId="{2AAFC980-E3D0-4B03-BFED-83BC58313C8A}" type="presParOf" srcId="{E4F85BA8-EF1C-49FE-878D-9083777B092A}" destId="{15BE91E1-D5D7-483F-99CC-7A3E503A1949}"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0C4A83-5AA8-4A66-81F5-3F2AA4561B35}" type="doc">
      <dgm:prSet loTypeId="urn:microsoft.com/office/officeart/2005/8/layout/radial1#1" loCatId="cycle" qsTypeId="urn:microsoft.com/office/officeart/2005/8/quickstyle/simple1" qsCatId="simple" csTypeId="urn:microsoft.com/office/officeart/2005/8/colors/accent1_2" csCatId="accent1" phldr="1"/>
      <dgm:spPr/>
      <dgm:t>
        <a:bodyPr/>
        <a:lstStyle/>
        <a:p>
          <a:endParaRPr lang="en-US"/>
        </a:p>
      </dgm:t>
    </dgm:pt>
    <dgm:pt modelId="{D77E3FF7-7E7F-4EAB-8617-7355B99DDCDB}">
      <dgm:prSet phldrT="[Text]" phldr="1"/>
      <dgm:spPr/>
      <dgm:t>
        <a:bodyPr/>
        <a:lstStyle/>
        <a:p>
          <a:endParaRPr lang="en-US" dirty="0"/>
        </a:p>
      </dgm:t>
    </dgm:pt>
    <dgm:pt modelId="{DA9D259E-5C83-4B20-A0A5-A24759D4AE93}" type="parTrans" cxnId="{D3DD7B0D-0FA6-4B93-B6F5-C80258E760E9}">
      <dgm:prSet/>
      <dgm:spPr/>
      <dgm:t>
        <a:bodyPr/>
        <a:lstStyle/>
        <a:p>
          <a:endParaRPr lang="en-US"/>
        </a:p>
      </dgm:t>
    </dgm:pt>
    <dgm:pt modelId="{99AFE188-D3A4-4C7A-BFDA-D41C2BE75319}" type="sibTrans" cxnId="{D3DD7B0D-0FA6-4B93-B6F5-C80258E760E9}">
      <dgm:prSet/>
      <dgm:spPr/>
      <dgm:t>
        <a:bodyPr/>
        <a:lstStyle/>
        <a:p>
          <a:endParaRPr lang="en-US"/>
        </a:p>
      </dgm:t>
    </dgm:pt>
    <dgm:pt modelId="{8E1C08AD-3601-4E96-A905-6AE2DDA080EE}">
      <dgm:prSet phldrT="[Text]"/>
      <dgm:spPr/>
      <dgm:t>
        <a:bodyPr/>
        <a:lstStyle/>
        <a:p>
          <a:r>
            <a:rPr lang="en-US" b="1" dirty="0">
              <a:latin typeface="Arial Rounded MT Bold" pitchFamily="34" charset="0"/>
            </a:rPr>
            <a:t>TRIBAL AFFAIRS DEPARTMENT</a:t>
          </a:r>
          <a:r>
            <a:rPr lang="en-US" dirty="0"/>
            <a:t>.</a:t>
          </a:r>
        </a:p>
      </dgm:t>
    </dgm:pt>
    <dgm:pt modelId="{296F0B22-9287-41EE-9876-230BAF397B63}" type="parTrans" cxnId="{2C80C09C-584F-4BB7-A837-9E055560676A}">
      <dgm:prSet/>
      <dgm:spPr/>
      <dgm:t>
        <a:bodyPr/>
        <a:lstStyle/>
        <a:p>
          <a:endParaRPr lang="en-US"/>
        </a:p>
      </dgm:t>
    </dgm:pt>
    <dgm:pt modelId="{90D62BF7-925D-46A4-8864-41E385DC0F5A}" type="sibTrans" cxnId="{2C80C09C-584F-4BB7-A837-9E055560676A}">
      <dgm:prSet/>
      <dgm:spPr/>
      <dgm:t>
        <a:bodyPr/>
        <a:lstStyle/>
        <a:p>
          <a:endParaRPr lang="en-US"/>
        </a:p>
      </dgm:t>
    </dgm:pt>
    <dgm:pt modelId="{AFC6F3E1-6E8B-415A-ACDE-24702B869828}">
      <dgm:prSet phldrT="[Text]" phldr="1"/>
      <dgm:spPr/>
      <dgm:t>
        <a:bodyPr/>
        <a:lstStyle/>
        <a:p>
          <a:endParaRPr lang="en-US" dirty="0"/>
        </a:p>
      </dgm:t>
    </dgm:pt>
    <dgm:pt modelId="{53E8B5D9-63A3-4627-9CEA-8E06C1C7870A}" type="parTrans" cxnId="{673D9CBD-83D7-404E-A8ED-FC43EE0A22A2}">
      <dgm:prSet/>
      <dgm:spPr/>
      <dgm:t>
        <a:bodyPr/>
        <a:lstStyle/>
        <a:p>
          <a:endParaRPr lang="en-US"/>
        </a:p>
      </dgm:t>
    </dgm:pt>
    <dgm:pt modelId="{EAF8EE12-0C4E-441D-94B5-28DCCD689FFF}" type="sibTrans" cxnId="{673D9CBD-83D7-404E-A8ED-FC43EE0A22A2}">
      <dgm:prSet/>
      <dgm:spPr/>
      <dgm:t>
        <a:bodyPr/>
        <a:lstStyle/>
        <a:p>
          <a:endParaRPr lang="en-US"/>
        </a:p>
      </dgm:t>
    </dgm:pt>
    <dgm:pt modelId="{C50155B7-FA85-4874-9680-C39A6A87E148}">
      <dgm:prSet phldrT="[Text]" phldr="1"/>
      <dgm:spPr/>
      <dgm:t>
        <a:bodyPr/>
        <a:lstStyle/>
        <a:p>
          <a:endParaRPr lang="en-US" dirty="0"/>
        </a:p>
      </dgm:t>
    </dgm:pt>
    <dgm:pt modelId="{08503B8C-0D3B-4C9D-9E9A-1B634B1B88CC}" type="parTrans" cxnId="{FE1B3E3B-AED6-4305-9F34-CD5FBE34E1F3}">
      <dgm:prSet/>
      <dgm:spPr/>
      <dgm:t>
        <a:bodyPr/>
        <a:lstStyle/>
        <a:p>
          <a:endParaRPr lang="en-US"/>
        </a:p>
      </dgm:t>
    </dgm:pt>
    <dgm:pt modelId="{A6451652-D351-4533-8F7D-34BEB2D326E4}" type="sibTrans" cxnId="{FE1B3E3B-AED6-4305-9F34-CD5FBE34E1F3}">
      <dgm:prSet/>
      <dgm:spPr/>
      <dgm:t>
        <a:bodyPr/>
        <a:lstStyle/>
        <a:p>
          <a:endParaRPr lang="en-US"/>
        </a:p>
      </dgm:t>
    </dgm:pt>
    <dgm:pt modelId="{D3667BE1-3BD9-440B-84F4-1E3F537EAC1B}">
      <dgm:prSet phldrT="[Text]" phldr="1"/>
      <dgm:spPr/>
      <dgm:t>
        <a:bodyPr/>
        <a:lstStyle/>
        <a:p>
          <a:endParaRPr lang="en-US" dirty="0"/>
        </a:p>
      </dgm:t>
    </dgm:pt>
    <dgm:pt modelId="{9E3D5DE9-85EA-48AB-8E77-2377A81860A6}" type="sibTrans" cxnId="{58733F83-23D1-4970-BEEB-C1928EB5F52A}">
      <dgm:prSet/>
      <dgm:spPr/>
      <dgm:t>
        <a:bodyPr/>
        <a:lstStyle/>
        <a:p>
          <a:endParaRPr lang="en-US"/>
        </a:p>
      </dgm:t>
    </dgm:pt>
    <dgm:pt modelId="{C0532380-581E-4943-B865-207CF621D362}" type="parTrans" cxnId="{58733F83-23D1-4970-BEEB-C1928EB5F52A}">
      <dgm:prSet/>
      <dgm:spPr/>
      <dgm:t>
        <a:bodyPr/>
        <a:lstStyle/>
        <a:p>
          <a:endParaRPr lang="en-US"/>
        </a:p>
      </dgm:t>
    </dgm:pt>
    <dgm:pt modelId="{17F3FF30-53C3-4D14-9371-45A32235BCF7}" type="pres">
      <dgm:prSet presAssocID="{120C4A83-5AA8-4A66-81F5-3F2AA4561B35}" presName="cycle" presStyleCnt="0">
        <dgm:presLayoutVars>
          <dgm:chMax val="1"/>
          <dgm:dir/>
          <dgm:animLvl val="ctr"/>
          <dgm:resizeHandles val="exact"/>
        </dgm:presLayoutVars>
      </dgm:prSet>
      <dgm:spPr/>
      <dgm:t>
        <a:bodyPr/>
        <a:lstStyle/>
        <a:p>
          <a:endParaRPr lang="en-US"/>
        </a:p>
      </dgm:t>
    </dgm:pt>
    <dgm:pt modelId="{8D657473-2666-412D-86C4-64AF0C9DA7E4}" type="pres">
      <dgm:prSet presAssocID="{D77E3FF7-7E7F-4EAB-8617-7355B99DDCDB}" presName="centerShape" presStyleLbl="node0" presStyleIdx="0" presStyleCnt="1"/>
      <dgm:spPr/>
      <dgm:t>
        <a:bodyPr/>
        <a:lstStyle/>
        <a:p>
          <a:endParaRPr lang="en-US"/>
        </a:p>
      </dgm:t>
    </dgm:pt>
    <dgm:pt modelId="{F775DC30-929C-425A-89CB-84C312BFF46F}" type="pres">
      <dgm:prSet presAssocID="{296F0B22-9287-41EE-9876-230BAF397B63}" presName="Name9" presStyleLbl="parChTrans1D2" presStyleIdx="0" presStyleCnt="4"/>
      <dgm:spPr/>
      <dgm:t>
        <a:bodyPr/>
        <a:lstStyle/>
        <a:p>
          <a:endParaRPr lang="en-US"/>
        </a:p>
      </dgm:t>
    </dgm:pt>
    <dgm:pt modelId="{A7C82AE0-252F-43C8-96F8-EEC49FFAF9F9}" type="pres">
      <dgm:prSet presAssocID="{296F0B22-9287-41EE-9876-230BAF397B63}" presName="connTx" presStyleLbl="parChTrans1D2" presStyleIdx="0" presStyleCnt="4"/>
      <dgm:spPr/>
      <dgm:t>
        <a:bodyPr/>
        <a:lstStyle/>
        <a:p>
          <a:endParaRPr lang="en-US"/>
        </a:p>
      </dgm:t>
    </dgm:pt>
    <dgm:pt modelId="{BAF7057E-A1E7-470B-9059-60769CA5BA21}" type="pres">
      <dgm:prSet presAssocID="{8E1C08AD-3601-4E96-A905-6AE2DDA080EE}" presName="node" presStyleLbl="node1" presStyleIdx="0" presStyleCnt="4" custScaleX="134134" custRadScaleRad="110032" custRadScaleInc="2383">
        <dgm:presLayoutVars>
          <dgm:bulletEnabled val="1"/>
        </dgm:presLayoutVars>
      </dgm:prSet>
      <dgm:spPr/>
      <dgm:t>
        <a:bodyPr/>
        <a:lstStyle/>
        <a:p>
          <a:endParaRPr lang="en-US"/>
        </a:p>
      </dgm:t>
    </dgm:pt>
    <dgm:pt modelId="{8DF29CF2-991E-4952-9BD1-FC5CAEB6B315}" type="pres">
      <dgm:prSet presAssocID="{C0532380-581E-4943-B865-207CF621D362}" presName="Name9" presStyleLbl="parChTrans1D2" presStyleIdx="1" presStyleCnt="4"/>
      <dgm:spPr/>
      <dgm:t>
        <a:bodyPr/>
        <a:lstStyle/>
        <a:p>
          <a:endParaRPr lang="en-US"/>
        </a:p>
      </dgm:t>
    </dgm:pt>
    <dgm:pt modelId="{0690C7D5-EECF-42BC-A259-FEED56DDE765}" type="pres">
      <dgm:prSet presAssocID="{C0532380-581E-4943-B865-207CF621D362}" presName="connTx" presStyleLbl="parChTrans1D2" presStyleIdx="1" presStyleCnt="4"/>
      <dgm:spPr/>
      <dgm:t>
        <a:bodyPr/>
        <a:lstStyle/>
        <a:p>
          <a:endParaRPr lang="en-US"/>
        </a:p>
      </dgm:t>
    </dgm:pt>
    <dgm:pt modelId="{B6D2D73B-0424-4F8E-93E8-106C6F765663}" type="pres">
      <dgm:prSet presAssocID="{D3667BE1-3BD9-440B-84F4-1E3F537EAC1B}" presName="node" presStyleLbl="node1" presStyleIdx="1" presStyleCnt="4" custRadScaleRad="137395" custRadScaleInc="-1909">
        <dgm:presLayoutVars>
          <dgm:bulletEnabled val="1"/>
        </dgm:presLayoutVars>
      </dgm:prSet>
      <dgm:spPr/>
      <dgm:t>
        <a:bodyPr/>
        <a:lstStyle/>
        <a:p>
          <a:endParaRPr lang="en-US"/>
        </a:p>
      </dgm:t>
    </dgm:pt>
    <dgm:pt modelId="{D3AE109E-8E54-4096-98B6-2EE2EA730613}" type="pres">
      <dgm:prSet presAssocID="{53E8B5D9-63A3-4627-9CEA-8E06C1C7870A}" presName="Name9" presStyleLbl="parChTrans1D2" presStyleIdx="2" presStyleCnt="4"/>
      <dgm:spPr/>
      <dgm:t>
        <a:bodyPr/>
        <a:lstStyle/>
        <a:p>
          <a:endParaRPr lang="en-US"/>
        </a:p>
      </dgm:t>
    </dgm:pt>
    <dgm:pt modelId="{39AF4A34-60BE-4212-9D16-9A419A026514}" type="pres">
      <dgm:prSet presAssocID="{53E8B5D9-63A3-4627-9CEA-8E06C1C7870A}" presName="connTx" presStyleLbl="parChTrans1D2" presStyleIdx="2" presStyleCnt="4"/>
      <dgm:spPr/>
      <dgm:t>
        <a:bodyPr/>
        <a:lstStyle/>
        <a:p>
          <a:endParaRPr lang="en-US"/>
        </a:p>
      </dgm:t>
    </dgm:pt>
    <dgm:pt modelId="{2C4CE745-73D9-4693-9968-0DC29212FAD5}" type="pres">
      <dgm:prSet presAssocID="{AFC6F3E1-6E8B-415A-ACDE-24702B869828}" presName="node" presStyleLbl="node1" presStyleIdx="2" presStyleCnt="4">
        <dgm:presLayoutVars>
          <dgm:bulletEnabled val="1"/>
        </dgm:presLayoutVars>
      </dgm:prSet>
      <dgm:spPr/>
      <dgm:t>
        <a:bodyPr/>
        <a:lstStyle/>
        <a:p>
          <a:endParaRPr lang="en-US"/>
        </a:p>
      </dgm:t>
    </dgm:pt>
    <dgm:pt modelId="{7B5976E3-E3B6-4272-A620-5E55FA15467A}" type="pres">
      <dgm:prSet presAssocID="{08503B8C-0D3B-4C9D-9E9A-1B634B1B88CC}" presName="Name9" presStyleLbl="parChTrans1D2" presStyleIdx="3" presStyleCnt="4"/>
      <dgm:spPr/>
      <dgm:t>
        <a:bodyPr/>
        <a:lstStyle/>
        <a:p>
          <a:endParaRPr lang="en-US"/>
        </a:p>
      </dgm:t>
    </dgm:pt>
    <dgm:pt modelId="{B7E45A09-315A-46E5-A71B-CA026E030624}" type="pres">
      <dgm:prSet presAssocID="{08503B8C-0D3B-4C9D-9E9A-1B634B1B88CC}" presName="connTx" presStyleLbl="parChTrans1D2" presStyleIdx="3" presStyleCnt="4"/>
      <dgm:spPr/>
      <dgm:t>
        <a:bodyPr/>
        <a:lstStyle/>
        <a:p>
          <a:endParaRPr lang="en-US"/>
        </a:p>
      </dgm:t>
    </dgm:pt>
    <dgm:pt modelId="{A08440C3-48EC-4E11-ADE0-CD6576298B10}" type="pres">
      <dgm:prSet presAssocID="{C50155B7-FA85-4874-9680-C39A6A87E148}" presName="node" presStyleLbl="node1" presStyleIdx="3" presStyleCnt="4" custRadScaleRad="128021" custRadScaleInc="2048">
        <dgm:presLayoutVars>
          <dgm:bulletEnabled val="1"/>
        </dgm:presLayoutVars>
      </dgm:prSet>
      <dgm:spPr/>
      <dgm:t>
        <a:bodyPr/>
        <a:lstStyle/>
        <a:p>
          <a:endParaRPr lang="en-US"/>
        </a:p>
      </dgm:t>
    </dgm:pt>
  </dgm:ptLst>
  <dgm:cxnLst>
    <dgm:cxn modelId="{2C80C09C-584F-4BB7-A837-9E055560676A}" srcId="{D77E3FF7-7E7F-4EAB-8617-7355B99DDCDB}" destId="{8E1C08AD-3601-4E96-A905-6AE2DDA080EE}" srcOrd="0" destOrd="0" parTransId="{296F0B22-9287-41EE-9876-230BAF397B63}" sibTransId="{90D62BF7-925D-46A4-8864-41E385DC0F5A}"/>
    <dgm:cxn modelId="{9D4138E5-A52B-4C17-A5C2-E0387D297636}" type="presOf" srcId="{8E1C08AD-3601-4E96-A905-6AE2DDA080EE}" destId="{BAF7057E-A1E7-470B-9059-60769CA5BA21}" srcOrd="0" destOrd="0" presId="urn:microsoft.com/office/officeart/2005/8/layout/radial1#1"/>
    <dgm:cxn modelId="{487D06BF-931D-4C97-A2A7-ED787FE30039}" type="presOf" srcId="{08503B8C-0D3B-4C9D-9E9A-1B634B1B88CC}" destId="{7B5976E3-E3B6-4272-A620-5E55FA15467A}" srcOrd="0" destOrd="0" presId="urn:microsoft.com/office/officeart/2005/8/layout/radial1#1"/>
    <dgm:cxn modelId="{A25D6E85-7613-4E04-A5C3-8B851C6DD4CD}" type="presOf" srcId="{53E8B5D9-63A3-4627-9CEA-8E06C1C7870A}" destId="{39AF4A34-60BE-4212-9D16-9A419A026514}" srcOrd="1" destOrd="0" presId="urn:microsoft.com/office/officeart/2005/8/layout/radial1#1"/>
    <dgm:cxn modelId="{3C70C2AF-0B61-45E7-AD90-A4A52F57D924}" type="presOf" srcId="{C0532380-581E-4943-B865-207CF621D362}" destId="{0690C7D5-EECF-42BC-A259-FEED56DDE765}" srcOrd="1" destOrd="0" presId="urn:microsoft.com/office/officeart/2005/8/layout/radial1#1"/>
    <dgm:cxn modelId="{DD90BDE6-F185-4766-A18B-1A4CE8711721}" type="presOf" srcId="{AFC6F3E1-6E8B-415A-ACDE-24702B869828}" destId="{2C4CE745-73D9-4693-9968-0DC29212FAD5}" srcOrd="0" destOrd="0" presId="urn:microsoft.com/office/officeart/2005/8/layout/radial1#1"/>
    <dgm:cxn modelId="{8441E98C-96E8-4460-8558-7FD4C0181E87}" type="presOf" srcId="{C0532380-581E-4943-B865-207CF621D362}" destId="{8DF29CF2-991E-4952-9BD1-FC5CAEB6B315}" srcOrd="0" destOrd="0" presId="urn:microsoft.com/office/officeart/2005/8/layout/radial1#1"/>
    <dgm:cxn modelId="{58733F83-23D1-4970-BEEB-C1928EB5F52A}" srcId="{D77E3FF7-7E7F-4EAB-8617-7355B99DDCDB}" destId="{D3667BE1-3BD9-440B-84F4-1E3F537EAC1B}" srcOrd="1" destOrd="0" parTransId="{C0532380-581E-4943-B865-207CF621D362}" sibTransId="{9E3D5DE9-85EA-48AB-8E77-2377A81860A6}"/>
    <dgm:cxn modelId="{0BEC0BC6-9439-496F-9AE4-376258C57579}" type="presOf" srcId="{296F0B22-9287-41EE-9876-230BAF397B63}" destId="{A7C82AE0-252F-43C8-96F8-EEC49FFAF9F9}" srcOrd="1" destOrd="0" presId="urn:microsoft.com/office/officeart/2005/8/layout/radial1#1"/>
    <dgm:cxn modelId="{FE1B3E3B-AED6-4305-9F34-CD5FBE34E1F3}" srcId="{D77E3FF7-7E7F-4EAB-8617-7355B99DDCDB}" destId="{C50155B7-FA85-4874-9680-C39A6A87E148}" srcOrd="3" destOrd="0" parTransId="{08503B8C-0D3B-4C9D-9E9A-1B634B1B88CC}" sibTransId="{A6451652-D351-4533-8F7D-34BEB2D326E4}"/>
    <dgm:cxn modelId="{D11D85EE-B42A-40C6-ADC5-710374CAC964}" type="presOf" srcId="{D77E3FF7-7E7F-4EAB-8617-7355B99DDCDB}" destId="{8D657473-2666-412D-86C4-64AF0C9DA7E4}" srcOrd="0" destOrd="0" presId="urn:microsoft.com/office/officeart/2005/8/layout/radial1#1"/>
    <dgm:cxn modelId="{45ED2CCA-7E76-4BA4-8527-FBE10BF2F32B}" type="presOf" srcId="{D3667BE1-3BD9-440B-84F4-1E3F537EAC1B}" destId="{B6D2D73B-0424-4F8E-93E8-106C6F765663}" srcOrd="0" destOrd="0" presId="urn:microsoft.com/office/officeart/2005/8/layout/radial1#1"/>
    <dgm:cxn modelId="{673D9CBD-83D7-404E-A8ED-FC43EE0A22A2}" srcId="{D77E3FF7-7E7F-4EAB-8617-7355B99DDCDB}" destId="{AFC6F3E1-6E8B-415A-ACDE-24702B869828}" srcOrd="2" destOrd="0" parTransId="{53E8B5D9-63A3-4627-9CEA-8E06C1C7870A}" sibTransId="{EAF8EE12-0C4E-441D-94B5-28DCCD689FFF}"/>
    <dgm:cxn modelId="{65B7B6BA-FECF-4894-8BCA-2E52A69A7734}" type="presOf" srcId="{296F0B22-9287-41EE-9876-230BAF397B63}" destId="{F775DC30-929C-425A-89CB-84C312BFF46F}" srcOrd="0" destOrd="0" presId="urn:microsoft.com/office/officeart/2005/8/layout/radial1#1"/>
    <dgm:cxn modelId="{D3DD7B0D-0FA6-4B93-B6F5-C80258E760E9}" srcId="{120C4A83-5AA8-4A66-81F5-3F2AA4561B35}" destId="{D77E3FF7-7E7F-4EAB-8617-7355B99DDCDB}" srcOrd="0" destOrd="0" parTransId="{DA9D259E-5C83-4B20-A0A5-A24759D4AE93}" sibTransId="{99AFE188-D3A4-4C7A-BFDA-D41C2BE75319}"/>
    <dgm:cxn modelId="{A17E1631-B219-4489-8215-A37F9E1F5783}" type="presOf" srcId="{53E8B5D9-63A3-4627-9CEA-8E06C1C7870A}" destId="{D3AE109E-8E54-4096-98B6-2EE2EA730613}" srcOrd="0" destOrd="0" presId="urn:microsoft.com/office/officeart/2005/8/layout/radial1#1"/>
    <dgm:cxn modelId="{70DE0B77-900E-427D-AAD4-29E231DB3CB6}" type="presOf" srcId="{08503B8C-0D3B-4C9D-9E9A-1B634B1B88CC}" destId="{B7E45A09-315A-46E5-A71B-CA026E030624}" srcOrd="1" destOrd="0" presId="urn:microsoft.com/office/officeart/2005/8/layout/radial1#1"/>
    <dgm:cxn modelId="{A33D826F-D4BE-4BB6-BCD3-70AC6ADEB657}" type="presOf" srcId="{120C4A83-5AA8-4A66-81F5-3F2AA4561B35}" destId="{17F3FF30-53C3-4D14-9371-45A32235BCF7}" srcOrd="0" destOrd="0" presId="urn:microsoft.com/office/officeart/2005/8/layout/radial1#1"/>
    <dgm:cxn modelId="{8A04D2A9-6759-43D2-A9BF-64A249920C24}" type="presOf" srcId="{C50155B7-FA85-4874-9680-C39A6A87E148}" destId="{A08440C3-48EC-4E11-ADE0-CD6576298B10}" srcOrd="0" destOrd="0" presId="urn:microsoft.com/office/officeart/2005/8/layout/radial1#1"/>
    <dgm:cxn modelId="{BA98BD42-2D14-4C20-8A50-875D74547E38}" type="presParOf" srcId="{17F3FF30-53C3-4D14-9371-45A32235BCF7}" destId="{8D657473-2666-412D-86C4-64AF0C9DA7E4}" srcOrd="0" destOrd="0" presId="urn:microsoft.com/office/officeart/2005/8/layout/radial1#1"/>
    <dgm:cxn modelId="{921A7BE6-38EC-454B-B6E5-DD64536F188B}" type="presParOf" srcId="{17F3FF30-53C3-4D14-9371-45A32235BCF7}" destId="{F775DC30-929C-425A-89CB-84C312BFF46F}" srcOrd="1" destOrd="0" presId="urn:microsoft.com/office/officeart/2005/8/layout/radial1#1"/>
    <dgm:cxn modelId="{A60E73D6-09B0-405B-B6D6-D08E688BCFB9}" type="presParOf" srcId="{F775DC30-929C-425A-89CB-84C312BFF46F}" destId="{A7C82AE0-252F-43C8-96F8-EEC49FFAF9F9}" srcOrd="0" destOrd="0" presId="urn:microsoft.com/office/officeart/2005/8/layout/radial1#1"/>
    <dgm:cxn modelId="{912FC94D-49AA-436B-81FD-BFA90E73536C}" type="presParOf" srcId="{17F3FF30-53C3-4D14-9371-45A32235BCF7}" destId="{BAF7057E-A1E7-470B-9059-60769CA5BA21}" srcOrd="2" destOrd="0" presId="urn:microsoft.com/office/officeart/2005/8/layout/radial1#1"/>
    <dgm:cxn modelId="{B819A0FC-DA4C-4D6B-9BC9-E68B6B215821}" type="presParOf" srcId="{17F3FF30-53C3-4D14-9371-45A32235BCF7}" destId="{8DF29CF2-991E-4952-9BD1-FC5CAEB6B315}" srcOrd="3" destOrd="0" presId="urn:microsoft.com/office/officeart/2005/8/layout/radial1#1"/>
    <dgm:cxn modelId="{54155298-0787-4B18-952F-02E384B812F4}" type="presParOf" srcId="{8DF29CF2-991E-4952-9BD1-FC5CAEB6B315}" destId="{0690C7D5-EECF-42BC-A259-FEED56DDE765}" srcOrd="0" destOrd="0" presId="urn:microsoft.com/office/officeart/2005/8/layout/radial1#1"/>
    <dgm:cxn modelId="{6FE584C7-6CA1-4344-AA29-F5EF44453FC8}" type="presParOf" srcId="{17F3FF30-53C3-4D14-9371-45A32235BCF7}" destId="{B6D2D73B-0424-4F8E-93E8-106C6F765663}" srcOrd="4" destOrd="0" presId="urn:microsoft.com/office/officeart/2005/8/layout/radial1#1"/>
    <dgm:cxn modelId="{33BEBBEA-17CE-417D-AEA8-B5EBF6D1706C}" type="presParOf" srcId="{17F3FF30-53C3-4D14-9371-45A32235BCF7}" destId="{D3AE109E-8E54-4096-98B6-2EE2EA730613}" srcOrd="5" destOrd="0" presId="urn:microsoft.com/office/officeart/2005/8/layout/radial1#1"/>
    <dgm:cxn modelId="{952B66A4-021A-4D9F-A1A6-1A91ABF52500}" type="presParOf" srcId="{D3AE109E-8E54-4096-98B6-2EE2EA730613}" destId="{39AF4A34-60BE-4212-9D16-9A419A026514}" srcOrd="0" destOrd="0" presId="urn:microsoft.com/office/officeart/2005/8/layout/radial1#1"/>
    <dgm:cxn modelId="{B7B3C5DF-11F0-453A-8ED4-2F617462BF14}" type="presParOf" srcId="{17F3FF30-53C3-4D14-9371-45A32235BCF7}" destId="{2C4CE745-73D9-4693-9968-0DC29212FAD5}" srcOrd="6" destOrd="0" presId="urn:microsoft.com/office/officeart/2005/8/layout/radial1#1"/>
    <dgm:cxn modelId="{B20506A0-05DC-425E-89D2-0B1A8A30BD9E}" type="presParOf" srcId="{17F3FF30-53C3-4D14-9371-45A32235BCF7}" destId="{7B5976E3-E3B6-4272-A620-5E55FA15467A}" srcOrd="7" destOrd="0" presId="urn:microsoft.com/office/officeart/2005/8/layout/radial1#1"/>
    <dgm:cxn modelId="{9946FDB8-A1D0-461A-8B43-186D29CEA350}" type="presParOf" srcId="{7B5976E3-E3B6-4272-A620-5E55FA15467A}" destId="{B7E45A09-315A-46E5-A71B-CA026E030624}" srcOrd="0" destOrd="0" presId="urn:microsoft.com/office/officeart/2005/8/layout/radial1#1"/>
    <dgm:cxn modelId="{B86FFD01-6685-4DA5-A804-3E237BFD6699}" type="presParOf" srcId="{17F3FF30-53C3-4D14-9371-45A32235BCF7}" destId="{A08440C3-48EC-4E11-ADE0-CD6576298B10}" srcOrd="8" destOrd="0" presId="urn:microsoft.com/office/officeart/2005/8/layout/radial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E0443-BE43-4EE2-8BA3-3B5200D9224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657DF3AF-3997-4E8A-94E2-AFE0544E1386}">
      <dgm:prSet custT="1"/>
      <dgm:spPr/>
      <dgm:t>
        <a:bodyPr/>
        <a:lstStyle/>
        <a:p>
          <a:r>
            <a:rPr lang="en-IN" sz="2000" dirty="0">
              <a:solidFill>
                <a:schemeClr val="tx1">
                  <a:lumMod val="95000"/>
                  <a:lumOff val="5000"/>
                </a:schemeClr>
              </a:solidFill>
              <a:latin typeface="Rockwell Extra Bold" pitchFamily="18" charset="0"/>
              <a:cs typeface="Times New Roman" panose="02020603050405020304" pitchFamily="18" charset="0"/>
            </a:rPr>
            <a:t> Cooperative School Deeli Jammu</a:t>
          </a:r>
          <a:endParaRPr lang="en-US" sz="2000" dirty="0">
            <a:solidFill>
              <a:schemeClr val="tx1">
                <a:lumMod val="95000"/>
                <a:lumOff val="5000"/>
              </a:schemeClr>
            </a:solidFill>
            <a:latin typeface="Rockwell Extra Bold" pitchFamily="18" charset="0"/>
          </a:endParaRPr>
        </a:p>
      </dgm:t>
    </dgm:pt>
    <dgm:pt modelId="{BF817468-8B38-4B10-910E-FBE708F2F774}" type="parTrans" cxnId="{76853FB8-4AE9-4619-8211-5BDDEAC9DEA2}">
      <dgm:prSet/>
      <dgm:spPr/>
      <dgm:t>
        <a:bodyPr/>
        <a:lstStyle/>
        <a:p>
          <a:endParaRPr lang="en-US">
            <a:solidFill>
              <a:schemeClr val="accent2">
                <a:lumMod val="75000"/>
              </a:schemeClr>
            </a:solidFill>
            <a:latin typeface="Rockwell Extra Bold" pitchFamily="18" charset="0"/>
          </a:endParaRPr>
        </a:p>
      </dgm:t>
    </dgm:pt>
    <dgm:pt modelId="{80468E29-76A3-42E2-889A-05029FA6F7DB}" type="sibTrans" cxnId="{76853FB8-4AE9-4619-8211-5BDDEAC9DEA2}">
      <dgm:prSet/>
      <dgm:spPr/>
      <dgm:t>
        <a:bodyPr/>
        <a:lstStyle/>
        <a:p>
          <a:endParaRPr lang="en-US">
            <a:solidFill>
              <a:schemeClr val="accent2">
                <a:lumMod val="75000"/>
              </a:schemeClr>
            </a:solidFill>
            <a:latin typeface="Rockwell Extra Bold" pitchFamily="18" charset="0"/>
          </a:endParaRPr>
        </a:p>
      </dgm:t>
    </dgm:pt>
    <dgm:pt modelId="{7C7B3A23-0EEB-4A28-BEBF-2045271CFFC2}">
      <dgm:prSet/>
      <dgm:spPr/>
      <dgm:t>
        <a:bodyPr/>
        <a:lstStyle/>
        <a:p>
          <a:r>
            <a:rPr lang="en-IN" dirty="0">
              <a:solidFill>
                <a:schemeClr val="tx1">
                  <a:lumMod val="95000"/>
                  <a:lumOff val="5000"/>
                </a:schemeClr>
              </a:solidFill>
              <a:latin typeface="Rockwell Extra Bold" pitchFamily="18" charset="0"/>
              <a:cs typeface="Times New Roman" panose="02020603050405020304" pitchFamily="18" charset="0"/>
            </a:rPr>
            <a:t>Shahisrar Cooperative School Banihal Ramban</a:t>
          </a:r>
          <a:endParaRPr lang="en-US" dirty="0">
            <a:solidFill>
              <a:schemeClr val="tx1">
                <a:lumMod val="95000"/>
                <a:lumOff val="5000"/>
              </a:schemeClr>
            </a:solidFill>
            <a:latin typeface="Rockwell Extra Bold" pitchFamily="18" charset="0"/>
          </a:endParaRPr>
        </a:p>
      </dgm:t>
    </dgm:pt>
    <dgm:pt modelId="{62E4D332-3B0D-459B-AA4D-7CFDA884AA0E}" type="parTrans" cxnId="{540C2999-4589-487E-A0E1-425CCD68B655}">
      <dgm:prSet/>
      <dgm:spPr/>
      <dgm:t>
        <a:bodyPr/>
        <a:lstStyle/>
        <a:p>
          <a:endParaRPr lang="en-US">
            <a:solidFill>
              <a:schemeClr val="accent2">
                <a:lumMod val="75000"/>
              </a:schemeClr>
            </a:solidFill>
            <a:latin typeface="Rockwell Extra Bold" pitchFamily="18" charset="0"/>
          </a:endParaRPr>
        </a:p>
      </dgm:t>
    </dgm:pt>
    <dgm:pt modelId="{590E4DBB-8F4F-46A8-A2BE-9676237BE719}" type="sibTrans" cxnId="{540C2999-4589-487E-A0E1-425CCD68B655}">
      <dgm:prSet/>
      <dgm:spPr/>
      <dgm:t>
        <a:bodyPr/>
        <a:lstStyle/>
        <a:p>
          <a:endParaRPr lang="en-US">
            <a:solidFill>
              <a:schemeClr val="accent2">
                <a:lumMod val="75000"/>
              </a:schemeClr>
            </a:solidFill>
            <a:latin typeface="Rockwell Extra Bold" pitchFamily="18" charset="0"/>
          </a:endParaRPr>
        </a:p>
      </dgm:t>
    </dgm:pt>
    <dgm:pt modelId="{B7AFA01A-4033-4078-B2E9-D188498375F9}">
      <dgm:prSet custT="1"/>
      <dgm:spPr/>
      <dgm:t>
        <a:bodyPr/>
        <a:lstStyle/>
        <a:p>
          <a:r>
            <a:rPr lang="en-IN" sz="1800" dirty="0">
              <a:solidFill>
                <a:schemeClr val="tx1">
                  <a:lumMod val="95000"/>
                  <a:lumOff val="5000"/>
                </a:schemeClr>
              </a:solidFill>
              <a:latin typeface="Rockwell Extra Bold" pitchFamily="18" charset="0"/>
              <a:cs typeface="Times New Roman" panose="02020603050405020304" pitchFamily="18" charset="0"/>
            </a:rPr>
            <a:t>Sainik Cooperative School </a:t>
          </a:r>
          <a:r>
            <a:rPr lang="en-IN" sz="1800" dirty="0" err="1">
              <a:solidFill>
                <a:schemeClr val="tx1">
                  <a:lumMod val="95000"/>
                  <a:lumOff val="5000"/>
                </a:schemeClr>
              </a:solidFill>
              <a:latin typeface="Rockwell Extra Bold" pitchFamily="18" charset="0"/>
              <a:cs typeface="Times New Roman" panose="02020603050405020304" pitchFamily="18" charset="0"/>
            </a:rPr>
            <a:t>Tikri,Udhampur</a:t>
          </a:r>
          <a:r>
            <a:rPr lang="en-IN" sz="1800" dirty="0">
              <a:solidFill>
                <a:schemeClr val="tx1">
                  <a:lumMod val="95000"/>
                  <a:lumOff val="5000"/>
                </a:schemeClr>
              </a:solidFill>
              <a:latin typeface="Rockwell Extra Bold" pitchFamily="18" charset="0"/>
              <a:cs typeface="Times New Roman" panose="02020603050405020304" pitchFamily="18" charset="0"/>
            </a:rPr>
            <a:t>. </a:t>
          </a:r>
          <a:endParaRPr lang="en-US" sz="1800" dirty="0">
            <a:solidFill>
              <a:schemeClr val="tx1">
                <a:lumMod val="95000"/>
                <a:lumOff val="5000"/>
              </a:schemeClr>
            </a:solidFill>
            <a:latin typeface="Rockwell Extra Bold" pitchFamily="18" charset="0"/>
          </a:endParaRPr>
        </a:p>
      </dgm:t>
    </dgm:pt>
    <dgm:pt modelId="{111B1980-E2E3-419F-A955-92CBC5C49189}" type="parTrans" cxnId="{DF34B8CA-6831-4CE9-8174-33817A3CB1B5}">
      <dgm:prSet/>
      <dgm:spPr/>
      <dgm:t>
        <a:bodyPr/>
        <a:lstStyle/>
        <a:p>
          <a:endParaRPr lang="en-US">
            <a:solidFill>
              <a:schemeClr val="accent2">
                <a:lumMod val="75000"/>
              </a:schemeClr>
            </a:solidFill>
            <a:latin typeface="Rockwell Extra Bold" pitchFamily="18" charset="0"/>
          </a:endParaRPr>
        </a:p>
      </dgm:t>
    </dgm:pt>
    <dgm:pt modelId="{11730BA2-4B70-4741-B111-195FC3FFE98D}" type="sibTrans" cxnId="{DF34B8CA-6831-4CE9-8174-33817A3CB1B5}">
      <dgm:prSet/>
      <dgm:spPr/>
      <dgm:t>
        <a:bodyPr/>
        <a:lstStyle/>
        <a:p>
          <a:endParaRPr lang="en-US">
            <a:solidFill>
              <a:schemeClr val="accent2">
                <a:lumMod val="75000"/>
              </a:schemeClr>
            </a:solidFill>
            <a:latin typeface="Rockwell Extra Bold" pitchFamily="18" charset="0"/>
          </a:endParaRPr>
        </a:p>
      </dgm:t>
    </dgm:pt>
    <dgm:pt modelId="{D46CB117-98C1-478B-848E-05CAA556FC96}">
      <dgm:prSet custT="1"/>
      <dgm:spPr/>
      <dgm:t>
        <a:bodyPr/>
        <a:lstStyle/>
        <a:p>
          <a:r>
            <a:rPr lang="en-IN" sz="1800" dirty="0">
              <a:solidFill>
                <a:schemeClr val="tx1">
                  <a:lumMod val="95000"/>
                  <a:lumOff val="5000"/>
                </a:schemeClr>
              </a:solidFill>
              <a:latin typeface="Rockwell Extra Bold" pitchFamily="18" charset="0"/>
              <a:cs typeface="Times New Roman" panose="02020603050405020304" pitchFamily="18" charset="0"/>
            </a:rPr>
            <a:t>Gousia Cooperative School  Budgam</a:t>
          </a:r>
          <a:endParaRPr lang="en-US" sz="1800" dirty="0">
            <a:solidFill>
              <a:schemeClr val="tx1">
                <a:lumMod val="95000"/>
                <a:lumOff val="5000"/>
              </a:schemeClr>
            </a:solidFill>
            <a:latin typeface="Rockwell Extra Bold" pitchFamily="18" charset="0"/>
          </a:endParaRPr>
        </a:p>
      </dgm:t>
    </dgm:pt>
    <dgm:pt modelId="{D2D63DFA-8D19-4A87-9BAF-849237ED8931}" type="parTrans" cxnId="{DD45ED31-9C45-4653-BF8A-0A560DA9E7C3}">
      <dgm:prSet/>
      <dgm:spPr/>
      <dgm:t>
        <a:bodyPr/>
        <a:lstStyle/>
        <a:p>
          <a:endParaRPr lang="en-US">
            <a:solidFill>
              <a:schemeClr val="accent2">
                <a:lumMod val="75000"/>
              </a:schemeClr>
            </a:solidFill>
            <a:latin typeface="Rockwell Extra Bold" pitchFamily="18" charset="0"/>
          </a:endParaRPr>
        </a:p>
      </dgm:t>
    </dgm:pt>
    <dgm:pt modelId="{02502007-5560-441E-A24F-F5F046AF269C}" type="sibTrans" cxnId="{DD45ED31-9C45-4653-BF8A-0A560DA9E7C3}">
      <dgm:prSet/>
      <dgm:spPr/>
      <dgm:t>
        <a:bodyPr/>
        <a:lstStyle/>
        <a:p>
          <a:endParaRPr lang="en-US">
            <a:solidFill>
              <a:schemeClr val="accent2">
                <a:lumMod val="75000"/>
              </a:schemeClr>
            </a:solidFill>
            <a:latin typeface="Rockwell Extra Bold" pitchFamily="18" charset="0"/>
          </a:endParaRPr>
        </a:p>
      </dgm:t>
    </dgm:pt>
    <dgm:pt modelId="{38E32005-209D-4C9C-B403-11A4E1FED35D}">
      <dgm:prSet custT="1"/>
      <dgm:spPr/>
      <dgm:t>
        <a:bodyPr/>
        <a:lstStyle/>
        <a:p>
          <a:r>
            <a:rPr lang="en-IN" sz="1800" dirty="0">
              <a:solidFill>
                <a:schemeClr val="tx1">
                  <a:lumMod val="95000"/>
                  <a:lumOff val="5000"/>
                </a:schemeClr>
              </a:solidFill>
              <a:latin typeface="Rockwell Extra Bold" pitchFamily="18" charset="0"/>
              <a:cs typeface="Times New Roman" panose="02020603050405020304" pitchFamily="18" charset="0"/>
            </a:rPr>
            <a:t>Cooperative Public School </a:t>
          </a:r>
          <a:r>
            <a:rPr lang="en-IN" sz="2000" dirty="0">
              <a:solidFill>
                <a:schemeClr val="tx1">
                  <a:lumMod val="95000"/>
                  <a:lumOff val="5000"/>
                </a:schemeClr>
              </a:solidFill>
              <a:latin typeface="Rockwell Extra Bold" pitchFamily="18" charset="0"/>
              <a:cs typeface="Times New Roman" panose="02020603050405020304" pitchFamily="18" charset="0"/>
            </a:rPr>
            <a:t>Chuntwaliwar</a:t>
          </a:r>
          <a:r>
            <a:rPr lang="en-IN" sz="1800" dirty="0">
              <a:solidFill>
                <a:schemeClr val="tx1">
                  <a:lumMod val="95000"/>
                  <a:lumOff val="5000"/>
                </a:schemeClr>
              </a:solidFill>
              <a:latin typeface="Rockwell Extra Bold" pitchFamily="18" charset="0"/>
              <a:cs typeface="Times New Roman" panose="02020603050405020304" pitchFamily="18" charset="0"/>
            </a:rPr>
            <a:t>, Ganderbal</a:t>
          </a:r>
          <a:endParaRPr lang="en-US" sz="1800" dirty="0">
            <a:solidFill>
              <a:schemeClr val="tx1">
                <a:lumMod val="95000"/>
                <a:lumOff val="5000"/>
              </a:schemeClr>
            </a:solidFill>
            <a:latin typeface="Rockwell Extra Bold" pitchFamily="18" charset="0"/>
          </a:endParaRPr>
        </a:p>
      </dgm:t>
    </dgm:pt>
    <dgm:pt modelId="{AED19E2D-338E-4EDC-84FE-1428B003A0EC}" type="parTrans" cxnId="{DCC0423F-274A-4648-A754-736D627C2F4B}">
      <dgm:prSet/>
      <dgm:spPr/>
      <dgm:t>
        <a:bodyPr/>
        <a:lstStyle/>
        <a:p>
          <a:endParaRPr lang="en-US">
            <a:solidFill>
              <a:schemeClr val="accent2">
                <a:lumMod val="75000"/>
              </a:schemeClr>
            </a:solidFill>
            <a:latin typeface="Rockwell Extra Bold" pitchFamily="18" charset="0"/>
          </a:endParaRPr>
        </a:p>
      </dgm:t>
    </dgm:pt>
    <dgm:pt modelId="{A7247415-2BAC-4A73-93ED-5ACCF3D2B2F3}" type="sibTrans" cxnId="{DCC0423F-274A-4648-A754-736D627C2F4B}">
      <dgm:prSet/>
      <dgm:spPr/>
      <dgm:t>
        <a:bodyPr/>
        <a:lstStyle/>
        <a:p>
          <a:endParaRPr lang="en-US">
            <a:solidFill>
              <a:schemeClr val="accent2">
                <a:lumMod val="75000"/>
              </a:schemeClr>
            </a:solidFill>
            <a:latin typeface="Rockwell Extra Bold" pitchFamily="18" charset="0"/>
          </a:endParaRPr>
        </a:p>
      </dgm:t>
    </dgm:pt>
    <dgm:pt modelId="{75F73035-364E-4DC9-9673-04D902669C74}" type="pres">
      <dgm:prSet presAssocID="{7A3E0443-BE43-4EE2-8BA3-3B5200D9224D}" presName="diagram" presStyleCnt="0">
        <dgm:presLayoutVars>
          <dgm:dir/>
          <dgm:resizeHandles val="exact"/>
        </dgm:presLayoutVars>
      </dgm:prSet>
      <dgm:spPr/>
      <dgm:t>
        <a:bodyPr/>
        <a:lstStyle/>
        <a:p>
          <a:endParaRPr lang="en-US"/>
        </a:p>
      </dgm:t>
    </dgm:pt>
    <dgm:pt modelId="{509F6C3C-9D59-48DF-ACCE-7E9D250D436C}" type="pres">
      <dgm:prSet presAssocID="{38E32005-209D-4C9C-B403-11A4E1FED35D}" presName="node" presStyleLbl="node1" presStyleIdx="0" presStyleCnt="5" custScaleX="108605" custLinFactX="71672" custLinFactY="19938" custLinFactNeighborX="100000" custLinFactNeighborY="100000">
        <dgm:presLayoutVars>
          <dgm:bulletEnabled val="1"/>
        </dgm:presLayoutVars>
      </dgm:prSet>
      <dgm:spPr/>
      <dgm:t>
        <a:bodyPr/>
        <a:lstStyle/>
        <a:p>
          <a:endParaRPr lang="en-US"/>
        </a:p>
      </dgm:t>
    </dgm:pt>
    <dgm:pt modelId="{DE79077B-6AB2-4543-9B0A-FDE170E7EE48}" type="pres">
      <dgm:prSet presAssocID="{A7247415-2BAC-4A73-93ED-5ACCF3D2B2F3}" presName="sibTrans" presStyleCnt="0"/>
      <dgm:spPr/>
    </dgm:pt>
    <dgm:pt modelId="{BB4DCB2B-EB26-4227-AB89-04CA02B8729B}" type="pres">
      <dgm:prSet presAssocID="{D46CB117-98C1-478B-848E-05CAA556FC96}" presName="node" presStyleLbl="node1" presStyleIdx="1" presStyleCnt="5">
        <dgm:presLayoutVars>
          <dgm:bulletEnabled val="1"/>
        </dgm:presLayoutVars>
      </dgm:prSet>
      <dgm:spPr/>
      <dgm:t>
        <a:bodyPr/>
        <a:lstStyle/>
        <a:p>
          <a:endParaRPr lang="en-US"/>
        </a:p>
      </dgm:t>
    </dgm:pt>
    <dgm:pt modelId="{F9709DF9-620C-42FF-8FCF-2C15FC82FE87}" type="pres">
      <dgm:prSet presAssocID="{02502007-5560-441E-A24F-F5F046AF269C}" presName="sibTrans" presStyleCnt="0"/>
      <dgm:spPr/>
    </dgm:pt>
    <dgm:pt modelId="{DB9176E1-8E58-4BC0-AC67-2CB780A87D1E}" type="pres">
      <dgm:prSet presAssocID="{B7AFA01A-4033-4078-B2E9-D188498375F9}" presName="node" presStyleLbl="node1" presStyleIdx="2" presStyleCnt="5" custScaleX="111654">
        <dgm:presLayoutVars>
          <dgm:bulletEnabled val="1"/>
        </dgm:presLayoutVars>
      </dgm:prSet>
      <dgm:spPr/>
      <dgm:t>
        <a:bodyPr/>
        <a:lstStyle/>
        <a:p>
          <a:endParaRPr lang="en-US"/>
        </a:p>
      </dgm:t>
    </dgm:pt>
    <dgm:pt modelId="{AE3648F5-3A0A-4C6C-959E-30D5B46CAEE4}" type="pres">
      <dgm:prSet presAssocID="{11730BA2-4B70-4741-B111-195FC3FFE98D}" presName="sibTrans" presStyleCnt="0"/>
      <dgm:spPr/>
    </dgm:pt>
    <dgm:pt modelId="{D0AF4ECF-708B-4517-8672-4BAD46D8BF32}" type="pres">
      <dgm:prSet presAssocID="{7C7B3A23-0EEB-4A28-BEBF-2045271CFFC2}" presName="node" presStyleLbl="node1" presStyleIdx="3" presStyleCnt="5">
        <dgm:presLayoutVars>
          <dgm:bulletEnabled val="1"/>
        </dgm:presLayoutVars>
      </dgm:prSet>
      <dgm:spPr/>
      <dgm:t>
        <a:bodyPr/>
        <a:lstStyle/>
        <a:p>
          <a:endParaRPr lang="en-US"/>
        </a:p>
      </dgm:t>
    </dgm:pt>
    <dgm:pt modelId="{BE62BC86-29EA-483C-BC20-CAE6C0B4FF66}" type="pres">
      <dgm:prSet presAssocID="{590E4DBB-8F4F-46A8-A2BE-9676237BE719}" presName="sibTrans" presStyleCnt="0"/>
      <dgm:spPr/>
    </dgm:pt>
    <dgm:pt modelId="{D80CB5C0-C213-4BB5-AB3A-8B39DDF4B905}" type="pres">
      <dgm:prSet presAssocID="{657DF3AF-3997-4E8A-94E2-AFE0544E1386}" presName="node" presStyleLbl="node1" presStyleIdx="4" presStyleCnt="5" custLinFactX="-61821" custLinFactY="-18595" custLinFactNeighborX="-100000" custLinFactNeighborY="-100000">
        <dgm:presLayoutVars>
          <dgm:bulletEnabled val="1"/>
        </dgm:presLayoutVars>
      </dgm:prSet>
      <dgm:spPr/>
      <dgm:t>
        <a:bodyPr/>
        <a:lstStyle/>
        <a:p>
          <a:endParaRPr lang="en-US"/>
        </a:p>
      </dgm:t>
    </dgm:pt>
  </dgm:ptLst>
  <dgm:cxnLst>
    <dgm:cxn modelId="{F0B51FC1-C68C-4C93-B5CC-A0C7AE83DF46}" type="presOf" srcId="{7A3E0443-BE43-4EE2-8BA3-3B5200D9224D}" destId="{75F73035-364E-4DC9-9673-04D902669C74}" srcOrd="0" destOrd="0" presId="urn:microsoft.com/office/officeart/2005/8/layout/default#1"/>
    <dgm:cxn modelId="{540C2999-4589-487E-A0E1-425CCD68B655}" srcId="{7A3E0443-BE43-4EE2-8BA3-3B5200D9224D}" destId="{7C7B3A23-0EEB-4A28-BEBF-2045271CFFC2}" srcOrd="3" destOrd="0" parTransId="{62E4D332-3B0D-459B-AA4D-7CFDA884AA0E}" sibTransId="{590E4DBB-8F4F-46A8-A2BE-9676237BE719}"/>
    <dgm:cxn modelId="{8083EDFC-9BF4-4E00-8B03-DD7B6CD95BB7}" type="presOf" srcId="{7C7B3A23-0EEB-4A28-BEBF-2045271CFFC2}" destId="{D0AF4ECF-708B-4517-8672-4BAD46D8BF32}" srcOrd="0" destOrd="0" presId="urn:microsoft.com/office/officeart/2005/8/layout/default#1"/>
    <dgm:cxn modelId="{1190A3B4-D732-4ED2-B477-4CEFE8EEBDD5}" type="presOf" srcId="{B7AFA01A-4033-4078-B2E9-D188498375F9}" destId="{DB9176E1-8E58-4BC0-AC67-2CB780A87D1E}" srcOrd="0" destOrd="0" presId="urn:microsoft.com/office/officeart/2005/8/layout/default#1"/>
    <dgm:cxn modelId="{DD45ED31-9C45-4653-BF8A-0A560DA9E7C3}" srcId="{7A3E0443-BE43-4EE2-8BA3-3B5200D9224D}" destId="{D46CB117-98C1-478B-848E-05CAA556FC96}" srcOrd="1" destOrd="0" parTransId="{D2D63DFA-8D19-4A87-9BAF-849237ED8931}" sibTransId="{02502007-5560-441E-A24F-F5F046AF269C}"/>
    <dgm:cxn modelId="{69A3B8F2-8A64-4E11-A10B-91A81B462EC3}" type="presOf" srcId="{38E32005-209D-4C9C-B403-11A4E1FED35D}" destId="{509F6C3C-9D59-48DF-ACCE-7E9D250D436C}" srcOrd="0" destOrd="0" presId="urn:microsoft.com/office/officeart/2005/8/layout/default#1"/>
    <dgm:cxn modelId="{DCC0423F-274A-4648-A754-736D627C2F4B}" srcId="{7A3E0443-BE43-4EE2-8BA3-3B5200D9224D}" destId="{38E32005-209D-4C9C-B403-11A4E1FED35D}" srcOrd="0" destOrd="0" parTransId="{AED19E2D-338E-4EDC-84FE-1428B003A0EC}" sibTransId="{A7247415-2BAC-4A73-93ED-5ACCF3D2B2F3}"/>
    <dgm:cxn modelId="{0FC01088-4B0E-42CC-AC71-4EA1C3DFACDC}" type="presOf" srcId="{657DF3AF-3997-4E8A-94E2-AFE0544E1386}" destId="{D80CB5C0-C213-4BB5-AB3A-8B39DDF4B905}" srcOrd="0" destOrd="0" presId="urn:microsoft.com/office/officeart/2005/8/layout/default#1"/>
    <dgm:cxn modelId="{7B373782-05EC-40CB-B09A-3AA3332C57E1}" type="presOf" srcId="{D46CB117-98C1-478B-848E-05CAA556FC96}" destId="{BB4DCB2B-EB26-4227-AB89-04CA02B8729B}" srcOrd="0" destOrd="0" presId="urn:microsoft.com/office/officeart/2005/8/layout/default#1"/>
    <dgm:cxn modelId="{76853FB8-4AE9-4619-8211-5BDDEAC9DEA2}" srcId="{7A3E0443-BE43-4EE2-8BA3-3B5200D9224D}" destId="{657DF3AF-3997-4E8A-94E2-AFE0544E1386}" srcOrd="4" destOrd="0" parTransId="{BF817468-8B38-4B10-910E-FBE708F2F774}" sibTransId="{80468E29-76A3-42E2-889A-05029FA6F7DB}"/>
    <dgm:cxn modelId="{DF34B8CA-6831-4CE9-8174-33817A3CB1B5}" srcId="{7A3E0443-BE43-4EE2-8BA3-3B5200D9224D}" destId="{B7AFA01A-4033-4078-B2E9-D188498375F9}" srcOrd="2" destOrd="0" parTransId="{111B1980-E2E3-419F-A955-92CBC5C49189}" sibTransId="{11730BA2-4B70-4741-B111-195FC3FFE98D}"/>
    <dgm:cxn modelId="{B573D317-B5C3-43EF-A24A-B5AC9553473D}" type="presParOf" srcId="{75F73035-364E-4DC9-9673-04D902669C74}" destId="{509F6C3C-9D59-48DF-ACCE-7E9D250D436C}" srcOrd="0" destOrd="0" presId="urn:microsoft.com/office/officeart/2005/8/layout/default#1"/>
    <dgm:cxn modelId="{28214BC8-DADB-4B68-82BD-75ACF838A941}" type="presParOf" srcId="{75F73035-364E-4DC9-9673-04D902669C74}" destId="{DE79077B-6AB2-4543-9B0A-FDE170E7EE48}" srcOrd="1" destOrd="0" presId="urn:microsoft.com/office/officeart/2005/8/layout/default#1"/>
    <dgm:cxn modelId="{7CF42B2D-E9B1-4E50-AA24-CBC5D0B6AB57}" type="presParOf" srcId="{75F73035-364E-4DC9-9673-04D902669C74}" destId="{BB4DCB2B-EB26-4227-AB89-04CA02B8729B}" srcOrd="2" destOrd="0" presId="urn:microsoft.com/office/officeart/2005/8/layout/default#1"/>
    <dgm:cxn modelId="{580C6B09-A2A7-4365-92B2-8B19D8EF8D1B}" type="presParOf" srcId="{75F73035-364E-4DC9-9673-04D902669C74}" destId="{F9709DF9-620C-42FF-8FCF-2C15FC82FE87}" srcOrd="3" destOrd="0" presId="urn:microsoft.com/office/officeart/2005/8/layout/default#1"/>
    <dgm:cxn modelId="{73E951C0-BF89-4B50-9F82-126B989833C0}" type="presParOf" srcId="{75F73035-364E-4DC9-9673-04D902669C74}" destId="{DB9176E1-8E58-4BC0-AC67-2CB780A87D1E}" srcOrd="4" destOrd="0" presId="urn:microsoft.com/office/officeart/2005/8/layout/default#1"/>
    <dgm:cxn modelId="{35FA6AF8-D3F0-4419-BF75-31C80771D503}" type="presParOf" srcId="{75F73035-364E-4DC9-9673-04D902669C74}" destId="{AE3648F5-3A0A-4C6C-959E-30D5B46CAEE4}" srcOrd="5" destOrd="0" presId="urn:microsoft.com/office/officeart/2005/8/layout/default#1"/>
    <dgm:cxn modelId="{DEE7A609-24F2-45FB-B85C-F1707D739103}" type="presParOf" srcId="{75F73035-364E-4DC9-9673-04D902669C74}" destId="{D0AF4ECF-708B-4517-8672-4BAD46D8BF32}" srcOrd="6" destOrd="0" presId="urn:microsoft.com/office/officeart/2005/8/layout/default#1"/>
    <dgm:cxn modelId="{3EA17F10-0C1E-4B73-B9C2-DED9A4456DC7}" type="presParOf" srcId="{75F73035-364E-4DC9-9673-04D902669C74}" destId="{BE62BC86-29EA-483C-BC20-CAE6C0B4FF66}" srcOrd="7" destOrd="0" presId="urn:microsoft.com/office/officeart/2005/8/layout/default#1"/>
    <dgm:cxn modelId="{0EF9ABE0-4FD3-4BA7-8C14-BBB1023C9973}" type="presParOf" srcId="{75F73035-364E-4DC9-9673-04D902669C74}" destId="{D80CB5C0-C213-4BB5-AB3A-8B39DDF4B905}" srcOrd="8"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A507B-4367-4CD1-A6A7-B066D0D2689A}">
      <dsp:nvSpPr>
        <dsp:cNvPr id="0" name=""/>
        <dsp:cNvSpPr/>
      </dsp:nvSpPr>
      <dsp:spPr>
        <a:xfrm>
          <a:off x="0" y="954483"/>
          <a:ext cx="8229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9D3849-8A91-4C17-AAEB-7D58C95FBC2A}">
      <dsp:nvSpPr>
        <dsp:cNvPr id="0" name=""/>
        <dsp:cNvSpPr/>
      </dsp:nvSpPr>
      <dsp:spPr>
        <a:xfrm>
          <a:off x="391790" y="629763"/>
          <a:ext cx="7835792"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rgbClr val="FFC000"/>
              </a:solidFill>
              <a:latin typeface="Times New Roman" panose="02020603050405020304" pitchFamily="18" charset="0"/>
              <a:cs typeface="Times New Roman" panose="02020603050405020304" pitchFamily="18" charset="0"/>
            </a:rPr>
            <a:t>On-line registration introduced in 2021  improves pace of registration</a:t>
          </a:r>
        </a:p>
      </dsp:txBody>
      <dsp:txXfrm>
        <a:off x="391790" y="629763"/>
        <a:ext cx="7835792" cy="649440"/>
      </dsp:txXfrm>
    </dsp:sp>
    <dsp:sp modelId="{96B9541D-D00B-42F9-91DB-614F452D9A18}">
      <dsp:nvSpPr>
        <dsp:cNvPr id="0" name=""/>
        <dsp:cNvSpPr/>
      </dsp:nvSpPr>
      <dsp:spPr>
        <a:xfrm>
          <a:off x="0" y="1952403"/>
          <a:ext cx="8229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B44E19-9BA5-4C3A-9344-B7A72442ADA1}">
      <dsp:nvSpPr>
        <dsp:cNvPr id="0" name=""/>
        <dsp:cNvSpPr/>
      </dsp:nvSpPr>
      <dsp:spPr>
        <a:xfrm>
          <a:off x="370382" y="1622084"/>
          <a:ext cx="7835792"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IN" sz="2200" b="1" kern="1200" dirty="0">
              <a:solidFill>
                <a:srgbClr val="FFC000"/>
              </a:solidFill>
              <a:latin typeface="Times New Roman" panose="02020603050405020304" pitchFamily="18" charset="0"/>
              <a:cs typeface="Times New Roman" panose="02020603050405020304" pitchFamily="18" charset="0"/>
            </a:rPr>
            <a:t>962 new cooperatives registered &amp; 246 defunct cooperatives revived in 17 months (April 2021 to Aug 2022)</a:t>
          </a:r>
        </a:p>
      </dsp:txBody>
      <dsp:txXfrm>
        <a:off x="370382" y="1622084"/>
        <a:ext cx="7835792" cy="649440"/>
      </dsp:txXfrm>
    </dsp:sp>
    <dsp:sp modelId="{F66E71B3-9F74-4984-87C1-BC8160756266}">
      <dsp:nvSpPr>
        <dsp:cNvPr id="0" name=""/>
        <dsp:cNvSpPr/>
      </dsp:nvSpPr>
      <dsp:spPr>
        <a:xfrm>
          <a:off x="0" y="3075716"/>
          <a:ext cx="8229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6847B4-1B5E-4533-AFB1-E5C6FBB9748F}">
      <dsp:nvSpPr>
        <dsp:cNvPr id="0" name=""/>
        <dsp:cNvSpPr/>
      </dsp:nvSpPr>
      <dsp:spPr>
        <a:xfrm>
          <a:off x="391790" y="2625603"/>
          <a:ext cx="7835792" cy="7748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IN" sz="2200" b="1" kern="1200" dirty="0">
              <a:solidFill>
                <a:srgbClr val="FFC000"/>
              </a:solidFill>
              <a:latin typeface="Times New Roman" panose="02020603050405020304" pitchFamily="18" charset="0"/>
              <a:cs typeface="Times New Roman" panose="02020603050405020304" pitchFamily="18" charset="0"/>
            </a:rPr>
            <a:t>Capital of Rs 366 crore infused in three DCCBs in March 2022</a:t>
          </a:r>
        </a:p>
      </dsp:txBody>
      <dsp:txXfrm>
        <a:off x="391790" y="2625603"/>
        <a:ext cx="7835792" cy="774833"/>
      </dsp:txXfrm>
    </dsp:sp>
    <dsp:sp modelId="{FBC55926-3C10-4D0E-B03A-FC6F2CE5D519}">
      <dsp:nvSpPr>
        <dsp:cNvPr id="0" name=""/>
        <dsp:cNvSpPr/>
      </dsp:nvSpPr>
      <dsp:spPr>
        <a:xfrm>
          <a:off x="0" y="4073636"/>
          <a:ext cx="82296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42C66F-6DD3-49F7-8A23-493824E688A4}">
      <dsp:nvSpPr>
        <dsp:cNvPr id="0" name=""/>
        <dsp:cNvSpPr/>
      </dsp:nvSpPr>
      <dsp:spPr>
        <a:xfrm>
          <a:off x="391790" y="3748916"/>
          <a:ext cx="7835792"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IN" sz="2200" b="1" kern="1200">
              <a:solidFill>
                <a:srgbClr val="FFC000"/>
              </a:solidFill>
              <a:latin typeface="Times New Roman" panose="02020603050405020304" pitchFamily="18" charset="0"/>
              <a:cs typeface="Times New Roman" panose="02020603050405020304" pitchFamily="18" charset="0"/>
            </a:rPr>
            <a:t>Elections conducted in 89% Cooperatives(824 out of 982) where these were due in 17 months (April 2021 to Aug 2022)</a:t>
          </a:r>
          <a:endParaRPr lang="en-IN" sz="2200" b="1" kern="1200" dirty="0">
            <a:solidFill>
              <a:srgbClr val="FFC000"/>
            </a:solidFill>
            <a:latin typeface="Times New Roman" panose="02020603050405020304" pitchFamily="18" charset="0"/>
            <a:cs typeface="Times New Roman" panose="02020603050405020304" pitchFamily="18" charset="0"/>
          </a:endParaRPr>
        </a:p>
      </dsp:txBody>
      <dsp:txXfrm>
        <a:off x="391790" y="3748916"/>
        <a:ext cx="7835792" cy="649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D9BDF4-6359-4BE0-8415-720B50CAF906}">
      <dsp:nvSpPr>
        <dsp:cNvPr id="0" name=""/>
        <dsp:cNvSpPr/>
      </dsp:nvSpPr>
      <dsp:spPr>
        <a:xfrm>
          <a:off x="0" y="695692"/>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583234-7AC0-4AB6-AEC6-77BFC6D43ECF}">
      <dsp:nvSpPr>
        <dsp:cNvPr id="0" name=""/>
        <dsp:cNvSpPr/>
      </dsp:nvSpPr>
      <dsp:spPr>
        <a:xfrm>
          <a:off x="391790" y="120879"/>
          <a:ext cx="7835792" cy="8552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N" sz="2000" b="1" kern="1200" dirty="0">
              <a:solidFill>
                <a:srgbClr val="FFC000"/>
              </a:solidFill>
              <a:latin typeface="Times New Roman" panose="02020603050405020304" pitchFamily="18" charset="0"/>
              <a:cs typeface="Times New Roman" panose="02020603050405020304" pitchFamily="18" charset="0"/>
            </a:rPr>
            <a:t>Audit of 83% PACS (494 out of 595) conducted in 5 months of 2022</a:t>
          </a:r>
        </a:p>
      </dsp:txBody>
      <dsp:txXfrm>
        <a:off x="391790" y="120879"/>
        <a:ext cx="7835792" cy="855252"/>
      </dsp:txXfrm>
    </dsp:sp>
    <dsp:sp modelId="{CF9B518E-FED1-4517-940E-1112E2F0F857}">
      <dsp:nvSpPr>
        <dsp:cNvPr id="0" name=""/>
        <dsp:cNvSpPr/>
      </dsp:nvSpPr>
      <dsp:spPr>
        <a:xfrm>
          <a:off x="0" y="2045755"/>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787AA1-F681-411E-A8D0-1E2AE75CF76E}">
      <dsp:nvSpPr>
        <dsp:cNvPr id="0" name=""/>
        <dsp:cNvSpPr/>
      </dsp:nvSpPr>
      <dsp:spPr>
        <a:xfrm>
          <a:off x="391790" y="1277092"/>
          <a:ext cx="7835792" cy="10491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N" sz="2000" b="1" kern="1200" dirty="0">
              <a:solidFill>
                <a:srgbClr val="FFC000"/>
              </a:solidFill>
              <a:latin typeface="Times New Roman" panose="02020603050405020304" pitchFamily="18" charset="0"/>
              <a:cs typeface="Times New Roman" panose="02020603050405020304" pitchFamily="18" charset="0"/>
            </a:rPr>
            <a:t>464 cooperative members registered under </a:t>
          </a:r>
          <a:r>
            <a:rPr lang="en-IN" sz="2000" b="1" kern="1200" dirty="0" err="1">
              <a:solidFill>
                <a:srgbClr val="FFC000"/>
              </a:solidFill>
              <a:latin typeface="Times New Roman" panose="02020603050405020304" pitchFamily="18" charset="0"/>
              <a:cs typeface="Times New Roman" panose="02020603050405020304" pitchFamily="18" charset="0"/>
            </a:rPr>
            <a:t>Atal</a:t>
          </a:r>
          <a:r>
            <a:rPr lang="en-IN" sz="2000" b="1" kern="1200" dirty="0">
              <a:solidFill>
                <a:srgbClr val="FFC000"/>
              </a:solidFill>
              <a:latin typeface="Times New Roman" panose="02020603050405020304" pitchFamily="18" charset="0"/>
              <a:cs typeface="Times New Roman" panose="02020603050405020304" pitchFamily="18" charset="0"/>
            </a:rPr>
            <a:t> </a:t>
          </a:r>
          <a:r>
            <a:rPr lang="en-IN" sz="2000" b="1" kern="1200" dirty="0" err="1">
              <a:solidFill>
                <a:srgbClr val="FFC000"/>
              </a:solidFill>
              <a:latin typeface="Times New Roman" panose="02020603050405020304" pitchFamily="18" charset="0"/>
              <a:cs typeface="Times New Roman" panose="02020603050405020304" pitchFamily="18" charset="0"/>
            </a:rPr>
            <a:t>Bima</a:t>
          </a:r>
          <a:r>
            <a:rPr lang="en-IN" sz="2000" b="1" kern="1200" dirty="0">
              <a:solidFill>
                <a:srgbClr val="FFC000"/>
              </a:solidFill>
              <a:latin typeface="Times New Roman" panose="02020603050405020304" pitchFamily="18" charset="0"/>
              <a:cs typeface="Times New Roman" panose="02020603050405020304" pitchFamily="18" charset="0"/>
            </a:rPr>
            <a:t> </a:t>
          </a:r>
          <a:r>
            <a:rPr lang="en-IN" sz="2000" b="1" kern="1200" dirty="0" err="1">
              <a:solidFill>
                <a:srgbClr val="FFC000"/>
              </a:solidFill>
              <a:latin typeface="Times New Roman" panose="02020603050405020304" pitchFamily="18" charset="0"/>
              <a:cs typeface="Times New Roman" panose="02020603050405020304" pitchFamily="18" charset="0"/>
            </a:rPr>
            <a:t>Yojana</a:t>
          </a:r>
          <a:r>
            <a:rPr lang="en-IN" sz="2000" b="1" kern="1200" dirty="0">
              <a:solidFill>
                <a:srgbClr val="FFC000"/>
              </a:solidFill>
              <a:latin typeface="Times New Roman" panose="02020603050405020304" pitchFamily="18" charset="0"/>
              <a:cs typeface="Times New Roman" panose="02020603050405020304" pitchFamily="18" charset="0"/>
            </a:rPr>
            <a:t> in last 5 months of 2022.</a:t>
          </a:r>
        </a:p>
      </dsp:txBody>
      <dsp:txXfrm>
        <a:off x="391790" y="1277092"/>
        <a:ext cx="7835792" cy="1049103"/>
      </dsp:txXfrm>
    </dsp:sp>
    <dsp:sp modelId="{BE98CB01-6AE7-4DBF-86AB-DB3D92BD6902}">
      <dsp:nvSpPr>
        <dsp:cNvPr id="0" name=""/>
        <dsp:cNvSpPr/>
      </dsp:nvSpPr>
      <dsp:spPr>
        <a:xfrm>
          <a:off x="0" y="3038151"/>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E42E40-BC19-4693-A72A-F919C1E7F61B}">
      <dsp:nvSpPr>
        <dsp:cNvPr id="0" name=""/>
        <dsp:cNvSpPr/>
      </dsp:nvSpPr>
      <dsp:spPr>
        <a:xfrm>
          <a:off x="391790" y="2627155"/>
          <a:ext cx="7835792" cy="6914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N" sz="2000" b="1" kern="1200" dirty="0">
              <a:solidFill>
                <a:srgbClr val="FFC000"/>
              </a:solidFill>
              <a:latin typeface="Times New Roman" panose="02020603050405020304" pitchFamily="18" charset="0"/>
              <a:cs typeface="Times New Roman" panose="02020603050405020304" pitchFamily="18" charset="0"/>
            </a:rPr>
            <a:t>12 DPRs valuing Rs 14.90 crore for setting up Dairy/ Poultry Units submitted to NCDC for sanction/ funding</a:t>
          </a:r>
        </a:p>
      </dsp:txBody>
      <dsp:txXfrm>
        <a:off x="391790" y="2627155"/>
        <a:ext cx="7835792" cy="691436"/>
      </dsp:txXfrm>
    </dsp:sp>
    <dsp:sp modelId="{15BE91E1-D5D7-483F-99CC-7A3E503A1949}">
      <dsp:nvSpPr>
        <dsp:cNvPr id="0" name=""/>
        <dsp:cNvSpPr/>
      </dsp:nvSpPr>
      <dsp:spPr>
        <a:xfrm>
          <a:off x="0" y="4325464"/>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19DF28-4A7B-460D-94F9-D53368AB149F}">
      <dsp:nvSpPr>
        <dsp:cNvPr id="0" name=""/>
        <dsp:cNvSpPr/>
      </dsp:nvSpPr>
      <dsp:spPr>
        <a:xfrm>
          <a:off x="391790" y="3619551"/>
          <a:ext cx="7835792" cy="9863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IN" sz="2000" b="1" kern="1200" dirty="0">
              <a:solidFill>
                <a:srgbClr val="FFC000"/>
              </a:solidFill>
              <a:latin typeface="Times New Roman" panose="02020603050405020304" pitchFamily="18" charset="0"/>
              <a:cs typeface="Times New Roman" panose="02020603050405020304" pitchFamily="18" charset="0"/>
            </a:rPr>
            <a:t>1 DPR under </a:t>
          </a:r>
          <a:r>
            <a:rPr lang="en-IN" sz="2000" b="1" kern="1200" dirty="0" err="1">
              <a:solidFill>
                <a:srgbClr val="FFC000"/>
              </a:solidFill>
              <a:latin typeface="Times New Roman" panose="02020603050405020304" pitchFamily="18" charset="0"/>
              <a:cs typeface="Times New Roman" panose="02020603050405020304" pitchFamily="18" charset="0"/>
            </a:rPr>
            <a:t>Ayushman</a:t>
          </a:r>
          <a:r>
            <a:rPr lang="en-IN" sz="2000" b="1" kern="1200" dirty="0">
              <a:solidFill>
                <a:srgbClr val="FFC000"/>
              </a:solidFill>
              <a:latin typeface="Times New Roman" panose="02020603050405020304" pitchFamily="18" charset="0"/>
              <a:cs typeface="Times New Roman" panose="02020603050405020304" pitchFamily="18" charset="0"/>
            </a:rPr>
            <a:t> </a:t>
          </a:r>
          <a:r>
            <a:rPr lang="en-IN" sz="2000" b="1" kern="1200" dirty="0" err="1">
              <a:solidFill>
                <a:srgbClr val="FFC000"/>
              </a:solidFill>
              <a:latin typeface="Times New Roman" panose="02020603050405020304" pitchFamily="18" charset="0"/>
              <a:cs typeface="Times New Roman" panose="02020603050405020304" pitchFamily="18" charset="0"/>
            </a:rPr>
            <a:t>Sahakar</a:t>
          </a:r>
          <a:r>
            <a:rPr lang="en-IN" sz="2000" b="1" kern="1200" dirty="0">
              <a:solidFill>
                <a:srgbClr val="FFC000"/>
              </a:solidFill>
              <a:latin typeface="Times New Roman" panose="02020603050405020304" pitchFamily="18" charset="0"/>
              <a:cs typeface="Times New Roman" panose="02020603050405020304" pitchFamily="18" charset="0"/>
            </a:rPr>
            <a:t> and 4 DPRs under </a:t>
          </a:r>
          <a:r>
            <a:rPr lang="en-IN" sz="2000" b="1" kern="1200" dirty="0" err="1">
              <a:solidFill>
                <a:srgbClr val="FFC000"/>
              </a:solidFill>
              <a:latin typeface="Times New Roman" panose="02020603050405020304" pitchFamily="18" charset="0"/>
              <a:cs typeface="Times New Roman" panose="02020603050405020304" pitchFamily="18" charset="0"/>
            </a:rPr>
            <a:t>Yuva</a:t>
          </a:r>
          <a:r>
            <a:rPr lang="en-IN" sz="2000" b="1" kern="1200" dirty="0">
              <a:solidFill>
                <a:srgbClr val="FFC000"/>
              </a:solidFill>
              <a:latin typeface="Times New Roman" panose="02020603050405020304" pitchFamily="18" charset="0"/>
              <a:cs typeface="Times New Roman" panose="02020603050405020304" pitchFamily="18" charset="0"/>
            </a:rPr>
            <a:t> </a:t>
          </a:r>
          <a:r>
            <a:rPr lang="en-IN" sz="2000" b="1" kern="1200" dirty="0" err="1">
              <a:solidFill>
                <a:srgbClr val="FFC000"/>
              </a:solidFill>
              <a:latin typeface="Times New Roman" panose="02020603050405020304" pitchFamily="18" charset="0"/>
              <a:cs typeface="Times New Roman" panose="02020603050405020304" pitchFamily="18" charset="0"/>
            </a:rPr>
            <a:t>Sahakar</a:t>
          </a:r>
          <a:r>
            <a:rPr lang="en-IN" sz="2000" b="1" kern="1200" dirty="0">
              <a:solidFill>
                <a:srgbClr val="FFC000"/>
              </a:solidFill>
              <a:latin typeface="Times New Roman" panose="02020603050405020304" pitchFamily="18" charset="0"/>
              <a:cs typeface="Times New Roman" panose="02020603050405020304" pitchFamily="18" charset="0"/>
            </a:rPr>
            <a:t> got prepared</a:t>
          </a:r>
        </a:p>
      </dsp:txBody>
      <dsp:txXfrm>
        <a:off x="391790" y="3619551"/>
        <a:ext cx="7835792" cy="986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57473-2666-412D-86C4-64AF0C9DA7E4}">
      <dsp:nvSpPr>
        <dsp:cNvPr id="0" name=""/>
        <dsp:cNvSpPr/>
      </dsp:nvSpPr>
      <dsp:spPr>
        <a:xfrm>
          <a:off x="3600537" y="1800337"/>
          <a:ext cx="1367876" cy="13678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3800858" y="2000658"/>
        <a:ext cx="967234" cy="967234"/>
      </dsp:txXfrm>
    </dsp:sp>
    <dsp:sp modelId="{F775DC30-929C-425A-89CB-84C312BFF46F}">
      <dsp:nvSpPr>
        <dsp:cNvPr id="0" name=""/>
        <dsp:cNvSpPr/>
      </dsp:nvSpPr>
      <dsp:spPr>
        <a:xfrm rot="16270036">
          <a:off x="4086430" y="1569771"/>
          <a:ext cx="432771" cy="28733"/>
        </a:xfrm>
        <a:custGeom>
          <a:avLst/>
          <a:gdLst/>
          <a:ahLst/>
          <a:cxnLst/>
          <a:rect l="0" t="0" r="0" b="0"/>
          <a:pathLst>
            <a:path>
              <a:moveTo>
                <a:pt x="0" y="14366"/>
              </a:moveTo>
              <a:lnTo>
                <a:pt x="432771" y="14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91997" y="1573319"/>
        <a:ext cx="21638" cy="21638"/>
      </dsp:txXfrm>
    </dsp:sp>
    <dsp:sp modelId="{BAF7057E-A1E7-470B-9059-60769CA5BA21}">
      <dsp:nvSpPr>
        <dsp:cNvPr id="0" name=""/>
        <dsp:cNvSpPr/>
      </dsp:nvSpPr>
      <dsp:spPr>
        <a:xfrm>
          <a:off x="3403765" y="0"/>
          <a:ext cx="1834787" cy="13678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Rounded MT Bold" pitchFamily="34" charset="0"/>
            </a:rPr>
            <a:t>TRIBAL AFFAIRS DEPARTMENT</a:t>
          </a:r>
          <a:r>
            <a:rPr lang="en-US" sz="1300" kern="1200" dirty="0"/>
            <a:t>.</a:t>
          </a:r>
        </a:p>
      </dsp:txBody>
      <dsp:txXfrm>
        <a:off x="3672463" y="200321"/>
        <a:ext cx="1297391" cy="967234"/>
      </dsp:txXfrm>
    </dsp:sp>
    <dsp:sp modelId="{8DF29CF2-991E-4952-9BD1-FC5CAEB6B315}">
      <dsp:nvSpPr>
        <dsp:cNvPr id="0" name=""/>
        <dsp:cNvSpPr/>
      </dsp:nvSpPr>
      <dsp:spPr>
        <a:xfrm rot="21548457">
          <a:off x="4968276" y="2451561"/>
          <a:ext cx="1079644" cy="28733"/>
        </a:xfrm>
        <a:custGeom>
          <a:avLst/>
          <a:gdLst/>
          <a:ahLst/>
          <a:cxnLst/>
          <a:rect l="0" t="0" r="0" b="0"/>
          <a:pathLst>
            <a:path>
              <a:moveTo>
                <a:pt x="0" y="14366"/>
              </a:moveTo>
              <a:lnTo>
                <a:pt x="1079644" y="14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81107" y="2438937"/>
        <a:ext cx="53982" cy="53982"/>
      </dsp:txXfrm>
    </dsp:sp>
    <dsp:sp modelId="{B6D2D73B-0424-4F8E-93E8-106C6F765663}">
      <dsp:nvSpPr>
        <dsp:cNvPr id="0" name=""/>
        <dsp:cNvSpPr/>
      </dsp:nvSpPr>
      <dsp:spPr>
        <a:xfrm>
          <a:off x="6047783" y="1763642"/>
          <a:ext cx="1367876" cy="13678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6248104" y="1963963"/>
        <a:ext cx="967234" cy="967234"/>
      </dsp:txXfrm>
    </dsp:sp>
    <dsp:sp modelId="{D3AE109E-8E54-4096-98B6-2EE2EA730613}">
      <dsp:nvSpPr>
        <dsp:cNvPr id="0" name=""/>
        <dsp:cNvSpPr/>
      </dsp:nvSpPr>
      <dsp:spPr>
        <a:xfrm rot="5400000">
          <a:off x="4077726" y="3360597"/>
          <a:ext cx="413499" cy="28733"/>
        </a:xfrm>
        <a:custGeom>
          <a:avLst/>
          <a:gdLst/>
          <a:ahLst/>
          <a:cxnLst/>
          <a:rect l="0" t="0" r="0" b="0"/>
          <a:pathLst>
            <a:path>
              <a:moveTo>
                <a:pt x="0" y="14366"/>
              </a:moveTo>
              <a:lnTo>
                <a:pt x="413499" y="14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74138" y="3364626"/>
        <a:ext cx="20674" cy="20674"/>
      </dsp:txXfrm>
    </dsp:sp>
    <dsp:sp modelId="{2C4CE745-73D9-4693-9968-0DC29212FAD5}">
      <dsp:nvSpPr>
        <dsp:cNvPr id="0" name=""/>
        <dsp:cNvSpPr/>
      </dsp:nvSpPr>
      <dsp:spPr>
        <a:xfrm>
          <a:off x="3600537" y="3581713"/>
          <a:ext cx="1367876" cy="13678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3800858" y="3782034"/>
        <a:ext cx="967234" cy="967234"/>
      </dsp:txXfrm>
    </dsp:sp>
    <dsp:sp modelId="{7B5976E3-E3B6-4272-A620-5E55FA15467A}">
      <dsp:nvSpPr>
        <dsp:cNvPr id="0" name=""/>
        <dsp:cNvSpPr/>
      </dsp:nvSpPr>
      <dsp:spPr>
        <a:xfrm rot="10855296">
          <a:off x="2688026" y="2451568"/>
          <a:ext cx="912658" cy="28733"/>
        </a:xfrm>
        <a:custGeom>
          <a:avLst/>
          <a:gdLst/>
          <a:ahLst/>
          <a:cxnLst/>
          <a:rect l="0" t="0" r="0" b="0"/>
          <a:pathLst>
            <a:path>
              <a:moveTo>
                <a:pt x="0" y="14366"/>
              </a:moveTo>
              <a:lnTo>
                <a:pt x="912658" y="143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121539" y="2443119"/>
        <a:ext cx="45632" cy="45632"/>
      </dsp:txXfrm>
    </dsp:sp>
    <dsp:sp modelId="{A08440C3-48EC-4E11-ADE0-CD6576298B10}">
      <dsp:nvSpPr>
        <dsp:cNvPr id="0" name=""/>
        <dsp:cNvSpPr/>
      </dsp:nvSpPr>
      <dsp:spPr>
        <a:xfrm>
          <a:off x="1320297" y="1763656"/>
          <a:ext cx="1367876" cy="13678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1520618" y="1963977"/>
        <a:ext cx="967234" cy="9672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F6C3C-9D59-48DF-ACCE-7E9D250D436C}">
      <dsp:nvSpPr>
        <dsp:cNvPr id="0" name=""/>
        <dsp:cNvSpPr/>
      </dsp:nvSpPr>
      <dsp:spPr>
        <a:xfrm>
          <a:off x="4876585" y="2226582"/>
          <a:ext cx="2371542" cy="1310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tx1">
                  <a:lumMod val="95000"/>
                  <a:lumOff val="5000"/>
                </a:schemeClr>
              </a:solidFill>
              <a:latin typeface="Rockwell Extra Bold" pitchFamily="18" charset="0"/>
              <a:cs typeface="Times New Roman" panose="02020603050405020304" pitchFamily="18" charset="0"/>
            </a:rPr>
            <a:t>Cooperative Public School </a:t>
          </a:r>
          <a:r>
            <a:rPr lang="en-IN" sz="2000" kern="1200" dirty="0">
              <a:solidFill>
                <a:schemeClr val="tx1">
                  <a:lumMod val="95000"/>
                  <a:lumOff val="5000"/>
                </a:schemeClr>
              </a:solidFill>
              <a:latin typeface="Rockwell Extra Bold" pitchFamily="18" charset="0"/>
              <a:cs typeface="Times New Roman" panose="02020603050405020304" pitchFamily="18" charset="0"/>
            </a:rPr>
            <a:t>Chuntwaliwar</a:t>
          </a:r>
          <a:r>
            <a:rPr lang="en-IN" sz="1800" kern="1200" dirty="0">
              <a:solidFill>
                <a:schemeClr val="tx1">
                  <a:lumMod val="95000"/>
                  <a:lumOff val="5000"/>
                </a:schemeClr>
              </a:solidFill>
              <a:latin typeface="Rockwell Extra Bold" pitchFamily="18" charset="0"/>
              <a:cs typeface="Times New Roman" panose="02020603050405020304" pitchFamily="18" charset="0"/>
            </a:rPr>
            <a:t>, Ganderbal</a:t>
          </a:r>
          <a:endParaRPr lang="en-US" sz="1800" kern="1200" dirty="0">
            <a:solidFill>
              <a:schemeClr val="tx1">
                <a:lumMod val="95000"/>
                <a:lumOff val="5000"/>
              </a:schemeClr>
            </a:solidFill>
            <a:latin typeface="Rockwell Extra Bold" pitchFamily="18" charset="0"/>
          </a:endParaRPr>
        </a:p>
      </dsp:txBody>
      <dsp:txXfrm>
        <a:off x="4876585" y="2226582"/>
        <a:ext cx="2371542" cy="1310184"/>
      </dsp:txXfrm>
    </dsp:sp>
    <dsp:sp modelId="{BB4DCB2B-EB26-4227-AB89-04CA02B8729B}">
      <dsp:nvSpPr>
        <dsp:cNvPr id="0" name=""/>
        <dsp:cNvSpPr/>
      </dsp:nvSpPr>
      <dsp:spPr>
        <a:xfrm>
          <a:off x="3827197" y="655173"/>
          <a:ext cx="2183640" cy="1310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tx1">
                  <a:lumMod val="95000"/>
                  <a:lumOff val="5000"/>
                </a:schemeClr>
              </a:solidFill>
              <a:latin typeface="Rockwell Extra Bold" pitchFamily="18" charset="0"/>
              <a:cs typeface="Times New Roman" panose="02020603050405020304" pitchFamily="18" charset="0"/>
            </a:rPr>
            <a:t>Gousia Cooperative School  Budgam</a:t>
          </a:r>
          <a:endParaRPr lang="en-US" sz="1800" kern="1200" dirty="0">
            <a:solidFill>
              <a:schemeClr val="tx1">
                <a:lumMod val="95000"/>
                <a:lumOff val="5000"/>
              </a:schemeClr>
            </a:solidFill>
            <a:latin typeface="Rockwell Extra Bold" pitchFamily="18" charset="0"/>
          </a:endParaRPr>
        </a:p>
      </dsp:txBody>
      <dsp:txXfrm>
        <a:off x="3827197" y="655173"/>
        <a:ext cx="2183640" cy="1310184"/>
      </dsp:txXfrm>
    </dsp:sp>
    <dsp:sp modelId="{DB9176E1-8E58-4BC0-AC67-2CB780A87D1E}">
      <dsp:nvSpPr>
        <dsp:cNvPr id="0" name=""/>
        <dsp:cNvSpPr/>
      </dsp:nvSpPr>
      <dsp:spPr>
        <a:xfrm>
          <a:off x="2999" y="2183722"/>
          <a:ext cx="2438121" cy="1310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solidFill>
                <a:schemeClr val="tx1">
                  <a:lumMod val="95000"/>
                  <a:lumOff val="5000"/>
                </a:schemeClr>
              </a:solidFill>
              <a:latin typeface="Rockwell Extra Bold" pitchFamily="18" charset="0"/>
              <a:cs typeface="Times New Roman" panose="02020603050405020304" pitchFamily="18" charset="0"/>
            </a:rPr>
            <a:t>Sainik Cooperative School </a:t>
          </a:r>
          <a:r>
            <a:rPr lang="en-IN" sz="1800" kern="1200" dirty="0" err="1">
              <a:solidFill>
                <a:schemeClr val="tx1">
                  <a:lumMod val="95000"/>
                  <a:lumOff val="5000"/>
                </a:schemeClr>
              </a:solidFill>
              <a:latin typeface="Rockwell Extra Bold" pitchFamily="18" charset="0"/>
              <a:cs typeface="Times New Roman" panose="02020603050405020304" pitchFamily="18" charset="0"/>
            </a:rPr>
            <a:t>Tikri,Udhampur</a:t>
          </a:r>
          <a:r>
            <a:rPr lang="en-IN" sz="1800" kern="1200" dirty="0">
              <a:solidFill>
                <a:schemeClr val="tx1">
                  <a:lumMod val="95000"/>
                  <a:lumOff val="5000"/>
                </a:schemeClr>
              </a:solidFill>
              <a:latin typeface="Rockwell Extra Bold" pitchFamily="18" charset="0"/>
              <a:cs typeface="Times New Roman" panose="02020603050405020304" pitchFamily="18" charset="0"/>
            </a:rPr>
            <a:t>. </a:t>
          </a:r>
          <a:endParaRPr lang="en-US" sz="1800" kern="1200" dirty="0">
            <a:solidFill>
              <a:schemeClr val="tx1">
                <a:lumMod val="95000"/>
                <a:lumOff val="5000"/>
              </a:schemeClr>
            </a:solidFill>
            <a:latin typeface="Rockwell Extra Bold" pitchFamily="18" charset="0"/>
          </a:endParaRPr>
        </a:p>
      </dsp:txBody>
      <dsp:txXfrm>
        <a:off x="2999" y="2183722"/>
        <a:ext cx="2438121" cy="1310184"/>
      </dsp:txXfrm>
    </dsp:sp>
    <dsp:sp modelId="{D0AF4ECF-708B-4517-8672-4BAD46D8BF32}">
      <dsp:nvSpPr>
        <dsp:cNvPr id="0" name=""/>
        <dsp:cNvSpPr/>
      </dsp:nvSpPr>
      <dsp:spPr>
        <a:xfrm>
          <a:off x="2659484" y="2183722"/>
          <a:ext cx="2183640" cy="1310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N" sz="1700" kern="1200" dirty="0">
              <a:solidFill>
                <a:schemeClr val="tx1">
                  <a:lumMod val="95000"/>
                  <a:lumOff val="5000"/>
                </a:schemeClr>
              </a:solidFill>
              <a:latin typeface="Rockwell Extra Bold" pitchFamily="18" charset="0"/>
              <a:cs typeface="Times New Roman" panose="02020603050405020304" pitchFamily="18" charset="0"/>
            </a:rPr>
            <a:t>Shahisrar Cooperative School Banihal Ramban</a:t>
          </a:r>
          <a:endParaRPr lang="en-US" sz="1700" kern="1200" dirty="0">
            <a:solidFill>
              <a:schemeClr val="tx1">
                <a:lumMod val="95000"/>
                <a:lumOff val="5000"/>
              </a:schemeClr>
            </a:solidFill>
            <a:latin typeface="Rockwell Extra Bold" pitchFamily="18" charset="0"/>
          </a:endParaRPr>
        </a:p>
      </dsp:txBody>
      <dsp:txXfrm>
        <a:off x="2659484" y="2183722"/>
        <a:ext cx="2183640" cy="1310184"/>
      </dsp:txXfrm>
    </dsp:sp>
    <dsp:sp modelId="{D80CB5C0-C213-4BB5-AB3A-8B39DDF4B905}">
      <dsp:nvSpPr>
        <dsp:cNvPr id="0" name=""/>
        <dsp:cNvSpPr/>
      </dsp:nvSpPr>
      <dsp:spPr>
        <a:xfrm>
          <a:off x="1527900" y="629909"/>
          <a:ext cx="2183640" cy="1310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solidFill>
                <a:schemeClr val="tx1">
                  <a:lumMod val="95000"/>
                  <a:lumOff val="5000"/>
                </a:schemeClr>
              </a:solidFill>
              <a:latin typeface="Rockwell Extra Bold" pitchFamily="18" charset="0"/>
              <a:cs typeface="Times New Roman" panose="02020603050405020304" pitchFamily="18" charset="0"/>
            </a:rPr>
            <a:t> Cooperative School Deeli Jammu</a:t>
          </a:r>
          <a:endParaRPr lang="en-US" sz="2000" kern="1200" dirty="0">
            <a:solidFill>
              <a:schemeClr val="tx1">
                <a:lumMod val="95000"/>
                <a:lumOff val="5000"/>
              </a:schemeClr>
            </a:solidFill>
            <a:latin typeface="Rockwell Extra Bold" pitchFamily="18" charset="0"/>
          </a:endParaRPr>
        </a:p>
      </dsp:txBody>
      <dsp:txXfrm>
        <a:off x="1527900" y="629909"/>
        <a:ext cx="2183640" cy="131018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1">
  <dgm:title val=""/>
  <dgm:desc val=""/>
  <dgm:catLst>
    <dgm:cat type="relationship" pri="108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D176F2-FB18-4DC8-AC38-8A092F5FD30F}" type="datetimeFigureOut">
              <a:rPr lang="en-US" smtClean="0"/>
              <a:pPr/>
              <a:t>9/5/2022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757AE6-4D46-4D74-A34E-F474D2F0355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41723F-4310-419B-8F1C-B6B3F65F9788}"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1723F-4310-419B-8F1C-B6B3F65F9788}"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1723F-4310-419B-8F1C-B6B3F65F9788}"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1723F-4310-419B-8F1C-B6B3F65F9788}"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1723F-4310-419B-8F1C-B6B3F65F9788}" type="datetimeFigureOut">
              <a:rPr lang="en-US" smtClean="0"/>
              <a:pPr/>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41723F-4310-419B-8F1C-B6B3F65F9788}"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41723F-4310-419B-8F1C-B6B3F65F9788}" type="datetimeFigureOut">
              <a:rPr lang="en-US" smtClean="0"/>
              <a:pPr/>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41723F-4310-419B-8F1C-B6B3F65F9788}" type="datetimeFigureOut">
              <a:rPr lang="en-US" smtClean="0"/>
              <a:pPr/>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41723F-4310-419B-8F1C-B6B3F65F9788}" type="datetimeFigureOut">
              <a:rPr lang="en-US" smtClean="0"/>
              <a:pPr/>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41723F-4310-419B-8F1C-B6B3F65F9788}"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41723F-4310-419B-8F1C-B6B3F65F9788}" type="datetimeFigureOut">
              <a:rPr lang="en-US" smtClean="0"/>
              <a:pPr/>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5A83F-6D2E-4679-B4F4-0CB7C1EF60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1723F-4310-419B-8F1C-B6B3F65F9788}" type="datetimeFigureOut">
              <a:rPr lang="en-US" smtClean="0"/>
              <a:pPr/>
              <a:t>9/5/2022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5A83F-6D2E-4679-B4F4-0CB7C1EF60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3.xml"/><Relationship Id="rId7" Type="http://schemas.openxmlformats.org/officeDocument/2006/relationships/image" Target="../media/image8.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1.png"/><Relationship Id="rId4" Type="http://schemas.openxmlformats.org/officeDocument/2006/relationships/diagramQuickStyle" Target="../diagrams/quickStyle3.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1584175"/>
          </a:xfrm>
        </p:spPr>
        <p:txBody>
          <a:bodyPr>
            <a:normAutofit/>
          </a:bodyPr>
          <a:lstStyle/>
          <a:p>
            <a:r>
              <a:rPr lang="hi-IN" dirty="0"/>
              <a:t/>
            </a:r>
            <a:br>
              <a:rPr lang="hi-IN" dirty="0"/>
            </a:br>
            <a:endParaRPr lang="en-US" dirty="0"/>
          </a:p>
        </p:txBody>
      </p:sp>
      <p:sp>
        <p:nvSpPr>
          <p:cNvPr id="3" name="Subtitle 2"/>
          <p:cNvSpPr>
            <a:spLocks noGrp="1"/>
          </p:cNvSpPr>
          <p:nvPr>
            <p:ph type="subTitle" idx="1"/>
          </p:nvPr>
        </p:nvSpPr>
        <p:spPr>
          <a:xfrm>
            <a:off x="179512" y="404664"/>
            <a:ext cx="8712968" cy="5234136"/>
          </a:xfrm>
        </p:spPr>
        <p:txBody>
          <a:bodyPr>
            <a:normAutofit/>
          </a:bodyPr>
          <a:lstStyle/>
          <a:p>
            <a:r>
              <a:rPr lang="en-US" b="1" u="sng" dirty="0" err="1">
                <a:solidFill>
                  <a:srgbClr val="C00000"/>
                </a:solidFill>
                <a:latin typeface="Algerian" pitchFamily="82" charset="0"/>
              </a:rPr>
              <a:t>Govt</a:t>
            </a:r>
            <a:r>
              <a:rPr lang="en-US" b="1" u="sng" dirty="0">
                <a:solidFill>
                  <a:srgbClr val="C00000"/>
                </a:solidFill>
                <a:latin typeface="Algerian" pitchFamily="82" charset="0"/>
              </a:rPr>
              <a:t> of </a:t>
            </a:r>
            <a:r>
              <a:rPr lang="en-US" b="1" u="sng" dirty="0" err="1">
                <a:solidFill>
                  <a:srgbClr val="C00000"/>
                </a:solidFill>
                <a:latin typeface="Algerian" pitchFamily="82" charset="0"/>
              </a:rPr>
              <a:t>ut</a:t>
            </a:r>
            <a:r>
              <a:rPr lang="en-US" b="1" u="sng" dirty="0">
                <a:solidFill>
                  <a:srgbClr val="C00000"/>
                </a:solidFill>
                <a:latin typeface="Algerian" pitchFamily="82" charset="0"/>
              </a:rPr>
              <a:t> of </a:t>
            </a:r>
            <a:r>
              <a:rPr lang="en-US" b="1" u="sng" dirty="0" err="1">
                <a:solidFill>
                  <a:srgbClr val="C00000"/>
                </a:solidFill>
                <a:latin typeface="Algerian" pitchFamily="82" charset="0"/>
              </a:rPr>
              <a:t>jammu</a:t>
            </a:r>
            <a:r>
              <a:rPr lang="en-US" b="1" u="sng" dirty="0">
                <a:solidFill>
                  <a:srgbClr val="C00000"/>
                </a:solidFill>
                <a:latin typeface="Algerian" pitchFamily="82" charset="0"/>
              </a:rPr>
              <a:t> &amp;</a:t>
            </a:r>
            <a:r>
              <a:rPr lang="en-US" b="1" u="sng" dirty="0" err="1">
                <a:solidFill>
                  <a:srgbClr val="C00000"/>
                </a:solidFill>
                <a:latin typeface="Algerian" pitchFamily="82" charset="0"/>
              </a:rPr>
              <a:t>kashmir</a:t>
            </a:r>
            <a:r>
              <a:rPr lang="en-US" sz="3600" b="1" u="sng" dirty="0">
                <a:solidFill>
                  <a:srgbClr val="C00000"/>
                </a:solidFill>
                <a:latin typeface="Algerian" pitchFamily="82" charset="0"/>
              </a:rPr>
              <a:t/>
            </a:r>
            <a:br>
              <a:rPr lang="en-US" sz="3600" b="1" u="sng" dirty="0">
                <a:solidFill>
                  <a:srgbClr val="C00000"/>
                </a:solidFill>
                <a:latin typeface="Algerian" pitchFamily="82" charset="0"/>
              </a:rPr>
            </a:br>
            <a:r>
              <a:rPr lang="en-US" sz="3600" b="1" u="sng" dirty="0">
                <a:solidFill>
                  <a:srgbClr val="C00000"/>
                </a:solidFill>
                <a:latin typeface="Algerian" pitchFamily="82" charset="0"/>
              </a:rPr>
              <a:t>cooperative department </a:t>
            </a:r>
            <a:endParaRPr lang="en-US" sz="3600" dirty="0"/>
          </a:p>
        </p:txBody>
      </p:sp>
      <p:pic>
        <p:nvPicPr>
          <p:cNvPr id="7" name="Picture 6" descr="187-1873961_handshake-co-operative-society-logo-png.png"/>
          <p:cNvPicPr>
            <a:picLocks noChangeAspect="1"/>
          </p:cNvPicPr>
          <p:nvPr/>
        </p:nvPicPr>
        <p:blipFill>
          <a:blip r:embed="rId2" cstate="print"/>
          <a:stretch>
            <a:fillRect/>
          </a:stretch>
        </p:blipFill>
        <p:spPr>
          <a:xfrm>
            <a:off x="107504" y="1628800"/>
            <a:ext cx="9036496" cy="5040560"/>
          </a:xfrm>
          <a:prstGeom prst="rect">
            <a:avLst/>
          </a:prstGeom>
        </p:spPr>
      </p:pic>
      <p:pic>
        <p:nvPicPr>
          <p:cNvPr id="5" name="Picture 4" descr="Emblem_of_India_(Government_Gazette).png"/>
          <p:cNvPicPr>
            <a:picLocks noChangeAspect="1"/>
          </p:cNvPicPr>
          <p:nvPr/>
        </p:nvPicPr>
        <p:blipFill>
          <a:blip r:embed="rId3" cstate="print"/>
          <a:stretch>
            <a:fillRect/>
          </a:stretch>
        </p:blipFill>
        <p:spPr>
          <a:xfrm>
            <a:off x="251520" y="332656"/>
            <a:ext cx="936104" cy="1080120"/>
          </a:xfrm>
          <a:prstGeom prst="rect">
            <a:avLst/>
          </a:prstGeom>
        </p:spPr>
      </p:pic>
      <p:pic>
        <p:nvPicPr>
          <p:cNvPr id="6" name="Picture 5" descr="govtlogo-copy.jpg"/>
          <p:cNvPicPr>
            <a:picLocks noChangeAspect="1"/>
          </p:cNvPicPr>
          <p:nvPr/>
        </p:nvPicPr>
        <p:blipFill>
          <a:blip r:embed="rId4" cstate="print"/>
          <a:stretch>
            <a:fillRect/>
          </a:stretch>
        </p:blipFill>
        <p:spPr>
          <a:xfrm>
            <a:off x="7956376" y="332656"/>
            <a:ext cx="1008112" cy="1152128"/>
          </a:xfrm>
          <a:prstGeom prst="rect">
            <a:avLst/>
          </a:prstGeom>
        </p:spPr>
      </p:pic>
      <p:pic>
        <p:nvPicPr>
          <p:cNvPr id="8" name="Picture 7" descr="Azadi-Ka-Amrit-Mahotsav-Logo-in-Hindi_Download.png"/>
          <p:cNvPicPr>
            <a:picLocks noChangeAspect="1"/>
          </p:cNvPicPr>
          <p:nvPr/>
        </p:nvPicPr>
        <p:blipFill>
          <a:blip r:embed="rId5" cstate="print"/>
          <a:stretch>
            <a:fillRect/>
          </a:stretch>
        </p:blipFill>
        <p:spPr>
          <a:xfrm>
            <a:off x="5292080" y="4077072"/>
            <a:ext cx="4067944" cy="26422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504056"/>
          </a:xfrm>
        </p:spPr>
        <p:txBody>
          <a:bodyPr>
            <a:noAutofit/>
          </a:bodyPr>
          <a:lstStyle/>
          <a:p>
            <a:r>
              <a:rPr lang="en-US" sz="2400" b="1" dirty="0">
                <a:solidFill>
                  <a:srgbClr val="C00000"/>
                </a:solidFill>
                <a:latin typeface="Algerian" pitchFamily="82" charset="0"/>
                <a:cs typeface="Times New Roman" panose="02020603050405020304" pitchFamily="18" charset="0"/>
              </a:rPr>
              <a:t>Online Registration of Cooperative Societies</a:t>
            </a:r>
            <a:r>
              <a:rPr lang="en-US" sz="3200" dirty="0">
                <a:solidFill>
                  <a:srgbClr val="C00000"/>
                </a:solidFill>
                <a:latin typeface="Algerian" pitchFamily="82" charset="0"/>
              </a:rPr>
              <a:t/>
            </a:r>
            <a:br>
              <a:rPr lang="en-US" sz="3200" dirty="0">
                <a:solidFill>
                  <a:srgbClr val="C00000"/>
                </a:solidFill>
                <a:latin typeface="Algerian" pitchFamily="82" charset="0"/>
              </a:rPr>
            </a:br>
            <a:endParaRPr lang="en-US" sz="3200" dirty="0">
              <a:solidFill>
                <a:srgbClr val="C00000"/>
              </a:solidFill>
            </a:endParaRPr>
          </a:p>
        </p:txBody>
      </p:sp>
      <p:sp>
        <p:nvSpPr>
          <p:cNvPr id="7" name="TextBox 6"/>
          <p:cNvSpPr txBox="1"/>
          <p:nvPr/>
        </p:nvSpPr>
        <p:spPr>
          <a:xfrm>
            <a:off x="251520" y="980728"/>
            <a:ext cx="8712968" cy="3170099"/>
          </a:xfrm>
          <a:prstGeom prst="rect">
            <a:avLst/>
          </a:prstGeom>
          <a:noFill/>
        </p:spPr>
        <p:txBody>
          <a:bodyPr wrap="square" rtlCol="0">
            <a:spAutoFit/>
          </a:bodyPr>
          <a:lstStyle/>
          <a:p>
            <a:pPr algn="just">
              <a:buFont typeface="Wingdings" pitchFamily="2" charset="2"/>
              <a:buChar char="v"/>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For Ease of Doing </a:t>
            </a:r>
            <a:r>
              <a:rPr lang="en-US" sz="2000" dirty="0">
                <a:solidFill>
                  <a:srgbClr val="C00000"/>
                </a:solidFill>
                <a:latin typeface="Times New Roman" panose="02020603050405020304" pitchFamily="18" charset="0"/>
                <a:cs typeface="Times New Roman" panose="02020603050405020304" pitchFamily="18" charset="0"/>
              </a:rPr>
              <a:t>Business (</a:t>
            </a:r>
            <a:r>
              <a:rPr lang="en-US" sz="2000" dirty="0" err="1">
                <a:solidFill>
                  <a:srgbClr val="C00000"/>
                </a:solidFill>
                <a:latin typeface="Times New Roman" panose="02020603050405020304" pitchFamily="18" charset="0"/>
                <a:cs typeface="Times New Roman" panose="02020603050405020304" pitchFamily="18" charset="0"/>
              </a:rPr>
              <a:t>EoDB</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and convenience of  general public, a portal  has been developed for online  registration of Cooperative Societies integrated with payment gateway and launched by </a:t>
            </a:r>
            <a:r>
              <a:rPr lang="en-US" sz="2000" dirty="0" err="1">
                <a:solidFill>
                  <a:srgbClr val="C00000"/>
                </a:solidFill>
                <a:latin typeface="Times New Roman" panose="02020603050405020304" pitchFamily="18" charset="0"/>
                <a:cs typeface="Times New Roman" panose="02020603050405020304" pitchFamily="18" charset="0"/>
              </a:rPr>
              <a:t>Hon’ble</a:t>
            </a:r>
            <a:r>
              <a:rPr lang="en-US" sz="2000" dirty="0">
                <a:solidFill>
                  <a:srgbClr val="C00000"/>
                </a:solidFill>
                <a:latin typeface="Times New Roman" panose="02020603050405020304" pitchFamily="18" charset="0"/>
                <a:cs typeface="Times New Roman" panose="02020603050405020304" pitchFamily="18" charset="0"/>
              </a:rPr>
              <a:t> LG of UT of J&amp;K on 14</a:t>
            </a:r>
            <a:r>
              <a:rPr lang="en-US" sz="2000" baseline="30000" dirty="0">
                <a:solidFill>
                  <a:srgbClr val="C00000"/>
                </a:solidFill>
                <a:latin typeface="Times New Roman" panose="02020603050405020304" pitchFamily="18" charset="0"/>
                <a:cs typeface="Times New Roman" panose="02020603050405020304" pitchFamily="18" charset="0"/>
              </a:rPr>
              <a:t>th</a:t>
            </a:r>
            <a:r>
              <a:rPr lang="en-US" sz="2000" dirty="0">
                <a:solidFill>
                  <a:srgbClr val="C00000"/>
                </a:solidFill>
                <a:latin typeface="Times New Roman" panose="02020603050405020304" pitchFamily="18" charset="0"/>
                <a:cs typeface="Times New Roman" panose="02020603050405020304" pitchFamily="18" charset="0"/>
              </a:rPr>
              <a:t> November, 2021.</a:t>
            </a:r>
          </a:p>
          <a:p>
            <a:pPr algn="just">
              <a:buFont typeface="Wingdings" pitchFamily="2" charset="2"/>
              <a:buChar char="v"/>
            </a:pP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buFont typeface="Wingdings" pitchFamily="2" charset="2"/>
              <a:buChar char="v"/>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Online registration  service is also integrated </a:t>
            </a:r>
            <a:r>
              <a:rPr lang="en-US" sz="2000" dirty="0">
                <a:solidFill>
                  <a:srgbClr val="C00000"/>
                </a:solidFill>
                <a:latin typeface="Times New Roman" panose="02020603050405020304" pitchFamily="18" charset="0"/>
                <a:cs typeface="Times New Roman" panose="02020603050405020304" pitchFamily="18" charset="0"/>
              </a:rPr>
              <a:t>with Rapid Assessment System  (RAS)</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while its integration with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Digilocker</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M-</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Sewa</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and e-</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Unnat</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is underway.</a:t>
            </a:r>
          </a:p>
          <a:p>
            <a:pPr algn="just"/>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200025" indent="-200025" algn="just">
              <a:buFont typeface="Wingdings" pitchFamily="2" charset="2"/>
              <a:buChar char="v"/>
            </a:pP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Officers/ officials/ stakeholders are being trained in collaboration with NIC to manage and operate the online registration portal.</a:t>
            </a:r>
            <a:endParaRPr lang="en-US" sz="2000" dirty="0">
              <a:solidFill>
                <a:schemeClr val="tx1">
                  <a:lumMod val="95000"/>
                  <a:lumOff val="5000"/>
                </a:schemeClr>
              </a:solidFill>
            </a:endParaRPr>
          </a:p>
        </p:txBody>
      </p:sp>
      <p:pic>
        <p:nvPicPr>
          <p:cNvPr id="9" name="Content Placeholder 8" descr="images (4).png"/>
          <p:cNvPicPr>
            <a:picLocks noGrp="1" noChangeAspect="1"/>
          </p:cNvPicPr>
          <p:nvPr>
            <p:ph idx="1"/>
          </p:nvPr>
        </p:nvPicPr>
        <p:blipFill>
          <a:blip r:embed="rId2" cstate="print"/>
          <a:stretch>
            <a:fillRect/>
          </a:stretch>
        </p:blipFill>
        <p:spPr>
          <a:xfrm>
            <a:off x="395536" y="4509120"/>
            <a:ext cx="8424936" cy="216024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ACS-full-form.jpg"/>
          <p:cNvPicPr>
            <a:picLocks noGrp="1" noChangeAspect="1"/>
          </p:cNvPicPr>
          <p:nvPr>
            <p:ph idx="1"/>
          </p:nvPr>
        </p:nvPicPr>
        <p:blipFill>
          <a:blip r:embed="rId2" cstate="print"/>
          <a:srcRect b="20000"/>
          <a:stretch>
            <a:fillRect/>
          </a:stretch>
        </p:blipFill>
        <p:spPr>
          <a:xfrm>
            <a:off x="107504" y="116632"/>
            <a:ext cx="8928992" cy="1728192"/>
          </a:xfrm>
          <a:prstGeom prst="rect">
            <a:avLst/>
          </a:prstGeom>
          <a:ln>
            <a:noFill/>
          </a:ln>
          <a:effectLst>
            <a:softEdge rad="112500"/>
          </a:effectLst>
        </p:spPr>
      </p:pic>
      <p:sp>
        <p:nvSpPr>
          <p:cNvPr id="5" name="TextBox 4"/>
          <p:cNvSpPr txBox="1"/>
          <p:nvPr/>
        </p:nvSpPr>
        <p:spPr>
          <a:xfrm>
            <a:off x="503040" y="1916832"/>
            <a:ext cx="8640960" cy="461665"/>
          </a:xfrm>
          <a:prstGeom prst="rect">
            <a:avLst/>
          </a:prstGeom>
          <a:noFill/>
        </p:spPr>
        <p:txBody>
          <a:bodyPr wrap="square" rtlCol="0">
            <a:spAutoFit/>
          </a:bodyPr>
          <a:lstStyle/>
          <a:p>
            <a:r>
              <a:rPr lang="en-US" sz="2400" b="1" dirty="0">
                <a:solidFill>
                  <a:srgbClr val="C00000"/>
                </a:solidFill>
                <a:latin typeface="Algerian" pitchFamily="82" charset="0"/>
                <a:cs typeface="Times New Roman" panose="02020603050405020304" pitchFamily="18" charset="0"/>
              </a:rPr>
              <a:t>Computerization of PACS &amp; New Registrations…..</a:t>
            </a:r>
            <a:endParaRPr lang="en-US" sz="2400" b="1" dirty="0">
              <a:solidFill>
                <a:srgbClr val="C00000"/>
              </a:solidFill>
              <a:latin typeface="Algerian" pitchFamily="82" charset="0"/>
            </a:endParaRPr>
          </a:p>
        </p:txBody>
      </p:sp>
      <p:sp>
        <p:nvSpPr>
          <p:cNvPr id="6" name="TextBox 5"/>
          <p:cNvSpPr txBox="1"/>
          <p:nvPr/>
        </p:nvSpPr>
        <p:spPr>
          <a:xfrm>
            <a:off x="323528" y="2492896"/>
            <a:ext cx="8640960" cy="4124591"/>
          </a:xfrm>
          <a:prstGeom prst="rect">
            <a:avLst/>
          </a:prstGeom>
          <a:noFill/>
        </p:spPr>
        <p:txBody>
          <a:bodyPr wrap="square" rtlCol="0">
            <a:spAutoFit/>
          </a:bodyPr>
          <a:lstStyle/>
          <a:p>
            <a:pPr algn="just">
              <a:lnSpc>
                <a:spcPct val="120000"/>
              </a:lnSpc>
              <a:buFont typeface="Wingdings" pitchFamily="2" charset="2"/>
              <a:buChar char="q"/>
            </a:pPr>
            <a:r>
              <a:rPr lang="en-US" sz="2000" dirty="0">
                <a:solidFill>
                  <a:schemeClr val="tx1">
                    <a:lumMod val="95000"/>
                    <a:lumOff val="5000"/>
                  </a:schemeClr>
                </a:solidFill>
                <a:latin typeface="Algerian" pitchFamily="82" charset="0"/>
                <a:cs typeface="Times New Roman" panose="02020603050405020304" pitchFamily="18" charset="0"/>
              </a:rPr>
              <a:t>In order to implement the new centrally sponsored project </a:t>
            </a:r>
            <a:r>
              <a:rPr lang="en-US" sz="2000" b="1" dirty="0">
                <a:solidFill>
                  <a:srgbClr val="C00000"/>
                </a:solidFill>
                <a:latin typeface="Algerian" pitchFamily="82" charset="0"/>
                <a:cs typeface="Times New Roman" panose="02020603050405020304" pitchFamily="18" charset="0"/>
              </a:rPr>
              <a:t>Computerization of PACS</a:t>
            </a:r>
            <a:r>
              <a:rPr lang="en-US" sz="2000" dirty="0">
                <a:solidFill>
                  <a:srgbClr val="C00000"/>
                </a:solidFill>
                <a:latin typeface="Algerian" pitchFamily="82" charset="0"/>
                <a:cs typeface="Times New Roman" panose="02020603050405020304" pitchFamily="18" charset="0"/>
              </a:rPr>
              <a:t> </a:t>
            </a:r>
            <a:r>
              <a:rPr lang="en-US" sz="2000" dirty="0">
                <a:solidFill>
                  <a:schemeClr val="tx1">
                    <a:lumMod val="95000"/>
                    <a:lumOff val="5000"/>
                  </a:schemeClr>
                </a:solidFill>
                <a:latin typeface="Algerian" pitchFamily="82" charset="0"/>
                <a:cs typeface="Times New Roman" panose="02020603050405020304" pitchFamily="18" charset="0"/>
              </a:rPr>
              <a:t>in J&amp;K as per schedule, audit of PACS has been taken up on fast track basis and out of total </a:t>
            </a:r>
            <a:r>
              <a:rPr lang="en-US" sz="2000" dirty="0">
                <a:solidFill>
                  <a:srgbClr val="C00000"/>
                </a:solidFill>
                <a:latin typeface="Algerian" pitchFamily="82" charset="0"/>
                <a:cs typeface="Times New Roman" panose="02020603050405020304" pitchFamily="18" charset="0"/>
              </a:rPr>
              <a:t>594 </a:t>
            </a:r>
            <a:r>
              <a:rPr lang="en-US" sz="2000" dirty="0">
                <a:solidFill>
                  <a:schemeClr val="tx1">
                    <a:lumMod val="95000"/>
                    <a:lumOff val="5000"/>
                  </a:schemeClr>
                </a:solidFill>
                <a:latin typeface="Algerian" pitchFamily="82" charset="0"/>
                <a:cs typeface="Times New Roman" panose="02020603050405020304" pitchFamily="18" charset="0"/>
              </a:rPr>
              <a:t>PACS in J&amp;K, Audit of </a:t>
            </a:r>
            <a:r>
              <a:rPr lang="en-US" sz="2000" dirty="0">
                <a:solidFill>
                  <a:srgbClr val="C00000"/>
                </a:solidFill>
                <a:latin typeface="Algerian" pitchFamily="82" charset="0"/>
                <a:cs typeface="Times New Roman" panose="02020603050405020304" pitchFamily="18" charset="0"/>
              </a:rPr>
              <a:t>494</a:t>
            </a:r>
            <a:r>
              <a:rPr lang="en-US" sz="2000" dirty="0">
                <a:solidFill>
                  <a:schemeClr val="tx1">
                    <a:lumMod val="95000"/>
                    <a:lumOff val="5000"/>
                  </a:schemeClr>
                </a:solidFill>
                <a:latin typeface="Algerian" pitchFamily="82" charset="0"/>
                <a:cs typeface="Times New Roman" panose="02020603050405020304" pitchFamily="18" charset="0"/>
              </a:rPr>
              <a:t> PACS has been completed.</a:t>
            </a:r>
          </a:p>
          <a:p>
            <a:pPr algn="just">
              <a:lnSpc>
                <a:spcPct val="120000"/>
              </a:lnSpc>
              <a:buFont typeface="Wingdings" pitchFamily="2" charset="2"/>
              <a:buChar char="q"/>
            </a:pPr>
            <a:endParaRPr lang="en-US" sz="2000" dirty="0">
              <a:solidFill>
                <a:schemeClr val="tx1">
                  <a:lumMod val="95000"/>
                  <a:lumOff val="5000"/>
                </a:schemeClr>
              </a:solidFill>
              <a:latin typeface="Algerian" pitchFamily="82" charset="0"/>
              <a:cs typeface="Times New Roman" panose="02020603050405020304" pitchFamily="18" charset="0"/>
            </a:endParaRPr>
          </a:p>
          <a:p>
            <a:pPr algn="just">
              <a:lnSpc>
                <a:spcPct val="120000"/>
              </a:lnSpc>
              <a:buFont typeface="Wingdings" pitchFamily="2" charset="2"/>
              <a:buChar char="q"/>
            </a:pPr>
            <a:r>
              <a:rPr lang="en-US" sz="2000" dirty="0">
                <a:solidFill>
                  <a:schemeClr val="tx1">
                    <a:lumMod val="95000"/>
                    <a:lumOff val="5000"/>
                  </a:schemeClr>
                </a:solidFill>
                <a:latin typeface="Algerian" pitchFamily="82" charset="0"/>
                <a:cs typeface="Times New Roman" panose="02020603050405020304" pitchFamily="18" charset="0"/>
              </a:rPr>
              <a:t>UT level and District level Implementation and  Monitoring Committees have been constituted by the Government and SNA(Single Nodal Agency ) account opened.</a:t>
            </a:r>
          </a:p>
          <a:p>
            <a:pPr algn="just">
              <a:lnSpc>
                <a:spcPct val="120000"/>
              </a:lnSpc>
            </a:pPr>
            <a:endParaRPr lang="en-US" sz="2000" dirty="0">
              <a:solidFill>
                <a:schemeClr val="tx1">
                  <a:lumMod val="95000"/>
                  <a:lumOff val="5000"/>
                </a:schemeClr>
              </a:solidFill>
              <a:latin typeface="Algerian" pitchFamily="82" charset="0"/>
              <a:cs typeface="Times New Roman" panose="02020603050405020304" pitchFamily="18" charset="0"/>
            </a:endParaRPr>
          </a:p>
          <a:p>
            <a:pPr algn="just">
              <a:lnSpc>
                <a:spcPct val="120000"/>
              </a:lnSpc>
              <a:buFont typeface="Wingdings" pitchFamily="2" charset="2"/>
              <a:buChar char="q"/>
            </a:pPr>
            <a:r>
              <a:rPr lang="en-IN" sz="2000" dirty="0">
                <a:solidFill>
                  <a:schemeClr val="tx1">
                    <a:lumMod val="95000"/>
                    <a:lumOff val="5000"/>
                  </a:schemeClr>
                </a:solidFill>
                <a:latin typeface="Algerian" pitchFamily="82" charset="0"/>
                <a:cs typeface="Times New Roman" panose="02020603050405020304" pitchFamily="18" charset="0"/>
              </a:rPr>
              <a:t>Identification of PACS to be recommended under the centrally sponsored project is underway</a:t>
            </a:r>
            <a:endParaRPr lang="en-US" sz="2000" dirty="0">
              <a:solidFill>
                <a:schemeClr val="tx1">
                  <a:lumMod val="95000"/>
                  <a:lumOff val="5000"/>
                </a:schemeClr>
              </a:solidFill>
              <a:latin typeface="Algerian" pitchFamily="82"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CS-1-8-2022.jpg"/>
          <p:cNvPicPr>
            <a:picLocks noGrp="1" noChangeAspect="1"/>
          </p:cNvPicPr>
          <p:nvPr>
            <p:ph idx="1"/>
          </p:nvPr>
        </p:nvPicPr>
        <p:blipFill>
          <a:blip r:embed="rId2" cstate="print"/>
          <a:stretch>
            <a:fillRect/>
          </a:stretch>
        </p:blipFill>
        <p:spPr>
          <a:xfrm>
            <a:off x="395536" y="116632"/>
            <a:ext cx="8143932" cy="2525980"/>
          </a:xfrm>
          <a:prstGeom prst="rect">
            <a:avLst/>
          </a:prstGeom>
          <a:ln>
            <a:noFill/>
          </a:ln>
          <a:effectLst>
            <a:softEdge rad="112500"/>
          </a:effectLst>
        </p:spPr>
      </p:pic>
      <p:sp>
        <p:nvSpPr>
          <p:cNvPr id="5" name="TextBox 4"/>
          <p:cNvSpPr txBox="1"/>
          <p:nvPr/>
        </p:nvSpPr>
        <p:spPr>
          <a:xfrm>
            <a:off x="3635896" y="2564904"/>
            <a:ext cx="2232248" cy="646331"/>
          </a:xfrm>
          <a:prstGeom prst="rect">
            <a:avLst/>
          </a:prstGeom>
          <a:noFill/>
        </p:spPr>
        <p:txBody>
          <a:bodyPr wrap="square" rtlCol="0">
            <a:spAutoFit/>
          </a:bodyPr>
          <a:lstStyle/>
          <a:p>
            <a:r>
              <a:rPr lang="en-US" sz="3600" b="1" dirty="0">
                <a:solidFill>
                  <a:srgbClr val="C00000"/>
                </a:solidFill>
                <a:latin typeface="Algerian" pitchFamily="82" charset="0"/>
              </a:rPr>
              <a:t>Vision…</a:t>
            </a:r>
          </a:p>
        </p:txBody>
      </p:sp>
      <p:sp>
        <p:nvSpPr>
          <p:cNvPr id="6" name="TextBox 5"/>
          <p:cNvSpPr txBox="1"/>
          <p:nvPr/>
        </p:nvSpPr>
        <p:spPr>
          <a:xfrm>
            <a:off x="179512" y="3073066"/>
            <a:ext cx="8784976" cy="3784934"/>
          </a:xfrm>
          <a:prstGeom prst="rect">
            <a:avLst/>
          </a:prstGeom>
          <a:noFill/>
        </p:spPr>
        <p:txBody>
          <a:bodyPr wrap="square" rtlCol="0">
            <a:spAutoFit/>
          </a:bodyPr>
          <a:lstStyle/>
          <a:p>
            <a:pPr algn="just">
              <a:lnSpc>
                <a:spcPct val="120000"/>
              </a:lnSpc>
              <a:buFont typeface="Wingdings" pitchFamily="2" charset="2"/>
              <a:buChar char="q"/>
            </a:pPr>
            <a:r>
              <a:rPr lang="en-US" sz="2800" b="1" dirty="0">
                <a:solidFill>
                  <a:srgbClr val="C00000"/>
                </a:solidFill>
                <a:latin typeface="Agency FB" pitchFamily="34" charset="0"/>
                <a:cs typeface="Times New Roman" panose="02020603050405020304" pitchFamily="18" charset="0"/>
              </a:rPr>
              <a:t> In order to fulfill the vision of </a:t>
            </a:r>
            <a:r>
              <a:rPr lang="en-US" sz="2800" b="1" dirty="0" err="1">
                <a:solidFill>
                  <a:srgbClr val="C00000"/>
                </a:solidFill>
                <a:latin typeface="Agency FB" pitchFamily="34" charset="0"/>
                <a:cs typeface="Times New Roman" panose="02020603050405020304" pitchFamily="18" charset="0"/>
              </a:rPr>
              <a:t>Hon’ble</a:t>
            </a:r>
            <a:r>
              <a:rPr lang="en-US" sz="2800" b="1" dirty="0">
                <a:solidFill>
                  <a:srgbClr val="C00000"/>
                </a:solidFill>
                <a:latin typeface="Agency FB" pitchFamily="34" charset="0"/>
                <a:cs typeface="Times New Roman" panose="02020603050405020304" pitchFamily="18" charset="0"/>
              </a:rPr>
              <a:t> Union Minister for Home and Cooperation for setting up one PAC/ thrift society in every village, the Honorable LG J&amp;K </a:t>
            </a:r>
            <a:r>
              <a:rPr lang="en-US" sz="2800" b="1" dirty="0">
                <a:solidFill>
                  <a:schemeClr val="tx1">
                    <a:lumMod val="95000"/>
                    <a:lumOff val="5000"/>
                  </a:schemeClr>
                </a:solidFill>
                <a:latin typeface="Agency FB" pitchFamily="34" charset="0"/>
                <a:cs typeface="Times New Roman" panose="02020603050405020304" pitchFamily="18" charset="0"/>
              </a:rPr>
              <a:t>has entrusted the task of registration of </a:t>
            </a:r>
            <a:r>
              <a:rPr lang="en-US" sz="2800" b="1" dirty="0">
                <a:solidFill>
                  <a:srgbClr val="C00000"/>
                </a:solidFill>
                <a:latin typeface="Agency FB" pitchFamily="34" charset="0"/>
                <a:cs typeface="Times New Roman" panose="02020603050405020304" pitchFamily="18" charset="0"/>
              </a:rPr>
              <a:t>one PACS in each </a:t>
            </a:r>
            <a:r>
              <a:rPr lang="en-US" sz="2800" b="1" dirty="0" err="1">
                <a:solidFill>
                  <a:srgbClr val="C00000"/>
                </a:solidFill>
                <a:latin typeface="Agency FB" pitchFamily="34" charset="0"/>
                <a:cs typeface="Times New Roman" panose="02020603050405020304" pitchFamily="18" charset="0"/>
              </a:rPr>
              <a:t>Panchayat</a:t>
            </a:r>
            <a:r>
              <a:rPr lang="en-US" sz="2800" b="1" dirty="0">
                <a:solidFill>
                  <a:schemeClr val="tx1">
                    <a:lumMod val="95000"/>
                    <a:lumOff val="5000"/>
                  </a:schemeClr>
                </a:solidFill>
                <a:latin typeface="Agency FB" pitchFamily="34" charset="0"/>
                <a:cs typeface="Times New Roman" panose="02020603050405020304" pitchFamily="18" charset="0"/>
              </a:rPr>
              <a:t> and accordingly field work has been initiated and awareness camps are being conducted at Block/</a:t>
            </a:r>
            <a:r>
              <a:rPr lang="en-US" sz="2800" b="1" dirty="0" err="1">
                <a:solidFill>
                  <a:schemeClr val="tx1">
                    <a:lumMod val="95000"/>
                    <a:lumOff val="5000"/>
                  </a:schemeClr>
                </a:solidFill>
                <a:latin typeface="Agency FB" pitchFamily="34" charset="0"/>
                <a:cs typeface="Times New Roman" panose="02020603050405020304" pitchFamily="18" charset="0"/>
              </a:rPr>
              <a:t>Panchayat</a:t>
            </a:r>
            <a:r>
              <a:rPr lang="en-US" sz="2800" b="1" dirty="0">
                <a:solidFill>
                  <a:schemeClr val="tx1">
                    <a:lumMod val="95000"/>
                    <a:lumOff val="5000"/>
                  </a:schemeClr>
                </a:solidFill>
                <a:latin typeface="Agency FB" pitchFamily="34" charset="0"/>
                <a:cs typeface="Times New Roman" panose="02020603050405020304" pitchFamily="18" charset="0"/>
              </a:rPr>
              <a:t> level in collaboration with other line Departments enabling formation of  1850 PACS over a period of 2 years</a:t>
            </a:r>
            <a:r>
              <a:rPr lang="en-US" sz="2800" dirty="0">
                <a:solidFill>
                  <a:srgbClr val="FFC000"/>
                </a:solidFill>
                <a:latin typeface="Agency FB" pitchFamily="34" charset="0"/>
                <a:cs typeface="Times New Roman" panose="02020603050405020304"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ec-banner-3-new.jpg"/>
          <p:cNvPicPr>
            <a:picLocks noGrp="1" noChangeAspect="1"/>
          </p:cNvPicPr>
          <p:nvPr>
            <p:ph idx="1"/>
          </p:nvPr>
        </p:nvPicPr>
        <p:blipFill>
          <a:blip r:embed="rId2" cstate="print"/>
          <a:srcRect b="43890"/>
          <a:stretch>
            <a:fillRect/>
          </a:stretch>
        </p:blipFill>
        <p:spPr>
          <a:xfrm>
            <a:off x="179512" y="1"/>
            <a:ext cx="8856984" cy="1268759"/>
          </a:xfrm>
          <a:prstGeom prst="rect">
            <a:avLst/>
          </a:prstGeom>
          <a:ln>
            <a:noFill/>
          </a:ln>
          <a:effectLst>
            <a:softEdge rad="112500"/>
          </a:effectLst>
        </p:spPr>
      </p:pic>
      <p:pic>
        <p:nvPicPr>
          <p:cNvPr id="5" name="Picture 2">
            <a:extLst>
              <a:ext uri="{FF2B5EF4-FFF2-40B4-BE49-F238E27FC236}">
                <a16:creationId xmlns:a16="http://schemas.microsoft.com/office/drawing/2014/main" xmlns="" id="{F24AB458-C19A-5FE8-8E41-5CA4DA4B3023}"/>
              </a:ext>
            </a:extLst>
          </p:cNvPr>
          <p:cNvPicPr>
            <a:picLocks noChangeAspect="1" noChangeArrowheads="1"/>
          </p:cNvPicPr>
          <p:nvPr/>
        </p:nvPicPr>
        <p:blipFill>
          <a:blip r:embed="rId3" cstate="print"/>
          <a:srcRect/>
          <a:stretch>
            <a:fillRect/>
          </a:stretch>
        </p:blipFill>
        <p:spPr bwMode="auto">
          <a:xfrm>
            <a:off x="5076056" y="1484784"/>
            <a:ext cx="4067944" cy="2952328"/>
          </a:xfrm>
          <a:prstGeom prst="rect">
            <a:avLst/>
          </a:prstGeom>
          <a:ln>
            <a:noFill/>
          </a:ln>
          <a:effectLst>
            <a:softEdge rad="112500"/>
          </a:effectLst>
        </p:spPr>
      </p:pic>
      <p:pic>
        <p:nvPicPr>
          <p:cNvPr id="6" name="Picture 5">
            <a:extLst>
              <a:ext uri="{FF2B5EF4-FFF2-40B4-BE49-F238E27FC236}">
                <a16:creationId xmlns:a16="http://schemas.microsoft.com/office/drawing/2014/main" xmlns="" id="{AD829865-3289-BF31-4035-DF5C58F9779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76056" y="4653136"/>
            <a:ext cx="4067944" cy="1835019"/>
          </a:xfrm>
          <a:prstGeom prst="rect">
            <a:avLst/>
          </a:prstGeom>
          <a:ln>
            <a:noFill/>
          </a:ln>
          <a:effectLst>
            <a:softEdge rad="112500"/>
          </a:effectLst>
        </p:spPr>
      </p:pic>
      <p:sp>
        <p:nvSpPr>
          <p:cNvPr id="7" name="TextBox 6"/>
          <p:cNvSpPr txBox="1"/>
          <p:nvPr/>
        </p:nvSpPr>
        <p:spPr>
          <a:xfrm>
            <a:off x="251520" y="2132856"/>
            <a:ext cx="4824536" cy="4524315"/>
          </a:xfrm>
          <a:prstGeom prst="rect">
            <a:avLst/>
          </a:prstGeom>
          <a:noFill/>
        </p:spPr>
        <p:txBody>
          <a:bodyPr wrap="square" rtlCol="0">
            <a:spAutoFit/>
          </a:bodyPr>
          <a:lstStyle/>
          <a:p>
            <a:pPr algn="just">
              <a:buFont typeface="Wingdings" pitchFamily="2" charset="2"/>
              <a:buChar char="q"/>
            </a:pPr>
            <a:r>
              <a:rPr lang="en-US" b="1" dirty="0">
                <a:solidFill>
                  <a:schemeClr val="tx1">
                    <a:lumMod val="95000"/>
                    <a:lumOff val="5000"/>
                  </a:schemeClr>
                </a:solidFill>
                <a:latin typeface="Algerian" pitchFamily="82" charset="0"/>
                <a:cs typeface="Times New Roman" panose="02020603050405020304" pitchFamily="18" charset="0"/>
              </a:rPr>
              <a:t>There were </a:t>
            </a:r>
            <a:r>
              <a:rPr lang="en-US" b="1" dirty="0">
                <a:solidFill>
                  <a:srgbClr val="00B050"/>
                </a:solidFill>
                <a:latin typeface="Algerian" pitchFamily="82" charset="0"/>
                <a:cs typeface="Times New Roman" panose="02020603050405020304" pitchFamily="18" charset="0"/>
              </a:rPr>
              <a:t>982</a:t>
            </a:r>
            <a:r>
              <a:rPr lang="en-US" b="1" dirty="0">
                <a:solidFill>
                  <a:schemeClr val="tx1">
                    <a:lumMod val="95000"/>
                    <a:lumOff val="5000"/>
                  </a:schemeClr>
                </a:solidFill>
                <a:latin typeface="Algerian" pitchFamily="82" charset="0"/>
                <a:cs typeface="Times New Roman" panose="02020603050405020304" pitchFamily="18" charset="0"/>
              </a:rPr>
              <a:t> cooperative societies due for election out of which election have been held in</a:t>
            </a:r>
            <a:r>
              <a:rPr lang="en-US" b="1" dirty="0">
                <a:solidFill>
                  <a:srgbClr val="00B050"/>
                </a:solidFill>
                <a:latin typeface="Algerian" pitchFamily="82" charset="0"/>
                <a:cs typeface="Times New Roman" panose="02020603050405020304" pitchFamily="18" charset="0"/>
              </a:rPr>
              <a:t> 884 </a:t>
            </a:r>
            <a:r>
              <a:rPr lang="en-US" b="1" dirty="0">
                <a:solidFill>
                  <a:schemeClr val="tx1">
                    <a:lumMod val="95000"/>
                    <a:lumOff val="5000"/>
                  </a:schemeClr>
                </a:solidFill>
                <a:latin typeface="Algerian" pitchFamily="82" charset="0"/>
                <a:cs typeface="Times New Roman" panose="02020603050405020304" pitchFamily="18" charset="0"/>
              </a:rPr>
              <a:t>Cooperative societies </a:t>
            </a:r>
            <a:r>
              <a:rPr lang="en-US" b="1" dirty="0" err="1">
                <a:solidFill>
                  <a:schemeClr val="tx1">
                    <a:lumMod val="95000"/>
                    <a:lumOff val="5000"/>
                  </a:schemeClr>
                </a:solidFill>
                <a:latin typeface="Algerian" pitchFamily="82" charset="0"/>
                <a:cs typeface="Times New Roman" panose="02020603050405020304" pitchFamily="18" charset="0"/>
              </a:rPr>
              <a:t>i.e</a:t>
            </a:r>
            <a:r>
              <a:rPr lang="en-US" b="1" dirty="0">
                <a:solidFill>
                  <a:schemeClr val="tx1">
                    <a:lumMod val="95000"/>
                    <a:lumOff val="5000"/>
                  </a:schemeClr>
                </a:solidFill>
                <a:latin typeface="Algerian" pitchFamily="82" charset="0"/>
                <a:cs typeface="Times New Roman" panose="02020603050405020304" pitchFamily="18" charset="0"/>
              </a:rPr>
              <a:t> 89% of the Cooperative Societies during A record period of </a:t>
            </a:r>
            <a:r>
              <a:rPr lang="en-US" b="1" dirty="0">
                <a:solidFill>
                  <a:srgbClr val="00B050"/>
                </a:solidFill>
                <a:latin typeface="Algerian" pitchFamily="82" charset="0"/>
                <a:cs typeface="Times New Roman" panose="02020603050405020304" pitchFamily="18" charset="0"/>
              </a:rPr>
              <a:t>15 months.</a:t>
            </a:r>
          </a:p>
          <a:p>
            <a:pPr algn="just"/>
            <a:endParaRPr lang="en-US" b="1" dirty="0">
              <a:solidFill>
                <a:schemeClr val="tx1">
                  <a:lumMod val="95000"/>
                  <a:lumOff val="5000"/>
                </a:schemeClr>
              </a:solidFill>
              <a:latin typeface="Algerian" pitchFamily="82" charset="0"/>
              <a:cs typeface="Times New Roman" panose="02020603050405020304" pitchFamily="18" charset="0"/>
            </a:endParaRPr>
          </a:p>
          <a:p>
            <a:pPr algn="just">
              <a:buFont typeface="Wingdings" pitchFamily="2" charset="2"/>
              <a:buChar char="q"/>
            </a:pPr>
            <a:r>
              <a:rPr lang="en-US" b="1" dirty="0">
                <a:solidFill>
                  <a:schemeClr val="tx1">
                    <a:lumMod val="95000"/>
                    <a:lumOff val="5000"/>
                  </a:schemeClr>
                </a:solidFill>
                <a:latin typeface="Algerian" pitchFamily="82" charset="0"/>
                <a:cs typeface="Times New Roman" panose="02020603050405020304" pitchFamily="18" charset="0"/>
              </a:rPr>
              <a:t>Annual General Board Meetings of the Cooperative Societies with the formation of new Boards have also been held.</a:t>
            </a:r>
          </a:p>
          <a:p>
            <a:pPr algn="just"/>
            <a:endParaRPr lang="en-US" b="1" dirty="0">
              <a:solidFill>
                <a:schemeClr val="tx1">
                  <a:lumMod val="95000"/>
                  <a:lumOff val="5000"/>
                </a:schemeClr>
              </a:solidFill>
              <a:latin typeface="Algerian" pitchFamily="82" charset="0"/>
              <a:cs typeface="Times New Roman" panose="02020603050405020304" pitchFamily="18" charset="0"/>
            </a:endParaRPr>
          </a:p>
          <a:p>
            <a:pPr>
              <a:buFont typeface="Wingdings" pitchFamily="2" charset="2"/>
              <a:buChar char="q"/>
            </a:pPr>
            <a:r>
              <a:rPr lang="en-US" b="1" dirty="0">
                <a:solidFill>
                  <a:schemeClr val="tx1">
                    <a:lumMod val="95000"/>
                    <a:lumOff val="5000"/>
                  </a:schemeClr>
                </a:solidFill>
                <a:latin typeface="Algerian" pitchFamily="82" charset="0"/>
                <a:cs typeface="Times New Roman" panose="02020603050405020304" pitchFamily="18" charset="0"/>
              </a:rPr>
              <a:t>Election Notifications for the remaining </a:t>
            </a:r>
            <a:r>
              <a:rPr lang="en-US" b="1" dirty="0">
                <a:solidFill>
                  <a:srgbClr val="00B050"/>
                </a:solidFill>
                <a:latin typeface="Algerian" pitchFamily="82" charset="0"/>
                <a:cs typeface="Times New Roman" panose="02020603050405020304" pitchFamily="18" charset="0"/>
              </a:rPr>
              <a:t>98 </a:t>
            </a:r>
            <a:r>
              <a:rPr lang="en-US" b="1" dirty="0">
                <a:solidFill>
                  <a:schemeClr val="tx1">
                    <a:lumMod val="95000"/>
                    <a:lumOff val="5000"/>
                  </a:schemeClr>
                </a:solidFill>
                <a:latin typeface="Algerian" pitchFamily="82" charset="0"/>
                <a:cs typeface="Times New Roman" panose="02020603050405020304" pitchFamily="18" charset="0"/>
              </a:rPr>
              <a:t>Cooperative societies stands issued and election shall be held by </a:t>
            </a:r>
            <a:r>
              <a:rPr lang="en-US" b="1" dirty="0">
                <a:solidFill>
                  <a:srgbClr val="00B050"/>
                </a:solidFill>
                <a:latin typeface="Algerian" pitchFamily="82" charset="0"/>
                <a:cs typeface="Times New Roman" panose="02020603050405020304" pitchFamily="18" charset="0"/>
              </a:rPr>
              <a:t>October 2022</a:t>
            </a:r>
            <a:endParaRPr lang="en-US" b="1" dirty="0">
              <a:solidFill>
                <a:srgbClr val="00B050"/>
              </a:solidFill>
              <a:latin typeface="Algerian" pitchFamily="82" charset="0"/>
            </a:endParaRPr>
          </a:p>
        </p:txBody>
      </p:sp>
      <p:sp>
        <p:nvSpPr>
          <p:cNvPr id="8" name="TextBox 7"/>
          <p:cNvSpPr txBox="1"/>
          <p:nvPr/>
        </p:nvSpPr>
        <p:spPr>
          <a:xfrm>
            <a:off x="251520" y="1196752"/>
            <a:ext cx="4752528" cy="646331"/>
          </a:xfrm>
          <a:prstGeom prst="rect">
            <a:avLst/>
          </a:prstGeom>
          <a:noFill/>
        </p:spPr>
        <p:txBody>
          <a:bodyPr wrap="square" rtlCol="0">
            <a:spAutoFit/>
          </a:bodyPr>
          <a:lstStyle/>
          <a:p>
            <a:r>
              <a:rPr lang="en-US" b="1" dirty="0">
                <a:solidFill>
                  <a:srgbClr val="00B050"/>
                </a:solidFill>
                <a:latin typeface="Showcard Gothic" pitchFamily="82" charset="0"/>
                <a:cs typeface="Times New Roman" panose="02020603050405020304" pitchFamily="18" charset="0"/>
              </a:rPr>
              <a:t>Restoration of democratic character of Cooperative Societies </a:t>
            </a:r>
            <a:endParaRPr lang="en-US" b="1" dirty="0">
              <a:solidFill>
                <a:srgbClr val="00B050"/>
              </a:solidFill>
              <a:latin typeface="Showcard Gothic" pitchFamily="8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060848"/>
            <a:ext cx="8229600" cy="1008112"/>
          </a:xfrm>
        </p:spPr>
        <p:txBody>
          <a:bodyPr>
            <a:normAutofit fontScale="92500" lnSpcReduction="20000"/>
          </a:bodyPr>
          <a:lstStyle/>
          <a:p>
            <a:pPr>
              <a:buFont typeface="Wingdings" pitchFamily="2" charset="2"/>
              <a:buChar char="Ø"/>
            </a:pPr>
            <a:r>
              <a:rPr lang="en-US" sz="4000" b="1" dirty="0">
                <a:solidFill>
                  <a:schemeClr val="tx2"/>
                </a:solidFill>
                <a:latin typeface="Times New Roman" panose="02020603050405020304" pitchFamily="18" charset="0"/>
                <a:cs typeface="Times New Roman" panose="02020603050405020304" pitchFamily="18" charset="0"/>
              </a:rPr>
              <a:t>OTHER IMPORTANT INITIATIVES/INTERVENTIONS….</a:t>
            </a:r>
            <a:endParaRPr lang="en-US" sz="4000" dirty="0">
              <a:solidFill>
                <a:schemeClr val="tx2"/>
              </a:solidFill>
            </a:endParaRPr>
          </a:p>
        </p:txBody>
      </p:sp>
      <p:pic>
        <p:nvPicPr>
          <p:cNvPr id="5" name="Picture 4" descr="image_750x_62a8bcbed3863.jpg"/>
          <p:cNvPicPr>
            <a:picLocks noChangeAspect="1"/>
          </p:cNvPicPr>
          <p:nvPr/>
        </p:nvPicPr>
        <p:blipFill>
          <a:blip r:embed="rId2" cstate="print"/>
          <a:srcRect t="44915" b="41875"/>
          <a:stretch>
            <a:fillRect/>
          </a:stretch>
        </p:blipFill>
        <p:spPr>
          <a:xfrm>
            <a:off x="539552" y="188640"/>
            <a:ext cx="7143750" cy="1512168"/>
          </a:xfrm>
          <a:prstGeom prst="rect">
            <a:avLst/>
          </a:prstGeom>
          <a:ln>
            <a:noFill/>
          </a:ln>
          <a:effectLst>
            <a:softEdge rad="112500"/>
          </a:effectLst>
        </p:spPr>
      </p:pic>
      <p:pic>
        <p:nvPicPr>
          <p:cNvPr id="6" name="Picture 5" descr="IMG-20220827-WA0064.jpg"/>
          <p:cNvPicPr>
            <a:picLocks noChangeAspect="1"/>
          </p:cNvPicPr>
          <p:nvPr/>
        </p:nvPicPr>
        <p:blipFill>
          <a:blip r:embed="rId3" cstate="print"/>
          <a:stretch>
            <a:fillRect/>
          </a:stretch>
        </p:blipFill>
        <p:spPr>
          <a:xfrm>
            <a:off x="0" y="3356992"/>
            <a:ext cx="2915816" cy="3222104"/>
          </a:xfrm>
          <a:prstGeom prst="rect">
            <a:avLst/>
          </a:prstGeom>
          <a:ln>
            <a:noFill/>
          </a:ln>
          <a:effectLst>
            <a:softEdge rad="112500"/>
          </a:effectLst>
        </p:spPr>
      </p:pic>
      <p:pic>
        <p:nvPicPr>
          <p:cNvPr id="7" name="Picture 6" descr="istockphoto-1066309710-612x612.jpg"/>
          <p:cNvPicPr>
            <a:picLocks noChangeAspect="1"/>
          </p:cNvPicPr>
          <p:nvPr/>
        </p:nvPicPr>
        <p:blipFill>
          <a:blip r:embed="rId4" cstate="print"/>
          <a:stretch>
            <a:fillRect/>
          </a:stretch>
        </p:blipFill>
        <p:spPr>
          <a:xfrm>
            <a:off x="3059832" y="3429000"/>
            <a:ext cx="2232248" cy="3024336"/>
          </a:xfrm>
          <a:prstGeom prst="rect">
            <a:avLst/>
          </a:prstGeom>
          <a:ln>
            <a:noFill/>
          </a:ln>
          <a:effectLst>
            <a:softEdge rad="112500"/>
          </a:effectLst>
        </p:spPr>
      </p:pic>
      <p:pic>
        <p:nvPicPr>
          <p:cNvPr id="8" name="Picture 7" descr="EODB.jpg"/>
          <p:cNvPicPr>
            <a:picLocks noChangeAspect="1"/>
          </p:cNvPicPr>
          <p:nvPr/>
        </p:nvPicPr>
        <p:blipFill>
          <a:blip r:embed="rId5" cstate="print"/>
          <a:stretch>
            <a:fillRect/>
          </a:stretch>
        </p:blipFill>
        <p:spPr>
          <a:xfrm>
            <a:off x="6868592" y="3573016"/>
            <a:ext cx="2275408" cy="2808312"/>
          </a:xfrm>
          <a:prstGeom prst="rect">
            <a:avLst/>
          </a:prstGeom>
          <a:ln>
            <a:noFill/>
          </a:ln>
          <a:effectLst>
            <a:softEdge rad="112500"/>
          </a:effectLst>
        </p:spPr>
      </p:pic>
      <p:pic>
        <p:nvPicPr>
          <p:cNvPr id="9" name="Picture 8" descr="fresh-natural-milk-eco-farm-logo-with-cow-vector-5114693.jpg"/>
          <p:cNvPicPr>
            <a:picLocks noChangeAspect="1"/>
          </p:cNvPicPr>
          <p:nvPr/>
        </p:nvPicPr>
        <p:blipFill>
          <a:blip r:embed="rId6" cstate="print"/>
          <a:srcRect l="15980" t="17451" r="12579" b="24800"/>
          <a:stretch>
            <a:fillRect/>
          </a:stretch>
        </p:blipFill>
        <p:spPr>
          <a:xfrm>
            <a:off x="5292080" y="3573016"/>
            <a:ext cx="1584176" cy="2808312"/>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op.Schs_.LOGO_SchCoopSoc_2-scaled.jpg"/>
          <p:cNvPicPr>
            <a:picLocks noGrp="1" noChangeAspect="1"/>
          </p:cNvPicPr>
          <p:nvPr>
            <p:ph idx="1"/>
          </p:nvPr>
        </p:nvPicPr>
        <p:blipFill>
          <a:blip r:embed="rId2" cstate="print"/>
          <a:stretch>
            <a:fillRect/>
          </a:stretch>
        </p:blipFill>
        <p:spPr>
          <a:xfrm>
            <a:off x="251520" y="116632"/>
            <a:ext cx="8712968" cy="2160240"/>
          </a:xfrm>
          <a:prstGeom prst="rect">
            <a:avLst/>
          </a:prstGeom>
          <a:ln>
            <a:noFill/>
          </a:ln>
          <a:effectLst>
            <a:softEdge rad="112500"/>
          </a:effectLst>
        </p:spPr>
      </p:pic>
      <p:graphicFrame>
        <p:nvGraphicFramePr>
          <p:cNvPr id="6" name="Diagram 5"/>
          <p:cNvGraphicFramePr/>
          <p:nvPr/>
        </p:nvGraphicFramePr>
        <p:xfrm>
          <a:off x="971600" y="2708920"/>
          <a:ext cx="7248128" cy="4149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27584" y="2204864"/>
            <a:ext cx="7416824" cy="830997"/>
          </a:xfrm>
          <a:prstGeom prst="rect">
            <a:avLst/>
          </a:prstGeom>
          <a:noFill/>
        </p:spPr>
        <p:txBody>
          <a:bodyPr wrap="square" rtlCol="0">
            <a:spAutoFit/>
          </a:bodyPr>
          <a:lstStyle/>
          <a:p>
            <a:r>
              <a:rPr lang="en-IN" sz="2400" dirty="0">
                <a:solidFill>
                  <a:schemeClr val="accent2">
                    <a:lumMod val="75000"/>
                  </a:schemeClr>
                </a:solidFill>
                <a:latin typeface="Showcard Gothic" pitchFamily="82" charset="0"/>
                <a:cs typeface="Times New Roman" panose="02020603050405020304" pitchFamily="18" charset="0"/>
              </a:rPr>
              <a:t>There are </a:t>
            </a:r>
            <a:r>
              <a:rPr lang="en-IN" sz="2400" dirty="0">
                <a:solidFill>
                  <a:schemeClr val="tx1">
                    <a:lumMod val="95000"/>
                    <a:lumOff val="5000"/>
                  </a:schemeClr>
                </a:solidFill>
                <a:latin typeface="Showcard Gothic" pitchFamily="82" charset="0"/>
                <a:cs typeface="Times New Roman" panose="02020603050405020304" pitchFamily="18" charset="0"/>
              </a:rPr>
              <a:t>Five </a:t>
            </a:r>
            <a:r>
              <a:rPr lang="en-IN" sz="2400" dirty="0">
                <a:solidFill>
                  <a:schemeClr val="accent2">
                    <a:lumMod val="75000"/>
                  </a:schemeClr>
                </a:solidFill>
                <a:latin typeface="Showcard Gothic" pitchFamily="82" charset="0"/>
                <a:cs typeface="Times New Roman" panose="02020603050405020304" pitchFamily="18" charset="0"/>
              </a:rPr>
              <a:t>Cooperative Schools in J&amp;K </a:t>
            </a:r>
            <a:r>
              <a:rPr lang="en-IN" sz="2400" dirty="0" err="1">
                <a:solidFill>
                  <a:schemeClr val="accent2">
                    <a:lumMod val="75000"/>
                  </a:schemeClr>
                </a:solidFill>
                <a:latin typeface="Showcard Gothic" pitchFamily="82" charset="0"/>
                <a:cs typeface="Times New Roman" panose="02020603050405020304" pitchFamily="18" charset="0"/>
              </a:rPr>
              <a:t>viz</a:t>
            </a:r>
            <a:r>
              <a:rPr lang="en-IN" sz="2400" dirty="0">
                <a:solidFill>
                  <a:schemeClr val="accent2">
                    <a:lumMod val="75000"/>
                  </a:schemeClr>
                </a:solidFill>
                <a:latin typeface="Showcard Gothic" pitchFamily="82" charset="0"/>
                <a:cs typeface="Times New Roman" panose="02020603050405020304" pitchFamily="18" charset="0"/>
              </a:rPr>
              <a:t> :</a:t>
            </a:r>
            <a:endParaRPr lang="en-US" sz="2400" dirty="0">
              <a:solidFill>
                <a:schemeClr val="accent2">
                  <a:lumMod val="75000"/>
                </a:schemeClr>
              </a:solidFill>
              <a:latin typeface="Showcard Gothic" pitchFamily="8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op.Schs_.LOGO_SchCoopSoc_2-scaled.jpg"/>
          <p:cNvPicPr>
            <a:picLocks noGrp="1" noChangeAspect="1"/>
          </p:cNvPicPr>
          <p:nvPr>
            <p:ph idx="1"/>
          </p:nvPr>
        </p:nvPicPr>
        <p:blipFill>
          <a:blip r:embed="rId2" cstate="print"/>
          <a:stretch>
            <a:fillRect/>
          </a:stretch>
        </p:blipFill>
        <p:spPr>
          <a:xfrm>
            <a:off x="395536" y="188640"/>
            <a:ext cx="8280920" cy="1224136"/>
          </a:xfrm>
        </p:spPr>
      </p:pic>
      <p:pic>
        <p:nvPicPr>
          <p:cNvPr id="5" name="Picture 4" descr="IMG-20220827-WA0044.jpg"/>
          <p:cNvPicPr>
            <a:picLocks noChangeAspect="1"/>
          </p:cNvPicPr>
          <p:nvPr/>
        </p:nvPicPr>
        <p:blipFill>
          <a:blip r:embed="rId3" cstate="print"/>
          <a:stretch>
            <a:fillRect/>
          </a:stretch>
        </p:blipFill>
        <p:spPr>
          <a:xfrm>
            <a:off x="4932040" y="4149080"/>
            <a:ext cx="4049688" cy="2592586"/>
          </a:xfrm>
          <a:prstGeom prst="rect">
            <a:avLst/>
          </a:prstGeom>
          <a:ln>
            <a:noFill/>
          </a:ln>
          <a:effectLst>
            <a:softEdge rad="112500"/>
          </a:effectLst>
        </p:spPr>
      </p:pic>
      <p:sp>
        <p:nvSpPr>
          <p:cNvPr id="6" name="TextBox 5"/>
          <p:cNvSpPr txBox="1"/>
          <p:nvPr/>
        </p:nvSpPr>
        <p:spPr>
          <a:xfrm>
            <a:off x="251520" y="1412776"/>
            <a:ext cx="3024336" cy="461665"/>
          </a:xfrm>
          <a:prstGeom prst="rect">
            <a:avLst/>
          </a:prstGeom>
          <a:noFill/>
        </p:spPr>
        <p:txBody>
          <a:bodyPr wrap="square" rtlCol="0">
            <a:spAutoFit/>
          </a:bodyPr>
          <a:lstStyle/>
          <a:p>
            <a:r>
              <a:rPr lang="en-US" sz="2400" b="1" dirty="0">
                <a:solidFill>
                  <a:schemeClr val="accent2">
                    <a:lumMod val="75000"/>
                  </a:schemeClr>
                </a:solidFill>
                <a:latin typeface="Algerian" pitchFamily="82" charset="0"/>
              </a:rPr>
              <a:t>INTERVENTIONS</a:t>
            </a:r>
          </a:p>
        </p:txBody>
      </p:sp>
      <p:sp>
        <p:nvSpPr>
          <p:cNvPr id="7" name="TextBox 6"/>
          <p:cNvSpPr txBox="1"/>
          <p:nvPr/>
        </p:nvSpPr>
        <p:spPr>
          <a:xfrm>
            <a:off x="0" y="2060848"/>
            <a:ext cx="8640960" cy="2191369"/>
          </a:xfrm>
          <a:prstGeom prst="rect">
            <a:avLst/>
          </a:prstGeom>
          <a:noFill/>
        </p:spPr>
        <p:txBody>
          <a:bodyPr wrap="square" rtlCol="0">
            <a:spAutoFit/>
          </a:bodyPr>
          <a:lstStyle/>
          <a:p>
            <a:pPr algn="just">
              <a:lnSpc>
                <a:spcPct val="110000"/>
              </a:lnSpc>
              <a:buFont typeface="Wingdings" pitchFamily="2" charset="2"/>
              <a:buChar char="v"/>
            </a:pPr>
            <a:r>
              <a:rPr lang="en-IN" b="1" dirty="0">
                <a:solidFill>
                  <a:schemeClr val="tx1">
                    <a:lumMod val="95000"/>
                    <a:lumOff val="5000"/>
                  </a:schemeClr>
                </a:solidFill>
                <a:latin typeface="Agency FB" pitchFamily="34" charset="0"/>
                <a:cs typeface="Times New Roman" panose="02020603050405020304" pitchFamily="18" charset="0"/>
              </a:rPr>
              <a:t> Assistance </a:t>
            </a:r>
            <a:r>
              <a:rPr lang="en-IN" b="1" dirty="0">
                <a:solidFill>
                  <a:srgbClr val="C00000"/>
                </a:solidFill>
                <a:latin typeface="Agency FB" pitchFamily="34" charset="0"/>
                <a:cs typeface="Times New Roman" panose="02020603050405020304" pitchFamily="18" charset="0"/>
              </a:rPr>
              <a:t>of Rs 10.00 </a:t>
            </a:r>
            <a:r>
              <a:rPr lang="en-IN" b="1" dirty="0" err="1">
                <a:solidFill>
                  <a:srgbClr val="C00000"/>
                </a:solidFill>
                <a:latin typeface="Agency FB" pitchFamily="34" charset="0"/>
                <a:cs typeface="Times New Roman" panose="02020603050405020304" pitchFamily="18" charset="0"/>
              </a:rPr>
              <a:t>lakh</a:t>
            </a:r>
            <a:r>
              <a:rPr lang="en-IN" b="1" dirty="0">
                <a:solidFill>
                  <a:srgbClr val="C00000"/>
                </a:solidFill>
                <a:latin typeface="Agency FB" pitchFamily="34" charset="0"/>
                <a:cs typeface="Times New Roman" panose="02020603050405020304" pitchFamily="18" charset="0"/>
              </a:rPr>
              <a:t> </a:t>
            </a:r>
            <a:r>
              <a:rPr lang="en-IN" b="1" dirty="0">
                <a:solidFill>
                  <a:schemeClr val="tx1">
                    <a:lumMod val="95000"/>
                    <a:lumOff val="5000"/>
                  </a:schemeClr>
                </a:solidFill>
                <a:latin typeface="Agency FB" pitchFamily="34" charset="0"/>
                <a:cs typeface="Times New Roman" panose="02020603050405020304" pitchFamily="18" charset="0"/>
              </a:rPr>
              <a:t>is being provided to each Cooperative Schools for strengthening </a:t>
            </a:r>
            <a:r>
              <a:rPr lang="en-IN" b="1" dirty="0">
                <a:solidFill>
                  <a:srgbClr val="C00000"/>
                </a:solidFill>
                <a:latin typeface="Agency FB" pitchFamily="34" charset="0"/>
                <a:cs typeface="Times New Roman" panose="02020603050405020304" pitchFamily="18" charset="0"/>
              </a:rPr>
              <a:t> Smart Classrooms and Science Labs. </a:t>
            </a:r>
          </a:p>
          <a:p>
            <a:pPr algn="just">
              <a:lnSpc>
                <a:spcPct val="110000"/>
              </a:lnSpc>
              <a:buFont typeface="Wingdings" pitchFamily="2" charset="2"/>
              <a:buChar char="v"/>
            </a:pPr>
            <a:r>
              <a:rPr lang="en-IN" b="1" dirty="0">
                <a:solidFill>
                  <a:schemeClr val="tx1">
                    <a:lumMod val="95000"/>
                    <a:lumOff val="5000"/>
                  </a:schemeClr>
                </a:solidFill>
                <a:latin typeface="Agency FB" pitchFamily="34" charset="0"/>
                <a:cs typeface="Times New Roman" panose="02020603050405020304" pitchFamily="18" charset="0"/>
              </a:rPr>
              <a:t> J&amp;K Government intends to set-up </a:t>
            </a:r>
            <a:r>
              <a:rPr lang="en-IN" b="1" dirty="0">
                <a:solidFill>
                  <a:srgbClr val="C00000"/>
                </a:solidFill>
                <a:latin typeface="Agency FB" pitchFamily="34" charset="0"/>
                <a:cs typeface="Times New Roman" panose="02020603050405020304" pitchFamily="18" charset="0"/>
              </a:rPr>
              <a:t>one Cooperative School in each district </a:t>
            </a:r>
            <a:r>
              <a:rPr lang="en-IN" b="1" dirty="0">
                <a:solidFill>
                  <a:schemeClr val="tx1">
                    <a:lumMod val="95000"/>
                    <a:lumOff val="5000"/>
                  </a:schemeClr>
                </a:solidFill>
                <a:latin typeface="Agency FB" pitchFamily="34" charset="0"/>
                <a:cs typeface="Times New Roman" panose="02020603050405020304" pitchFamily="18" charset="0"/>
              </a:rPr>
              <a:t>and accordingly land and Cooperatives are being identified in the remaining 15 districts.</a:t>
            </a:r>
          </a:p>
          <a:p>
            <a:pPr algn="just">
              <a:lnSpc>
                <a:spcPct val="110000"/>
              </a:lnSpc>
            </a:pPr>
            <a:endParaRPr lang="en-IN" b="1" dirty="0">
              <a:solidFill>
                <a:schemeClr val="tx1">
                  <a:lumMod val="95000"/>
                  <a:lumOff val="5000"/>
                </a:schemeClr>
              </a:solidFill>
              <a:latin typeface="Agency FB" pitchFamily="34" charset="0"/>
              <a:cs typeface="Times New Roman" panose="02020603050405020304" pitchFamily="18" charset="0"/>
            </a:endParaRPr>
          </a:p>
          <a:p>
            <a:pPr algn="just">
              <a:lnSpc>
                <a:spcPct val="110000"/>
              </a:lnSpc>
              <a:buFont typeface="Wingdings" pitchFamily="2" charset="2"/>
              <a:buChar char="v"/>
            </a:pPr>
            <a:r>
              <a:rPr lang="en-IN" b="1" dirty="0">
                <a:solidFill>
                  <a:schemeClr val="tx1">
                    <a:lumMod val="95000"/>
                    <a:lumOff val="5000"/>
                  </a:schemeClr>
                </a:solidFill>
                <a:latin typeface="Agency FB" pitchFamily="34" charset="0"/>
                <a:cs typeface="Times New Roman" panose="02020603050405020304" pitchFamily="18" charset="0"/>
              </a:rPr>
              <a:t> JKSCERT has been requested to introduce </a:t>
            </a:r>
            <a:r>
              <a:rPr lang="en-IN" b="1" dirty="0">
                <a:solidFill>
                  <a:srgbClr val="C00000"/>
                </a:solidFill>
                <a:latin typeface="Agency FB" pitchFamily="34" charset="0"/>
                <a:cs typeface="Times New Roman" panose="02020603050405020304" pitchFamily="18" charset="0"/>
              </a:rPr>
              <a:t>a chapter on Cooperatives </a:t>
            </a:r>
            <a:r>
              <a:rPr lang="en-IN" b="1" dirty="0">
                <a:solidFill>
                  <a:schemeClr val="tx1">
                    <a:lumMod val="95000"/>
                    <a:lumOff val="5000"/>
                  </a:schemeClr>
                </a:solidFill>
                <a:latin typeface="Agency FB" pitchFamily="34" charset="0"/>
                <a:cs typeface="Times New Roman" panose="02020603050405020304" pitchFamily="18" charset="0"/>
              </a:rPr>
              <a:t>in the School curriculum.</a:t>
            </a:r>
          </a:p>
          <a:p>
            <a:pPr algn="just">
              <a:lnSpc>
                <a:spcPct val="110000"/>
              </a:lnSpc>
            </a:pPr>
            <a:r>
              <a:rPr lang="en-IN" sz="1600" b="1" dirty="0">
                <a:solidFill>
                  <a:srgbClr val="9EFF29"/>
                </a:solidFill>
                <a:latin typeface="Times New Roman" panose="02020603050405020304" pitchFamily="18" charset="0"/>
                <a:cs typeface="Times New Roman" panose="02020603050405020304" pitchFamily="18" charset="0"/>
              </a:rPr>
              <a:t>    </a:t>
            </a:r>
          </a:p>
        </p:txBody>
      </p:sp>
      <p:pic>
        <p:nvPicPr>
          <p:cNvPr id="8" name="Picture 7" descr="IMG-20220827-WA0065.jpg"/>
          <p:cNvPicPr>
            <a:picLocks noChangeAspect="1"/>
          </p:cNvPicPr>
          <p:nvPr/>
        </p:nvPicPr>
        <p:blipFill>
          <a:blip r:embed="rId4" cstate="print"/>
          <a:stretch>
            <a:fillRect/>
          </a:stretch>
        </p:blipFill>
        <p:spPr>
          <a:xfrm>
            <a:off x="179512" y="4293096"/>
            <a:ext cx="4680520" cy="2564904"/>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permarkets-malls-logo-design-new4.jpg"/>
          <p:cNvPicPr>
            <a:picLocks noGrp="1" noChangeAspect="1"/>
          </p:cNvPicPr>
          <p:nvPr>
            <p:ph idx="1"/>
          </p:nvPr>
        </p:nvPicPr>
        <p:blipFill>
          <a:blip r:embed="rId2" cstate="print"/>
          <a:srcRect t="22664" b="20821"/>
          <a:stretch>
            <a:fillRect/>
          </a:stretch>
        </p:blipFill>
        <p:spPr>
          <a:xfrm>
            <a:off x="0" y="188640"/>
            <a:ext cx="8964488" cy="1368152"/>
          </a:xfrm>
          <a:prstGeom prst="rect">
            <a:avLst/>
          </a:prstGeom>
          <a:ln>
            <a:noFill/>
          </a:ln>
          <a:effectLst>
            <a:softEdge rad="112500"/>
          </a:effectLst>
        </p:spPr>
      </p:pic>
      <p:pic>
        <p:nvPicPr>
          <p:cNvPr id="5" name="Picture 4" descr="IMG_20220822_113555.jpg"/>
          <p:cNvPicPr>
            <a:picLocks noChangeAspect="1"/>
          </p:cNvPicPr>
          <p:nvPr/>
        </p:nvPicPr>
        <p:blipFill>
          <a:blip r:embed="rId3" cstate="print"/>
          <a:stretch>
            <a:fillRect/>
          </a:stretch>
        </p:blipFill>
        <p:spPr>
          <a:xfrm>
            <a:off x="179512" y="1412776"/>
            <a:ext cx="8856984" cy="5328592"/>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p:spPr>
        <p:txBody>
          <a:bodyPr>
            <a:normAutofit/>
          </a:bodyPr>
          <a:lstStyle/>
          <a:p>
            <a:pPr algn="l"/>
            <a:r>
              <a:rPr lang="en-IN" sz="4000" b="1" dirty="0">
                <a:solidFill>
                  <a:srgbClr val="C00000"/>
                </a:solidFill>
                <a:latin typeface="Algerian" pitchFamily="82" charset="0"/>
                <a:cs typeface="Times New Roman" panose="02020603050405020304" pitchFamily="18" charset="0"/>
              </a:rPr>
              <a:t>Cooperative SUPER BAZARS</a:t>
            </a:r>
            <a:endParaRPr lang="en-US" sz="4000" b="1" dirty="0">
              <a:solidFill>
                <a:srgbClr val="C00000"/>
              </a:solidFill>
              <a:latin typeface="Algerian" pitchFamily="82" charset="0"/>
            </a:endParaRPr>
          </a:p>
        </p:txBody>
      </p:sp>
      <p:sp>
        <p:nvSpPr>
          <p:cNvPr id="5" name="TextBox 4"/>
          <p:cNvSpPr txBox="1"/>
          <p:nvPr/>
        </p:nvSpPr>
        <p:spPr>
          <a:xfrm>
            <a:off x="251520" y="687719"/>
            <a:ext cx="5112568" cy="5755422"/>
          </a:xfrm>
          <a:prstGeom prst="rect">
            <a:avLst/>
          </a:prstGeom>
          <a:noFill/>
        </p:spPr>
        <p:txBody>
          <a:bodyPr wrap="square" rtlCol="0">
            <a:spAutoFit/>
          </a:bodyPr>
          <a:lstStyle/>
          <a:p>
            <a:pPr algn="just">
              <a:buFont typeface="Wingdings" pitchFamily="2" charset="2"/>
              <a:buChar char="q"/>
            </a:pPr>
            <a:endParaRPr lang="en-IN" sz="1600" b="1" dirty="0">
              <a:solidFill>
                <a:schemeClr val="tx1">
                  <a:lumMod val="95000"/>
                  <a:lumOff val="5000"/>
                </a:schemeClr>
              </a:solidFill>
              <a:latin typeface="Arial Rounded MT Bold" pitchFamily="34" charset="0"/>
              <a:cs typeface="Times New Roman" panose="02020603050405020304" pitchFamily="18" charset="0"/>
            </a:endParaRPr>
          </a:p>
          <a:p>
            <a:pPr algn="just" defTabSz="719138" fontAlgn="t">
              <a:lnSpc>
                <a:spcPct val="110000"/>
              </a:lnSpc>
              <a:buFont typeface="Wingdings" pitchFamily="2" charset="2"/>
              <a:buChar char="q"/>
              <a:tabLst>
                <a:tab pos="177800" algn="l"/>
                <a:tab pos="541338" algn="l"/>
              </a:tabLst>
            </a:pPr>
            <a:r>
              <a:rPr lang="en-IN" sz="1600" b="1" dirty="0">
                <a:solidFill>
                  <a:schemeClr val="tx1">
                    <a:lumMod val="95000"/>
                    <a:lumOff val="5000"/>
                  </a:schemeClr>
                </a:solidFill>
                <a:latin typeface="Arial Rounded MT Bold" pitchFamily="34" charset="0"/>
                <a:cs typeface="Times New Roman" panose="02020603050405020304" pitchFamily="18" charset="0"/>
              </a:rPr>
              <a:t>There are </a:t>
            </a:r>
            <a:r>
              <a:rPr lang="en-IN" sz="1600" b="1" dirty="0">
                <a:solidFill>
                  <a:srgbClr val="C00000"/>
                </a:solidFill>
                <a:latin typeface="Arial Rounded MT Bold" pitchFamily="34" charset="0"/>
                <a:cs typeface="Times New Roman" panose="02020603050405020304" pitchFamily="18" charset="0"/>
              </a:rPr>
              <a:t>Six</a:t>
            </a:r>
            <a:r>
              <a:rPr lang="en-IN" sz="1600" b="1" dirty="0">
                <a:solidFill>
                  <a:schemeClr val="tx1">
                    <a:lumMod val="95000"/>
                    <a:lumOff val="5000"/>
                  </a:schemeClr>
                </a:solidFill>
                <a:latin typeface="Arial Rounded MT Bold" pitchFamily="34" charset="0"/>
                <a:cs typeface="Times New Roman" panose="02020603050405020304" pitchFamily="18" charset="0"/>
              </a:rPr>
              <a:t> Cooperative Super </a:t>
            </a:r>
            <a:r>
              <a:rPr lang="en-IN" sz="1600" b="1" dirty="0" err="1">
                <a:solidFill>
                  <a:schemeClr val="tx1">
                    <a:lumMod val="95000"/>
                    <a:lumOff val="5000"/>
                  </a:schemeClr>
                </a:solidFill>
                <a:latin typeface="Arial Rounded MT Bold" pitchFamily="34" charset="0"/>
                <a:cs typeface="Times New Roman" panose="02020603050405020304" pitchFamily="18" charset="0"/>
              </a:rPr>
              <a:t>Bazars</a:t>
            </a:r>
            <a:r>
              <a:rPr lang="en-IN" sz="1600" b="1" dirty="0">
                <a:solidFill>
                  <a:schemeClr val="tx1">
                    <a:lumMod val="95000"/>
                    <a:lumOff val="5000"/>
                  </a:schemeClr>
                </a:solidFill>
                <a:latin typeface="Arial Rounded MT Bold" pitchFamily="34" charset="0"/>
                <a:cs typeface="Times New Roman" panose="02020603050405020304" pitchFamily="18" charset="0"/>
              </a:rPr>
              <a:t> in J&amp;K.</a:t>
            </a:r>
          </a:p>
          <a:p>
            <a:pPr algn="just" defTabSz="719138" fontAlgn="t">
              <a:lnSpc>
                <a:spcPct val="110000"/>
              </a:lnSpc>
              <a:tabLst>
                <a:tab pos="177800" algn="l"/>
                <a:tab pos="541338" algn="l"/>
              </a:tabLst>
            </a:pPr>
            <a:endParaRPr lang="en-IN" sz="1600" b="1" dirty="0">
              <a:solidFill>
                <a:schemeClr val="tx1">
                  <a:lumMod val="95000"/>
                  <a:lumOff val="5000"/>
                </a:schemeClr>
              </a:solidFill>
              <a:latin typeface="Arial Rounded MT Bold" pitchFamily="34" charset="0"/>
              <a:cs typeface="Times New Roman" panose="02020603050405020304" pitchFamily="18" charset="0"/>
            </a:endParaRPr>
          </a:p>
          <a:p>
            <a:pPr algn="just" defTabSz="719138" fontAlgn="t">
              <a:lnSpc>
                <a:spcPct val="110000"/>
              </a:lnSpc>
              <a:buFont typeface="Wingdings" pitchFamily="2" charset="2"/>
              <a:buChar char="q"/>
              <a:tabLst>
                <a:tab pos="177800" algn="l"/>
                <a:tab pos="541338" algn="l"/>
              </a:tabLst>
            </a:pPr>
            <a:r>
              <a:rPr lang="en-IN" sz="1600" b="1" dirty="0">
                <a:solidFill>
                  <a:srgbClr val="C00000"/>
                </a:solidFill>
                <a:latin typeface="Arial Rounded MT Bold" pitchFamily="34" charset="0"/>
                <a:cs typeface="Times New Roman" panose="02020603050405020304" pitchFamily="18" charset="0"/>
              </a:rPr>
              <a:t>During </a:t>
            </a:r>
            <a:r>
              <a:rPr lang="en-IN" sz="1600" b="1" dirty="0" err="1">
                <a:solidFill>
                  <a:srgbClr val="C00000"/>
                </a:solidFill>
                <a:latin typeface="Arial Rounded MT Bold" pitchFamily="34" charset="0"/>
                <a:cs typeface="Times New Roman" panose="02020603050405020304" pitchFamily="18" charset="0"/>
              </a:rPr>
              <a:t>covid</a:t>
            </a:r>
            <a:r>
              <a:rPr lang="en-IN" sz="1600" b="1" dirty="0">
                <a:solidFill>
                  <a:srgbClr val="C00000"/>
                </a:solidFill>
                <a:latin typeface="Arial Rounded MT Bold" pitchFamily="34" charset="0"/>
                <a:cs typeface="Times New Roman" panose="02020603050405020304" pitchFamily="18" charset="0"/>
              </a:rPr>
              <a:t> </a:t>
            </a:r>
            <a:r>
              <a:rPr lang="en-IN" sz="1600" b="1" dirty="0">
                <a:solidFill>
                  <a:schemeClr val="tx1">
                    <a:lumMod val="95000"/>
                    <a:lumOff val="5000"/>
                  </a:schemeClr>
                </a:solidFill>
                <a:latin typeface="Arial Rounded MT Bold" pitchFamily="34" charset="0"/>
                <a:cs typeface="Times New Roman" panose="02020603050405020304" pitchFamily="18" charset="0"/>
              </a:rPr>
              <a:t>the cooperative super bazaars have played a vital role in supply of essential commodities and medical supplies to the public. </a:t>
            </a:r>
          </a:p>
          <a:p>
            <a:pPr algn="just" defTabSz="719138" fontAlgn="t">
              <a:lnSpc>
                <a:spcPct val="110000"/>
              </a:lnSpc>
              <a:tabLst>
                <a:tab pos="177800" algn="l"/>
                <a:tab pos="541338" algn="l"/>
              </a:tabLst>
            </a:pPr>
            <a:endParaRPr lang="en-IN" sz="1600" b="1" dirty="0">
              <a:solidFill>
                <a:schemeClr val="tx1">
                  <a:lumMod val="95000"/>
                  <a:lumOff val="5000"/>
                </a:schemeClr>
              </a:solidFill>
              <a:latin typeface="Arial Rounded MT Bold" pitchFamily="34" charset="0"/>
              <a:cs typeface="Times New Roman" panose="02020603050405020304" pitchFamily="18" charset="0"/>
            </a:endParaRPr>
          </a:p>
          <a:p>
            <a:pPr algn="just" defTabSz="719138" fontAlgn="t">
              <a:lnSpc>
                <a:spcPct val="110000"/>
              </a:lnSpc>
              <a:buFont typeface="Wingdings" pitchFamily="2" charset="2"/>
              <a:buChar char="q"/>
              <a:tabLst>
                <a:tab pos="177800" algn="l"/>
                <a:tab pos="541338" algn="l"/>
              </a:tabLst>
            </a:pPr>
            <a:r>
              <a:rPr lang="en-IN" sz="1600" b="1" dirty="0">
                <a:solidFill>
                  <a:schemeClr val="tx1">
                    <a:lumMod val="95000"/>
                    <a:lumOff val="5000"/>
                  </a:schemeClr>
                </a:solidFill>
                <a:latin typeface="Arial Rounded MT Bold" pitchFamily="34" charset="0"/>
                <a:cs typeface="Times New Roman" panose="02020603050405020304" pitchFamily="18" charset="0"/>
              </a:rPr>
              <a:t>All the </a:t>
            </a:r>
            <a:r>
              <a:rPr lang="en-IN" sz="1600" b="1" dirty="0">
                <a:solidFill>
                  <a:srgbClr val="C00000"/>
                </a:solidFill>
                <a:latin typeface="Arial Rounded MT Bold" pitchFamily="34" charset="0"/>
                <a:cs typeface="Times New Roman" panose="02020603050405020304" pitchFamily="18" charset="0"/>
              </a:rPr>
              <a:t>6</a:t>
            </a:r>
            <a:r>
              <a:rPr lang="en-IN" sz="1600" b="1" dirty="0">
                <a:solidFill>
                  <a:schemeClr val="tx1">
                    <a:lumMod val="95000"/>
                    <a:lumOff val="5000"/>
                  </a:schemeClr>
                </a:solidFill>
                <a:latin typeface="Arial Rounded MT Bold" pitchFamily="34" charset="0"/>
                <a:cs typeface="Times New Roman" panose="02020603050405020304" pitchFamily="18" charset="0"/>
              </a:rPr>
              <a:t> Super bazaars have been registered on </a:t>
            </a:r>
            <a:r>
              <a:rPr lang="en-IN" sz="1600" b="1" dirty="0">
                <a:solidFill>
                  <a:srgbClr val="C00000"/>
                </a:solidFill>
                <a:latin typeface="Arial Rounded MT Bold" pitchFamily="34" charset="0"/>
                <a:cs typeface="Times New Roman" panose="02020603050405020304" pitchFamily="18" charset="0"/>
              </a:rPr>
              <a:t>GEM portal</a:t>
            </a:r>
            <a:r>
              <a:rPr lang="en-IN" sz="1600" b="1" dirty="0">
                <a:solidFill>
                  <a:schemeClr val="tx1">
                    <a:lumMod val="95000"/>
                    <a:lumOff val="5000"/>
                  </a:schemeClr>
                </a:solidFill>
                <a:latin typeface="Arial Rounded MT Bold" pitchFamily="34" charset="0"/>
                <a:cs typeface="Times New Roman" panose="02020603050405020304" pitchFamily="18" charset="0"/>
              </a:rPr>
              <a:t>.</a:t>
            </a:r>
          </a:p>
          <a:p>
            <a:pPr algn="just" defTabSz="719138" fontAlgn="t">
              <a:lnSpc>
                <a:spcPct val="110000"/>
              </a:lnSpc>
              <a:tabLst>
                <a:tab pos="177800" algn="l"/>
                <a:tab pos="541338" algn="l"/>
              </a:tabLst>
            </a:pPr>
            <a:endParaRPr lang="en-IN" sz="1600" b="1" dirty="0">
              <a:solidFill>
                <a:schemeClr val="tx1">
                  <a:lumMod val="95000"/>
                  <a:lumOff val="5000"/>
                </a:schemeClr>
              </a:solidFill>
              <a:latin typeface="Arial Rounded MT Bold" pitchFamily="34" charset="0"/>
              <a:cs typeface="Times New Roman" panose="02020603050405020304" pitchFamily="18" charset="0"/>
            </a:endParaRPr>
          </a:p>
          <a:p>
            <a:pPr algn="just" defTabSz="719138" fontAlgn="t">
              <a:lnSpc>
                <a:spcPct val="110000"/>
              </a:lnSpc>
              <a:buFont typeface="Wingdings" pitchFamily="2" charset="2"/>
              <a:buChar char="q"/>
              <a:tabLst>
                <a:tab pos="177800" algn="l"/>
                <a:tab pos="541338" algn="l"/>
              </a:tabLst>
            </a:pPr>
            <a:r>
              <a:rPr lang="en-IN" sz="1600" b="1" dirty="0">
                <a:solidFill>
                  <a:schemeClr val="tx1">
                    <a:lumMod val="95000"/>
                    <a:lumOff val="5000"/>
                  </a:schemeClr>
                </a:solidFill>
                <a:latin typeface="Arial Rounded MT Bold" pitchFamily="34" charset="0"/>
                <a:cs typeface="Times New Roman" panose="02020603050405020304" pitchFamily="18" charset="0"/>
              </a:rPr>
              <a:t>Modernization of super bazaars by way face lifting, </a:t>
            </a:r>
            <a:r>
              <a:rPr lang="en-IN" sz="1600" b="1" dirty="0">
                <a:solidFill>
                  <a:srgbClr val="C00000"/>
                </a:solidFill>
                <a:latin typeface="Arial Rounded MT Bold" pitchFamily="34" charset="0"/>
                <a:cs typeface="Times New Roman" panose="02020603050405020304" pitchFamily="18" charset="0"/>
              </a:rPr>
              <a:t>Bar Coding</a:t>
            </a:r>
            <a:r>
              <a:rPr lang="en-IN" sz="1600" b="1" dirty="0">
                <a:solidFill>
                  <a:schemeClr val="tx1">
                    <a:lumMod val="95000"/>
                    <a:lumOff val="5000"/>
                  </a:schemeClr>
                </a:solidFill>
                <a:latin typeface="Arial Rounded MT Bold" pitchFamily="34" charset="0"/>
                <a:cs typeface="Times New Roman" panose="02020603050405020304" pitchFamily="18" charset="0"/>
              </a:rPr>
              <a:t>, Digital Board is underway.</a:t>
            </a:r>
          </a:p>
          <a:p>
            <a:pPr algn="just" defTabSz="719138" fontAlgn="t">
              <a:lnSpc>
                <a:spcPct val="110000"/>
              </a:lnSpc>
              <a:tabLst>
                <a:tab pos="177800" algn="l"/>
                <a:tab pos="541338" algn="l"/>
              </a:tabLst>
            </a:pPr>
            <a:endParaRPr lang="en-IN" sz="1600" b="1" dirty="0">
              <a:solidFill>
                <a:schemeClr val="tx1">
                  <a:lumMod val="95000"/>
                  <a:lumOff val="5000"/>
                </a:schemeClr>
              </a:solidFill>
              <a:latin typeface="Arial Rounded MT Bold" pitchFamily="34" charset="0"/>
              <a:cs typeface="Times New Roman" panose="02020603050405020304" pitchFamily="18" charset="0"/>
            </a:endParaRPr>
          </a:p>
          <a:p>
            <a:pPr algn="just" defTabSz="719138" fontAlgn="t">
              <a:lnSpc>
                <a:spcPct val="110000"/>
              </a:lnSpc>
              <a:buFont typeface="Wingdings" pitchFamily="2" charset="2"/>
              <a:buChar char="q"/>
              <a:tabLst>
                <a:tab pos="177800" algn="l"/>
                <a:tab pos="541338" algn="l"/>
              </a:tabLst>
            </a:pPr>
            <a:r>
              <a:rPr lang="en-IN" sz="1600" b="1" dirty="0">
                <a:solidFill>
                  <a:schemeClr val="tx1">
                    <a:lumMod val="95000"/>
                    <a:lumOff val="5000"/>
                  </a:schemeClr>
                </a:solidFill>
                <a:latin typeface="Arial Rounded MT Bold" pitchFamily="34" charset="0"/>
                <a:cs typeface="Times New Roman" panose="02020603050405020304" pitchFamily="18" charset="0"/>
              </a:rPr>
              <a:t>The Department is in process of establishing one Cooperative </a:t>
            </a:r>
            <a:r>
              <a:rPr lang="en-IN" sz="1600" b="1" dirty="0">
                <a:solidFill>
                  <a:srgbClr val="C00000"/>
                </a:solidFill>
                <a:latin typeface="Arial Rounded MT Bold" pitchFamily="34" charset="0"/>
                <a:cs typeface="Times New Roman" panose="02020603050405020304" pitchFamily="18" charset="0"/>
              </a:rPr>
              <a:t>Super </a:t>
            </a:r>
            <a:r>
              <a:rPr lang="en-IN" sz="1600" b="1" dirty="0" err="1">
                <a:solidFill>
                  <a:srgbClr val="C00000"/>
                </a:solidFill>
                <a:latin typeface="Arial Rounded MT Bold" pitchFamily="34" charset="0"/>
                <a:cs typeface="Times New Roman" panose="02020603050405020304" pitchFamily="18" charset="0"/>
              </a:rPr>
              <a:t>Bazar</a:t>
            </a:r>
            <a:r>
              <a:rPr lang="en-IN" sz="1600" b="1" dirty="0">
                <a:solidFill>
                  <a:srgbClr val="C00000"/>
                </a:solidFill>
                <a:latin typeface="Arial Rounded MT Bold" pitchFamily="34" charset="0"/>
                <a:cs typeface="Times New Roman" panose="02020603050405020304" pitchFamily="18" charset="0"/>
              </a:rPr>
              <a:t> in each District</a:t>
            </a:r>
            <a:r>
              <a:rPr lang="en-IN" sz="1600" b="1" dirty="0">
                <a:solidFill>
                  <a:schemeClr val="tx1">
                    <a:lumMod val="95000"/>
                    <a:lumOff val="5000"/>
                  </a:schemeClr>
                </a:solidFill>
                <a:latin typeface="Arial Rounded MT Bold" pitchFamily="34" charset="0"/>
                <a:cs typeface="Times New Roman" panose="02020603050405020304" pitchFamily="18" charset="0"/>
              </a:rPr>
              <a:t> of UT of J&amp;K and five Districts have been selected in 2022-23 and DPRs are being prepared.</a:t>
            </a:r>
          </a:p>
          <a:p>
            <a:pPr algn="just" defTabSz="719138" fontAlgn="t">
              <a:lnSpc>
                <a:spcPct val="110000"/>
              </a:lnSpc>
              <a:tabLst>
                <a:tab pos="177800" algn="l"/>
                <a:tab pos="541338" algn="l"/>
              </a:tabLst>
            </a:pPr>
            <a:endParaRPr lang="en-IN" sz="1600" b="1" dirty="0">
              <a:solidFill>
                <a:schemeClr val="tx1">
                  <a:lumMod val="95000"/>
                  <a:lumOff val="5000"/>
                </a:schemeClr>
              </a:solidFill>
              <a:latin typeface="Arial Rounded MT Bold" pitchFamily="34" charset="0"/>
              <a:cs typeface="Times New Roman" panose="02020603050405020304" pitchFamily="18" charset="0"/>
            </a:endParaRPr>
          </a:p>
          <a:p>
            <a:pPr algn="just" defTabSz="719138" fontAlgn="t">
              <a:lnSpc>
                <a:spcPct val="110000"/>
              </a:lnSpc>
              <a:buFont typeface="Wingdings" pitchFamily="2" charset="2"/>
              <a:buChar char="q"/>
              <a:tabLst>
                <a:tab pos="177800" algn="l"/>
                <a:tab pos="541338" algn="l"/>
              </a:tabLst>
            </a:pPr>
            <a:r>
              <a:rPr lang="en-IN" sz="1600" b="1" dirty="0">
                <a:solidFill>
                  <a:schemeClr val="tx1">
                    <a:lumMod val="95000"/>
                    <a:lumOff val="5000"/>
                  </a:schemeClr>
                </a:solidFill>
                <a:latin typeface="Arial Rounded MT Bold" pitchFamily="34" charset="0"/>
                <a:cs typeface="Times New Roman" panose="02020603050405020304" pitchFamily="18" charset="0"/>
              </a:rPr>
              <a:t>Process for identification of land and cooperative societies for setting up new super </a:t>
            </a:r>
            <a:r>
              <a:rPr lang="en-IN" sz="1600" b="1" dirty="0" err="1">
                <a:solidFill>
                  <a:schemeClr val="tx1">
                    <a:lumMod val="95000"/>
                    <a:lumOff val="5000"/>
                  </a:schemeClr>
                </a:solidFill>
                <a:latin typeface="Arial Rounded MT Bold" pitchFamily="34" charset="0"/>
                <a:cs typeface="Times New Roman" panose="02020603050405020304" pitchFamily="18" charset="0"/>
              </a:rPr>
              <a:t>bazars</a:t>
            </a:r>
            <a:r>
              <a:rPr lang="en-IN" sz="1600" b="1" dirty="0">
                <a:solidFill>
                  <a:schemeClr val="tx1">
                    <a:lumMod val="95000"/>
                    <a:lumOff val="5000"/>
                  </a:schemeClr>
                </a:solidFill>
                <a:latin typeface="Arial Rounded MT Bold" pitchFamily="34" charset="0"/>
                <a:cs typeface="Times New Roman" panose="02020603050405020304" pitchFamily="18" charset="0"/>
              </a:rPr>
              <a:t> in the remaining 9 districts is underway.</a:t>
            </a:r>
            <a:endParaRPr lang="en-IN" sz="1600" b="1" dirty="0">
              <a:solidFill>
                <a:schemeClr val="tx1">
                  <a:lumMod val="95000"/>
                  <a:lumOff val="5000"/>
                </a:schemeClr>
              </a:solidFill>
              <a:latin typeface="Arial Rounded MT Bold" pitchFamily="34" charset="0"/>
            </a:endParaRPr>
          </a:p>
        </p:txBody>
      </p:sp>
      <p:pic>
        <p:nvPicPr>
          <p:cNvPr id="6" name="Picture 5" descr="IMG-20220827-WA0036.jpg"/>
          <p:cNvPicPr>
            <a:picLocks noChangeAspect="1"/>
          </p:cNvPicPr>
          <p:nvPr/>
        </p:nvPicPr>
        <p:blipFill>
          <a:blip r:embed="rId2" cstate="print"/>
          <a:stretch>
            <a:fillRect/>
          </a:stretch>
        </p:blipFill>
        <p:spPr>
          <a:xfrm>
            <a:off x="5364088" y="1052736"/>
            <a:ext cx="3600400" cy="5805264"/>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908720"/>
          </a:xfrm>
        </p:spPr>
        <p:txBody>
          <a:bodyPr>
            <a:noAutofit/>
          </a:bodyPr>
          <a:lstStyle/>
          <a:p>
            <a:pPr algn="l"/>
            <a:r>
              <a:rPr lang="en-US" sz="3600" b="1" dirty="0">
                <a:solidFill>
                  <a:srgbClr val="C00000"/>
                </a:solidFill>
                <a:latin typeface="Algerian" pitchFamily="82" charset="0"/>
                <a:cs typeface="Times New Roman" panose="02020603050405020304" pitchFamily="18" charset="0"/>
              </a:rPr>
              <a:t>Model Cooperatives with Backward and forward linkages</a:t>
            </a:r>
            <a:endParaRPr lang="en-US" sz="3600" dirty="0">
              <a:solidFill>
                <a:srgbClr val="C00000"/>
              </a:solidFill>
              <a:latin typeface="Algerian" pitchFamily="82" charset="0"/>
            </a:endParaRPr>
          </a:p>
        </p:txBody>
      </p:sp>
      <p:sp>
        <p:nvSpPr>
          <p:cNvPr id="4" name="TextBox 3"/>
          <p:cNvSpPr txBox="1"/>
          <p:nvPr/>
        </p:nvSpPr>
        <p:spPr>
          <a:xfrm>
            <a:off x="323528" y="1124744"/>
            <a:ext cx="8820472" cy="679673"/>
          </a:xfrm>
          <a:prstGeom prst="rect">
            <a:avLst/>
          </a:prstGeom>
          <a:noFill/>
        </p:spPr>
        <p:txBody>
          <a:bodyPr wrap="square" rtlCol="0">
            <a:spAutoFit/>
          </a:bodyPr>
          <a:lstStyle/>
          <a:p>
            <a:pPr algn="just">
              <a:lnSpc>
                <a:spcPct val="110000"/>
              </a:lnSpc>
            </a:pPr>
            <a:r>
              <a:rPr lang="en-US" b="1" dirty="0">
                <a:solidFill>
                  <a:schemeClr val="tx1">
                    <a:lumMod val="95000"/>
                    <a:lumOff val="5000"/>
                  </a:schemeClr>
                </a:solidFill>
                <a:latin typeface="Rockwell Extra Bold" pitchFamily="18" charset="0"/>
                <a:cs typeface="Times New Roman" panose="02020603050405020304" pitchFamily="18" charset="0"/>
              </a:rPr>
              <a:t>Cooperative Department has taken an initiative for setting up Models having inter-linkage of Cooperatives in every district.</a:t>
            </a:r>
          </a:p>
        </p:txBody>
      </p:sp>
      <p:pic>
        <p:nvPicPr>
          <p:cNvPr id="5" name="Picture 4" descr="saffron.jpg"/>
          <p:cNvPicPr>
            <a:picLocks noChangeAspect="1"/>
          </p:cNvPicPr>
          <p:nvPr/>
        </p:nvPicPr>
        <p:blipFill>
          <a:blip r:embed="rId2" cstate="print"/>
          <a:stretch>
            <a:fillRect/>
          </a:stretch>
        </p:blipFill>
        <p:spPr>
          <a:xfrm>
            <a:off x="107504" y="2060848"/>
            <a:ext cx="3240360" cy="2654036"/>
          </a:xfrm>
          <a:prstGeom prst="rect">
            <a:avLst/>
          </a:prstGeom>
          <a:ln>
            <a:noFill/>
          </a:ln>
          <a:effectLst>
            <a:softEdge rad="112500"/>
          </a:effectLst>
        </p:spPr>
      </p:pic>
      <p:sp>
        <p:nvSpPr>
          <p:cNvPr id="6" name="TextBox 5"/>
          <p:cNvSpPr txBox="1"/>
          <p:nvPr/>
        </p:nvSpPr>
        <p:spPr>
          <a:xfrm>
            <a:off x="3203848" y="1916832"/>
            <a:ext cx="5760640" cy="4790414"/>
          </a:xfrm>
          <a:prstGeom prst="rect">
            <a:avLst/>
          </a:prstGeom>
          <a:noFill/>
        </p:spPr>
        <p:txBody>
          <a:bodyPr wrap="square" rtlCol="0">
            <a:spAutoFit/>
          </a:bodyPr>
          <a:lstStyle/>
          <a:p>
            <a:pPr algn="just">
              <a:lnSpc>
                <a:spcPct val="110000"/>
              </a:lnSpc>
            </a:pPr>
            <a:r>
              <a:rPr lang="en-US" sz="2800" b="1" dirty="0">
                <a:solidFill>
                  <a:srgbClr val="C00000"/>
                </a:solidFill>
                <a:latin typeface="Agency FB" pitchFamily="34" charset="0"/>
                <a:cs typeface="Times New Roman" panose="02020603050405020304" pitchFamily="18" charset="0"/>
              </a:rPr>
              <a:t>In Pulwama</a:t>
            </a:r>
            <a:r>
              <a:rPr lang="en-US" sz="2800" dirty="0">
                <a:solidFill>
                  <a:schemeClr val="accent6">
                    <a:lumMod val="75000"/>
                  </a:schemeClr>
                </a:solidFill>
                <a:latin typeface="Agency FB" pitchFamily="34" charset="0"/>
                <a:cs typeface="Times New Roman" panose="02020603050405020304" pitchFamily="18" charset="0"/>
              </a:rPr>
              <a:t>, JK Kissan Agro Dry Fruit and Spices Marketing Cooperative Ltd. Pampore has been interlinked with seven newly registered cooperatives dealing with cultivation of quality Saffron. The aim is to collect, process, grade, package and market saffron in an organized manner to fetch higher returns. Annual turnover of these cooperatives expected to increase from Rs 3.00 crore to Rs 4.20 crore  after the processing plan is established in an year.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C00000"/>
                </a:solidFill>
                <a:latin typeface="Algerian" pitchFamily="82" charset="0"/>
                <a:cs typeface="Times New Roman" panose="02020603050405020304" pitchFamily="18" charset="0"/>
              </a:rPr>
              <a:t>Revival of Cooperative  Sector after abrogation of article 370 in J&amp;K </a:t>
            </a:r>
            <a:endParaRPr lang="en-US" sz="3600" dirty="0">
              <a:solidFill>
                <a:srgbClr val="C00000"/>
              </a:solidFill>
              <a:latin typeface="Algerian" pitchFamily="82" charset="0"/>
            </a:endParaRPr>
          </a:p>
        </p:txBody>
      </p:sp>
      <p:graphicFrame>
        <p:nvGraphicFramePr>
          <p:cNvPr id="4" name="Content Placeholder 3"/>
          <p:cNvGraphicFramePr>
            <a:graphicFrameLocks noGrp="1"/>
          </p:cNvGraphicFramePr>
          <p:nvPr>
            <p:ph idx="1"/>
          </p:nvPr>
        </p:nvGraphicFramePr>
        <p:xfrm>
          <a:off x="457200" y="16002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908720"/>
          </a:xfrm>
        </p:spPr>
        <p:txBody>
          <a:bodyPr>
            <a:noAutofit/>
          </a:bodyPr>
          <a:lstStyle/>
          <a:p>
            <a:r>
              <a:rPr lang="en-US" sz="3600" b="1" dirty="0">
                <a:solidFill>
                  <a:srgbClr val="C00000"/>
                </a:solidFill>
                <a:latin typeface="Algerian" pitchFamily="82" charset="0"/>
                <a:cs typeface="Times New Roman" panose="02020603050405020304" pitchFamily="18" charset="0"/>
              </a:rPr>
              <a:t>Model Cooperatives with Backward and forward linkages</a:t>
            </a:r>
            <a:endParaRPr lang="en-US" sz="3600" dirty="0">
              <a:solidFill>
                <a:srgbClr val="C00000"/>
              </a:solidFill>
              <a:latin typeface="Algerian" pitchFamily="82" charset="0"/>
            </a:endParaRPr>
          </a:p>
        </p:txBody>
      </p:sp>
      <p:sp>
        <p:nvSpPr>
          <p:cNvPr id="4" name="TextBox 3"/>
          <p:cNvSpPr txBox="1"/>
          <p:nvPr/>
        </p:nvSpPr>
        <p:spPr>
          <a:xfrm>
            <a:off x="323528" y="1268760"/>
            <a:ext cx="8820472" cy="679673"/>
          </a:xfrm>
          <a:prstGeom prst="rect">
            <a:avLst/>
          </a:prstGeom>
          <a:noFill/>
        </p:spPr>
        <p:txBody>
          <a:bodyPr wrap="square" rtlCol="0">
            <a:spAutoFit/>
          </a:bodyPr>
          <a:lstStyle/>
          <a:p>
            <a:pPr algn="just">
              <a:lnSpc>
                <a:spcPct val="110000"/>
              </a:lnSpc>
            </a:pPr>
            <a:r>
              <a:rPr lang="en-US" b="1" dirty="0">
                <a:solidFill>
                  <a:schemeClr val="tx1">
                    <a:lumMod val="95000"/>
                    <a:lumOff val="5000"/>
                  </a:schemeClr>
                </a:solidFill>
                <a:latin typeface="Rockwell Extra Bold" pitchFamily="18" charset="0"/>
                <a:cs typeface="Times New Roman" panose="02020603050405020304" pitchFamily="18" charset="0"/>
              </a:rPr>
              <a:t>Cooperative Department has taken an initiative for setting up Models having inter-linkage of Cooperatives in every district.</a:t>
            </a:r>
          </a:p>
        </p:txBody>
      </p:sp>
      <p:pic>
        <p:nvPicPr>
          <p:cNvPr id="7" name="Picture 6" descr="14dea696-7356-11eb-8939-d4b1171d1bb1_1613889019025.jpg"/>
          <p:cNvPicPr>
            <a:picLocks noChangeAspect="1"/>
          </p:cNvPicPr>
          <p:nvPr/>
        </p:nvPicPr>
        <p:blipFill>
          <a:blip r:embed="rId2" cstate="print"/>
          <a:stretch>
            <a:fillRect/>
          </a:stretch>
        </p:blipFill>
        <p:spPr>
          <a:xfrm>
            <a:off x="107504" y="2204864"/>
            <a:ext cx="2678546" cy="4392488"/>
          </a:xfrm>
          <a:prstGeom prst="rect">
            <a:avLst/>
          </a:prstGeom>
          <a:ln>
            <a:noFill/>
          </a:ln>
          <a:effectLst>
            <a:softEdge rad="112500"/>
          </a:effectLst>
        </p:spPr>
      </p:pic>
      <p:sp>
        <p:nvSpPr>
          <p:cNvPr id="8" name="TextBox 7"/>
          <p:cNvSpPr txBox="1"/>
          <p:nvPr/>
        </p:nvSpPr>
        <p:spPr>
          <a:xfrm>
            <a:off x="2699792" y="2025908"/>
            <a:ext cx="6300192" cy="4832092"/>
          </a:xfrm>
          <a:prstGeom prst="rect">
            <a:avLst/>
          </a:prstGeom>
          <a:noFill/>
        </p:spPr>
        <p:txBody>
          <a:bodyPr wrap="square" rtlCol="0">
            <a:spAutoFit/>
          </a:bodyPr>
          <a:lstStyle/>
          <a:p>
            <a:pPr algn="just">
              <a:lnSpc>
                <a:spcPct val="110000"/>
              </a:lnSpc>
            </a:pPr>
            <a:r>
              <a:rPr lang="en-US" sz="2800" b="1" dirty="0">
                <a:solidFill>
                  <a:srgbClr val="C00000"/>
                </a:solidFill>
                <a:latin typeface="Agency FB" pitchFamily="34" charset="0"/>
                <a:cs typeface="Times New Roman" panose="02020603050405020304" pitchFamily="18" charset="0"/>
              </a:rPr>
              <a:t>In </a:t>
            </a:r>
            <a:r>
              <a:rPr lang="en-US" sz="2800" b="1" dirty="0" err="1">
                <a:solidFill>
                  <a:srgbClr val="C00000"/>
                </a:solidFill>
                <a:latin typeface="Agency FB" pitchFamily="34" charset="0"/>
                <a:cs typeface="Times New Roman" panose="02020603050405020304" pitchFamily="18" charset="0"/>
              </a:rPr>
              <a:t>Budgam</a:t>
            </a:r>
            <a:r>
              <a:rPr lang="en-US" sz="2800" dirty="0">
                <a:solidFill>
                  <a:srgbClr val="00B050"/>
                </a:solidFill>
                <a:latin typeface="Agency FB" pitchFamily="34" charset="0"/>
                <a:cs typeface="Times New Roman" panose="02020603050405020304" pitchFamily="18" charset="0"/>
              </a:rPr>
              <a:t>, Cooperative Marketing Society </a:t>
            </a:r>
            <a:r>
              <a:rPr lang="en-US" sz="2800" dirty="0" err="1">
                <a:solidFill>
                  <a:srgbClr val="00B050"/>
                </a:solidFill>
                <a:latin typeface="Agency FB" pitchFamily="34" charset="0"/>
                <a:cs typeface="Times New Roman" panose="02020603050405020304" pitchFamily="18" charset="0"/>
              </a:rPr>
              <a:t>Beerwah</a:t>
            </a:r>
            <a:r>
              <a:rPr lang="en-US" sz="2800" dirty="0">
                <a:solidFill>
                  <a:srgbClr val="00B050"/>
                </a:solidFill>
                <a:latin typeface="Agency FB" pitchFamily="34" charset="0"/>
                <a:cs typeface="Times New Roman" panose="02020603050405020304" pitchFamily="18" charset="0"/>
              </a:rPr>
              <a:t> has been interlinked with nine PACS, 02 Women Consumer Stores and two Specialized Societies for establishment of Food Processing Unit. The interlinked Societies shall produce/ collect the vegetables and process it into Tomato Ketchup, Pickle, Tomato puree to be marketed by Cooperative Super </a:t>
            </a:r>
            <a:r>
              <a:rPr lang="en-US" sz="2800" dirty="0" err="1">
                <a:solidFill>
                  <a:srgbClr val="00B050"/>
                </a:solidFill>
                <a:latin typeface="Agency FB" pitchFamily="34" charset="0"/>
                <a:cs typeface="Times New Roman" panose="02020603050405020304" pitchFamily="18" charset="0"/>
              </a:rPr>
              <a:t>Bazar</a:t>
            </a:r>
            <a:r>
              <a:rPr lang="en-US" sz="2800" dirty="0">
                <a:solidFill>
                  <a:srgbClr val="00B050"/>
                </a:solidFill>
                <a:latin typeface="Agency FB" pitchFamily="34" charset="0"/>
                <a:cs typeface="Times New Roman" panose="02020603050405020304" pitchFamily="18" charset="0"/>
              </a:rPr>
              <a:t> and through e-marketing platforms. The initiative is expected to enhance the annual turnover of these cooperatives  from Rs. 1.63 crore to 2.60 </a:t>
            </a:r>
            <a:r>
              <a:rPr lang="en-US" sz="2800" dirty="0" err="1">
                <a:solidFill>
                  <a:srgbClr val="00B050"/>
                </a:solidFill>
                <a:latin typeface="Agency FB" pitchFamily="34" charset="0"/>
                <a:cs typeface="Times New Roman" panose="02020603050405020304" pitchFamily="18" charset="0"/>
              </a:rPr>
              <a:t>crores</a:t>
            </a:r>
            <a:r>
              <a:rPr lang="en-US" sz="2800" dirty="0">
                <a:solidFill>
                  <a:srgbClr val="00B050"/>
                </a:solidFill>
                <a:latin typeface="Agency FB" pitchFamily="34" charset="0"/>
                <a:cs typeface="Times New Roman" panose="02020603050405020304" pitchFamily="18"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20220827-WA0022.jpg"/>
          <p:cNvPicPr>
            <a:picLocks noChangeAspect="1"/>
          </p:cNvPicPr>
          <p:nvPr/>
        </p:nvPicPr>
        <p:blipFill>
          <a:blip r:embed="rId2" cstate="print"/>
          <a:srcRect t="26250" b="38051"/>
          <a:stretch>
            <a:fillRect/>
          </a:stretch>
        </p:blipFill>
        <p:spPr>
          <a:xfrm>
            <a:off x="251520" y="1124744"/>
            <a:ext cx="8568952" cy="5616624"/>
          </a:xfrm>
          <a:prstGeom prst="rect">
            <a:avLst/>
          </a:prstGeom>
          <a:ln>
            <a:noFill/>
          </a:ln>
          <a:effectLst>
            <a:softEdge rad="112500"/>
          </a:effectLst>
        </p:spPr>
      </p:pic>
      <p:sp>
        <p:nvSpPr>
          <p:cNvPr id="5" name="TextBox 4"/>
          <p:cNvSpPr txBox="1"/>
          <p:nvPr/>
        </p:nvSpPr>
        <p:spPr>
          <a:xfrm>
            <a:off x="323528" y="404664"/>
            <a:ext cx="8496944" cy="461665"/>
          </a:xfrm>
          <a:prstGeom prst="rect">
            <a:avLst/>
          </a:prstGeom>
          <a:noFill/>
        </p:spPr>
        <p:txBody>
          <a:bodyPr wrap="square" rtlCol="0">
            <a:spAutoFit/>
          </a:bodyPr>
          <a:lstStyle/>
          <a:p>
            <a:r>
              <a:rPr lang="en-US" sz="2400" b="1" dirty="0">
                <a:solidFill>
                  <a:srgbClr val="C00000"/>
                </a:solidFill>
                <a:latin typeface="Algerian" pitchFamily="82" charset="0"/>
              </a:rPr>
              <a:t>BUSINESS TURNOVER OF BUDGAM MULTIMODAL SOCIETY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noAutofit/>
          </a:bodyPr>
          <a:lstStyle/>
          <a:p>
            <a:r>
              <a:rPr lang="en-US" sz="3600" b="1" dirty="0">
                <a:solidFill>
                  <a:srgbClr val="C00000"/>
                </a:solidFill>
                <a:latin typeface="Algerian" pitchFamily="82" charset="0"/>
                <a:cs typeface="Times New Roman" panose="02020603050405020304" pitchFamily="18" charset="0"/>
              </a:rPr>
              <a:t>Model Cooperatives with Backward and forward linkages</a:t>
            </a:r>
            <a:endParaRPr lang="en-US" sz="3600" dirty="0"/>
          </a:p>
        </p:txBody>
      </p:sp>
      <p:pic>
        <p:nvPicPr>
          <p:cNvPr id="4" name="Picture 3" descr="organic_fertilizers.jpg"/>
          <p:cNvPicPr>
            <a:picLocks noChangeAspect="1"/>
          </p:cNvPicPr>
          <p:nvPr/>
        </p:nvPicPr>
        <p:blipFill>
          <a:blip r:embed="rId2" cstate="print"/>
          <a:stretch>
            <a:fillRect/>
          </a:stretch>
        </p:blipFill>
        <p:spPr>
          <a:xfrm>
            <a:off x="0" y="1340768"/>
            <a:ext cx="3600400" cy="5256584"/>
          </a:xfrm>
          <a:prstGeom prst="rect">
            <a:avLst/>
          </a:prstGeom>
          <a:ln>
            <a:noFill/>
          </a:ln>
          <a:effectLst>
            <a:softEdge rad="112500"/>
          </a:effectLst>
        </p:spPr>
      </p:pic>
      <p:sp>
        <p:nvSpPr>
          <p:cNvPr id="5" name="TextBox 4"/>
          <p:cNvSpPr txBox="1"/>
          <p:nvPr/>
        </p:nvSpPr>
        <p:spPr>
          <a:xfrm>
            <a:off x="3707904" y="1124744"/>
            <a:ext cx="5328592" cy="5693866"/>
          </a:xfrm>
          <a:prstGeom prst="rect">
            <a:avLst/>
          </a:prstGeom>
          <a:noFill/>
        </p:spPr>
        <p:txBody>
          <a:bodyPr wrap="square" rtlCol="0">
            <a:spAutoFit/>
          </a:bodyPr>
          <a:lstStyle/>
          <a:p>
            <a:pPr algn="just">
              <a:lnSpc>
                <a:spcPct val="100000"/>
              </a:lnSpc>
            </a:pPr>
            <a:r>
              <a:rPr lang="en-US" sz="2800" b="1" dirty="0">
                <a:solidFill>
                  <a:srgbClr val="C00000"/>
                </a:solidFill>
                <a:latin typeface="Agency FB" pitchFamily="34" charset="0"/>
                <a:cs typeface="Times New Roman" panose="02020603050405020304" pitchFamily="18" charset="0"/>
              </a:rPr>
              <a:t>In Jammu</a:t>
            </a:r>
            <a:r>
              <a:rPr lang="en-US" sz="2800" dirty="0">
                <a:solidFill>
                  <a:schemeClr val="accent6">
                    <a:lumMod val="75000"/>
                  </a:schemeClr>
                </a:solidFill>
                <a:latin typeface="Agency FB" pitchFamily="34" charset="0"/>
                <a:cs typeface="Times New Roman" panose="02020603050405020304" pitchFamily="18" charset="0"/>
              </a:rPr>
              <a:t>, </a:t>
            </a:r>
            <a:r>
              <a:rPr lang="en-US" sz="2800" dirty="0" err="1">
                <a:solidFill>
                  <a:schemeClr val="accent6">
                    <a:lumMod val="75000"/>
                  </a:schemeClr>
                </a:solidFill>
                <a:latin typeface="Agency FB" pitchFamily="34" charset="0"/>
                <a:cs typeface="Times New Roman" panose="02020603050405020304" pitchFamily="18" charset="0"/>
              </a:rPr>
              <a:t>Kundal</a:t>
            </a:r>
            <a:r>
              <a:rPr lang="en-US" sz="2800" dirty="0">
                <a:solidFill>
                  <a:schemeClr val="accent6">
                    <a:lumMod val="75000"/>
                  </a:schemeClr>
                </a:solidFill>
                <a:latin typeface="Agency FB" pitchFamily="34" charset="0"/>
                <a:cs typeface="Times New Roman" panose="02020603050405020304" pitchFamily="18" charset="0"/>
              </a:rPr>
              <a:t> Rural Agriculture Cooperative Marketing Ltd. dealing with Sales of Fertilizer and Pesticides has been interlinked with </a:t>
            </a:r>
            <a:r>
              <a:rPr lang="en-US" sz="2800" b="1" dirty="0">
                <a:solidFill>
                  <a:schemeClr val="accent6">
                    <a:lumMod val="75000"/>
                  </a:schemeClr>
                </a:solidFill>
                <a:latin typeface="Agency FB" pitchFamily="34" charset="0"/>
                <a:cs typeface="Times New Roman" panose="02020603050405020304" pitchFamily="18" charset="0"/>
              </a:rPr>
              <a:t>newly registered </a:t>
            </a:r>
            <a:r>
              <a:rPr lang="en-US" sz="2800" dirty="0">
                <a:solidFill>
                  <a:schemeClr val="accent6">
                    <a:lumMod val="75000"/>
                  </a:schemeClr>
                </a:solidFill>
                <a:latin typeface="Agency FB" pitchFamily="34" charset="0"/>
                <a:cs typeface="Times New Roman" panose="02020603050405020304" pitchFamily="18" charset="0"/>
              </a:rPr>
              <a:t>Transport Cooperatives (</a:t>
            </a:r>
            <a:r>
              <a:rPr lang="en-US" sz="2800" dirty="0" err="1">
                <a:solidFill>
                  <a:schemeClr val="accent6">
                    <a:lumMod val="75000"/>
                  </a:schemeClr>
                </a:solidFill>
                <a:latin typeface="Agency FB" pitchFamily="34" charset="0"/>
                <a:cs typeface="Times New Roman" panose="02020603050405020304" pitchFamily="18" charset="0"/>
              </a:rPr>
              <a:t>Sahakar</a:t>
            </a:r>
            <a:r>
              <a:rPr lang="en-US" sz="2800" dirty="0">
                <a:solidFill>
                  <a:schemeClr val="accent6">
                    <a:lumMod val="75000"/>
                  </a:schemeClr>
                </a:solidFill>
                <a:latin typeface="Agency FB" pitchFamily="34" charset="0"/>
                <a:cs typeface="Times New Roman" panose="02020603050405020304" pitchFamily="18" charset="0"/>
              </a:rPr>
              <a:t> </a:t>
            </a:r>
            <a:r>
              <a:rPr lang="en-US" sz="2800" dirty="0" err="1">
                <a:solidFill>
                  <a:schemeClr val="accent6">
                    <a:lumMod val="75000"/>
                  </a:schemeClr>
                </a:solidFill>
                <a:latin typeface="Agency FB" pitchFamily="34" charset="0"/>
                <a:cs typeface="Times New Roman" panose="02020603050405020304" pitchFamily="18" charset="0"/>
              </a:rPr>
              <a:t>Parivahan</a:t>
            </a:r>
            <a:r>
              <a:rPr lang="en-US" sz="2800" dirty="0">
                <a:solidFill>
                  <a:schemeClr val="accent6">
                    <a:lumMod val="75000"/>
                  </a:schemeClr>
                </a:solidFill>
                <a:latin typeface="Agency FB" pitchFamily="34" charset="0"/>
                <a:cs typeface="Times New Roman" panose="02020603050405020304" pitchFamily="18" charset="0"/>
              </a:rPr>
              <a:t> Cooperative Ltd.), </a:t>
            </a:r>
            <a:r>
              <a:rPr lang="en-US" sz="2800" b="1" dirty="0">
                <a:solidFill>
                  <a:schemeClr val="accent6">
                    <a:lumMod val="75000"/>
                  </a:schemeClr>
                </a:solidFill>
                <a:latin typeface="Agency FB" pitchFamily="34" charset="0"/>
                <a:cs typeface="Times New Roman" panose="02020603050405020304" pitchFamily="18" charset="0"/>
              </a:rPr>
              <a:t>one revived </a:t>
            </a:r>
            <a:r>
              <a:rPr lang="en-US" sz="2800" dirty="0" err="1">
                <a:solidFill>
                  <a:schemeClr val="accent6">
                    <a:lumMod val="75000"/>
                  </a:schemeClr>
                </a:solidFill>
                <a:latin typeface="Agency FB" pitchFamily="34" charset="0"/>
                <a:cs typeface="Times New Roman" panose="02020603050405020304" pitchFamily="18" charset="0"/>
              </a:rPr>
              <a:t>Labour</a:t>
            </a:r>
            <a:r>
              <a:rPr lang="en-US" sz="2800" dirty="0">
                <a:solidFill>
                  <a:schemeClr val="accent6">
                    <a:lumMod val="75000"/>
                  </a:schemeClr>
                </a:solidFill>
                <a:latin typeface="Agency FB" pitchFamily="34" charset="0"/>
                <a:cs typeface="Times New Roman" panose="02020603050405020304" pitchFamily="18" charset="0"/>
              </a:rPr>
              <a:t> Cooperatives (JAK Rural </a:t>
            </a:r>
            <a:r>
              <a:rPr lang="en-US" sz="2800" dirty="0" err="1">
                <a:solidFill>
                  <a:schemeClr val="accent6">
                    <a:lumMod val="75000"/>
                  </a:schemeClr>
                </a:solidFill>
                <a:latin typeface="Agency FB" pitchFamily="34" charset="0"/>
                <a:cs typeface="Times New Roman" panose="02020603050405020304" pitchFamily="18" charset="0"/>
              </a:rPr>
              <a:t>Labour</a:t>
            </a:r>
            <a:r>
              <a:rPr lang="en-US" sz="2800" dirty="0">
                <a:solidFill>
                  <a:schemeClr val="accent6">
                    <a:lumMod val="75000"/>
                  </a:schemeClr>
                </a:solidFill>
                <a:latin typeface="Agency FB" pitchFamily="34" charset="0"/>
                <a:cs typeface="Times New Roman" panose="02020603050405020304" pitchFamily="18" charset="0"/>
              </a:rPr>
              <a:t> Cooperative Ltd.), and  a credit Society. This inter-linkage has benefitted the </a:t>
            </a:r>
            <a:r>
              <a:rPr lang="en-US" sz="2800" dirty="0" err="1">
                <a:solidFill>
                  <a:schemeClr val="accent6">
                    <a:lumMod val="75000"/>
                  </a:schemeClr>
                </a:solidFill>
                <a:latin typeface="Agency FB" pitchFamily="34" charset="0"/>
                <a:cs typeface="Times New Roman" panose="02020603050405020304" pitchFamily="18" charset="0"/>
              </a:rPr>
              <a:t>Labourers</a:t>
            </a:r>
            <a:r>
              <a:rPr lang="en-US" sz="2800" dirty="0">
                <a:solidFill>
                  <a:schemeClr val="accent6">
                    <a:lumMod val="75000"/>
                  </a:schemeClr>
                </a:solidFill>
                <a:latin typeface="Agency FB" pitchFamily="34" charset="0"/>
                <a:cs typeface="Times New Roman" panose="02020603050405020304" pitchFamily="18" charset="0"/>
              </a:rPr>
              <a:t> and Drivers with a regular wage income. Moreover, annual turnover of these cooperatives is expected to increase from 16 </a:t>
            </a:r>
            <a:r>
              <a:rPr lang="en-US" sz="2800" dirty="0" err="1">
                <a:solidFill>
                  <a:schemeClr val="accent6">
                    <a:lumMod val="75000"/>
                  </a:schemeClr>
                </a:solidFill>
                <a:latin typeface="Agency FB" pitchFamily="34" charset="0"/>
                <a:cs typeface="Times New Roman" panose="02020603050405020304" pitchFamily="18" charset="0"/>
              </a:rPr>
              <a:t>crores</a:t>
            </a:r>
            <a:r>
              <a:rPr lang="en-US" sz="2800" dirty="0">
                <a:solidFill>
                  <a:schemeClr val="accent6">
                    <a:lumMod val="75000"/>
                  </a:schemeClr>
                </a:solidFill>
                <a:latin typeface="Agency FB" pitchFamily="34" charset="0"/>
                <a:cs typeface="Times New Roman" panose="02020603050405020304" pitchFamily="18" charset="0"/>
              </a:rPr>
              <a:t> to 18 </a:t>
            </a:r>
            <a:r>
              <a:rPr lang="en-US" sz="2800" dirty="0" err="1">
                <a:solidFill>
                  <a:schemeClr val="accent6">
                    <a:lumMod val="75000"/>
                  </a:schemeClr>
                </a:solidFill>
                <a:latin typeface="Agency FB" pitchFamily="34" charset="0"/>
                <a:cs typeface="Times New Roman" panose="02020603050405020304" pitchFamily="18" charset="0"/>
              </a:rPr>
              <a:t>crores</a:t>
            </a:r>
            <a:r>
              <a:rPr lang="en-US" sz="2800" dirty="0">
                <a:solidFill>
                  <a:schemeClr val="accent6">
                    <a:lumMod val="75000"/>
                  </a:schemeClr>
                </a:solidFill>
                <a:latin typeface="Agency FB" pitchFamily="34" charset="0"/>
                <a:cs typeface="Times New Roman" panose="02020603050405020304" pitchFamily="18"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68760"/>
          </a:xfrm>
        </p:spPr>
        <p:txBody>
          <a:bodyPr>
            <a:noAutofit/>
          </a:bodyPr>
          <a:lstStyle/>
          <a:p>
            <a:r>
              <a:rPr lang="en-US" sz="3600" b="1" dirty="0">
                <a:solidFill>
                  <a:srgbClr val="C00000"/>
                </a:solidFill>
                <a:latin typeface="Algerian" pitchFamily="82" charset="0"/>
                <a:cs typeface="Times New Roman" panose="02020603050405020304" pitchFamily="18" charset="0"/>
              </a:rPr>
              <a:t>Model Cooperatives with Backward and forward linkages</a:t>
            </a:r>
            <a:endParaRPr lang="en-US" sz="3600" dirty="0"/>
          </a:p>
        </p:txBody>
      </p:sp>
      <p:pic>
        <p:nvPicPr>
          <p:cNvPr id="6" name="Picture 5" descr="how-to-make-popcorn-kernels-from-fresh-corn.jpg"/>
          <p:cNvPicPr>
            <a:picLocks noChangeAspect="1"/>
          </p:cNvPicPr>
          <p:nvPr/>
        </p:nvPicPr>
        <p:blipFill>
          <a:blip r:embed="rId2" cstate="print"/>
          <a:srcRect/>
          <a:stretch>
            <a:fillRect/>
          </a:stretch>
        </p:blipFill>
        <p:spPr>
          <a:xfrm>
            <a:off x="107504" y="1412776"/>
            <a:ext cx="3816424" cy="4968552"/>
          </a:xfrm>
          <a:prstGeom prst="rect">
            <a:avLst/>
          </a:prstGeom>
          <a:ln>
            <a:noFill/>
          </a:ln>
          <a:effectLst>
            <a:softEdge rad="112500"/>
          </a:effectLst>
        </p:spPr>
      </p:pic>
      <p:sp>
        <p:nvSpPr>
          <p:cNvPr id="7" name="Rectangle 6"/>
          <p:cNvSpPr/>
          <p:nvPr/>
        </p:nvSpPr>
        <p:spPr>
          <a:xfrm>
            <a:off x="3995936" y="1268760"/>
            <a:ext cx="4896544" cy="5262979"/>
          </a:xfrm>
          <a:prstGeom prst="rect">
            <a:avLst/>
          </a:prstGeom>
        </p:spPr>
        <p:txBody>
          <a:bodyPr wrap="square">
            <a:spAutoFit/>
          </a:bodyPr>
          <a:lstStyle/>
          <a:p>
            <a:pPr algn="just">
              <a:lnSpc>
                <a:spcPct val="100000"/>
              </a:lnSpc>
            </a:pPr>
            <a:r>
              <a:rPr lang="en-US" sz="2800" b="1" dirty="0">
                <a:solidFill>
                  <a:srgbClr val="C00000"/>
                </a:solidFill>
                <a:latin typeface="Agency FB" pitchFamily="34" charset="0"/>
                <a:cs typeface="Times New Roman" panose="02020603050405020304" pitchFamily="18" charset="0"/>
              </a:rPr>
              <a:t>In </a:t>
            </a:r>
            <a:r>
              <a:rPr lang="en-US" sz="2800" b="1" dirty="0" err="1">
                <a:solidFill>
                  <a:srgbClr val="C00000"/>
                </a:solidFill>
                <a:latin typeface="Agency FB" pitchFamily="34" charset="0"/>
                <a:cs typeface="Times New Roman" panose="02020603050405020304" pitchFamily="18" charset="0"/>
              </a:rPr>
              <a:t>Poonch</a:t>
            </a:r>
            <a:r>
              <a:rPr lang="en-US" sz="2800" b="1" dirty="0">
                <a:solidFill>
                  <a:srgbClr val="C00000"/>
                </a:solidFill>
                <a:latin typeface="Agency FB" pitchFamily="34" charset="0"/>
                <a:cs typeface="Times New Roman" panose="02020603050405020304" pitchFamily="18" charset="0"/>
              </a:rPr>
              <a:t>, </a:t>
            </a:r>
            <a:r>
              <a:rPr lang="en-US" sz="2800" b="1" dirty="0">
                <a:solidFill>
                  <a:srgbClr val="00B050"/>
                </a:solidFill>
                <a:latin typeface="Agency FB" pitchFamily="34" charset="0"/>
                <a:cs typeface="Times New Roman" panose="02020603050405020304" pitchFamily="18" charset="0"/>
              </a:rPr>
              <a:t>a new FPO namely “</a:t>
            </a:r>
            <a:r>
              <a:rPr lang="en-US" sz="2800" b="1" dirty="0" err="1">
                <a:solidFill>
                  <a:srgbClr val="00B050"/>
                </a:solidFill>
                <a:latin typeface="Agency FB" pitchFamily="34" charset="0"/>
                <a:cs typeface="Times New Roman" panose="02020603050405020304" pitchFamily="18" charset="0"/>
              </a:rPr>
              <a:t>Poonch</a:t>
            </a:r>
            <a:r>
              <a:rPr lang="en-US" sz="2800" b="1" dirty="0">
                <a:solidFill>
                  <a:srgbClr val="00B050"/>
                </a:solidFill>
                <a:latin typeface="Agency FB" pitchFamily="34" charset="0"/>
                <a:cs typeface="Times New Roman" panose="02020603050405020304" pitchFamily="18" charset="0"/>
              </a:rPr>
              <a:t> Farmer Producer Cooperative Ltd.” has been interlinked with six new Cooperatives dealing with cultivation  of Maize. The purpose is setting up </a:t>
            </a:r>
            <a:r>
              <a:rPr lang="en-US" sz="2800" b="1" dirty="0">
                <a:solidFill>
                  <a:srgbClr val="C00000"/>
                </a:solidFill>
                <a:latin typeface="Agency FB" pitchFamily="34" charset="0"/>
                <a:cs typeface="Times New Roman" panose="02020603050405020304" pitchFamily="18" charset="0"/>
              </a:rPr>
              <a:t>Maize Processing Facility </a:t>
            </a:r>
            <a:r>
              <a:rPr lang="en-US" sz="2800" b="1" dirty="0">
                <a:solidFill>
                  <a:srgbClr val="00B050"/>
                </a:solidFill>
                <a:latin typeface="Agency FB" pitchFamily="34" charset="0"/>
                <a:cs typeface="Times New Roman" panose="02020603050405020304" pitchFamily="18" charset="0"/>
              </a:rPr>
              <a:t>by the FPO for supply and marketing of quality by products </a:t>
            </a:r>
            <a:r>
              <a:rPr lang="en-US" sz="2800" b="1" dirty="0" err="1">
                <a:solidFill>
                  <a:srgbClr val="00B050"/>
                </a:solidFill>
                <a:latin typeface="Agency FB" pitchFamily="34" charset="0"/>
                <a:cs typeface="Times New Roman" panose="02020603050405020304" pitchFamily="18" charset="0"/>
              </a:rPr>
              <a:t>viz</a:t>
            </a:r>
            <a:r>
              <a:rPr lang="en-US" sz="2800" b="1" dirty="0">
                <a:solidFill>
                  <a:srgbClr val="00B050"/>
                </a:solidFill>
                <a:latin typeface="Agency FB" pitchFamily="34" charset="0"/>
                <a:cs typeface="Times New Roman" panose="02020603050405020304" pitchFamily="18" charset="0"/>
              </a:rPr>
              <a:t>; Pop Corn, Corn Flour and Cattle feed through the Cooperative Super </a:t>
            </a:r>
            <a:r>
              <a:rPr lang="en-US" sz="2800" b="1" dirty="0" err="1">
                <a:solidFill>
                  <a:srgbClr val="00B050"/>
                </a:solidFill>
                <a:latin typeface="Agency FB" pitchFamily="34" charset="0"/>
                <a:cs typeface="Times New Roman" panose="02020603050405020304" pitchFamily="18" charset="0"/>
              </a:rPr>
              <a:t>Bazars</a:t>
            </a:r>
            <a:r>
              <a:rPr lang="en-US" sz="2800" b="1" dirty="0">
                <a:solidFill>
                  <a:srgbClr val="00B050"/>
                </a:solidFill>
                <a:latin typeface="Agency FB" pitchFamily="34" charset="0"/>
                <a:cs typeface="Times New Roman" panose="02020603050405020304" pitchFamily="18" charset="0"/>
              </a:rPr>
              <a:t>, CMS/PACS. This processing unit when established will be first of its kind in J&amp;K.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normAutofit fontScale="90000"/>
          </a:bodyPr>
          <a:lstStyle/>
          <a:p>
            <a:pPr algn="l"/>
            <a:r>
              <a:rPr lang="en-IN" b="1" dirty="0">
                <a:solidFill>
                  <a:srgbClr val="C00000"/>
                </a:solidFill>
                <a:latin typeface="Algerian" pitchFamily="82" charset="0"/>
                <a:cs typeface="Times New Roman" panose="02020603050405020304" pitchFamily="18" charset="0"/>
              </a:rPr>
              <a:t>BEE KEEPING  BY COOPERATIVES</a:t>
            </a:r>
            <a:endParaRPr lang="en-US" dirty="0">
              <a:solidFill>
                <a:srgbClr val="C00000"/>
              </a:solidFill>
              <a:latin typeface="Algerian" pitchFamily="82" charset="0"/>
            </a:endParaRPr>
          </a:p>
        </p:txBody>
      </p:sp>
      <p:pic>
        <p:nvPicPr>
          <p:cNvPr id="4" name="Picture 3" descr="beekeeping-beekeeper-bee-honey-domestic-breed-hive-honey-bee-beekeeping-101579327.jpg"/>
          <p:cNvPicPr>
            <a:picLocks noChangeAspect="1"/>
          </p:cNvPicPr>
          <p:nvPr/>
        </p:nvPicPr>
        <p:blipFill>
          <a:blip r:embed="rId2" cstate="print"/>
          <a:stretch>
            <a:fillRect/>
          </a:stretch>
        </p:blipFill>
        <p:spPr>
          <a:xfrm>
            <a:off x="4067944" y="4005064"/>
            <a:ext cx="4896544" cy="2664296"/>
          </a:xfrm>
          <a:prstGeom prst="rect">
            <a:avLst/>
          </a:prstGeom>
          <a:ln>
            <a:noFill/>
          </a:ln>
          <a:effectLst>
            <a:softEdge rad="112500"/>
          </a:effectLst>
        </p:spPr>
      </p:pic>
      <p:pic>
        <p:nvPicPr>
          <p:cNvPr id="5" name="Picture 4" descr="IMG-20220827-WA0005.jpg"/>
          <p:cNvPicPr>
            <a:picLocks noChangeAspect="1"/>
          </p:cNvPicPr>
          <p:nvPr/>
        </p:nvPicPr>
        <p:blipFill>
          <a:blip r:embed="rId3" cstate="print"/>
          <a:stretch>
            <a:fillRect/>
          </a:stretch>
        </p:blipFill>
        <p:spPr>
          <a:xfrm>
            <a:off x="4067944" y="1052737"/>
            <a:ext cx="4824536" cy="2952328"/>
          </a:xfrm>
          <a:prstGeom prst="rect">
            <a:avLst/>
          </a:prstGeom>
          <a:ln>
            <a:noFill/>
          </a:ln>
          <a:effectLst>
            <a:softEdge rad="112500"/>
          </a:effectLst>
        </p:spPr>
      </p:pic>
      <p:sp>
        <p:nvSpPr>
          <p:cNvPr id="6" name="TextBox 5"/>
          <p:cNvSpPr txBox="1"/>
          <p:nvPr/>
        </p:nvSpPr>
        <p:spPr>
          <a:xfrm>
            <a:off x="179512" y="980728"/>
            <a:ext cx="3816424" cy="5632311"/>
          </a:xfrm>
          <a:prstGeom prst="rect">
            <a:avLst/>
          </a:prstGeom>
          <a:noFill/>
        </p:spPr>
        <p:txBody>
          <a:bodyPr wrap="square" rtlCol="0">
            <a:spAutoFit/>
          </a:bodyPr>
          <a:lstStyle/>
          <a:p>
            <a:pPr algn="just">
              <a:buFont typeface="Wingdings" pitchFamily="2" charset="2"/>
              <a:buChar char="v"/>
            </a:pPr>
            <a:r>
              <a:rPr lang="en-US" sz="2000" b="1" dirty="0">
                <a:solidFill>
                  <a:srgbClr val="C00000"/>
                </a:solidFill>
                <a:latin typeface="Algerian" pitchFamily="82" charset="0"/>
                <a:cs typeface="Times New Roman" panose="02020603050405020304" pitchFamily="18" charset="0"/>
              </a:rPr>
              <a:t>Financial Assistance</a:t>
            </a:r>
            <a:r>
              <a:rPr lang="en-US" sz="2000" b="1" dirty="0">
                <a:solidFill>
                  <a:schemeClr val="bg2">
                    <a:lumMod val="10000"/>
                  </a:schemeClr>
                </a:solidFill>
                <a:latin typeface="Algerian" pitchFamily="82" charset="0"/>
                <a:cs typeface="Times New Roman" panose="02020603050405020304" pitchFamily="18" charset="0"/>
              </a:rPr>
              <a:t> given by J&amp;K Government has helped two cooperative Societies viz. “</a:t>
            </a:r>
            <a:r>
              <a:rPr lang="en-US" sz="2000" b="1" dirty="0">
                <a:solidFill>
                  <a:srgbClr val="C00000"/>
                </a:solidFill>
                <a:latin typeface="Algerian" pitchFamily="82" charset="0"/>
                <a:cs typeface="Times New Roman" panose="02020603050405020304" pitchFamily="18" charset="0"/>
              </a:rPr>
              <a:t>The </a:t>
            </a:r>
            <a:r>
              <a:rPr lang="en-US" sz="2000" b="1" dirty="0" err="1">
                <a:solidFill>
                  <a:srgbClr val="C00000"/>
                </a:solidFill>
                <a:latin typeface="Algerian" pitchFamily="82" charset="0"/>
                <a:cs typeface="Times New Roman" panose="02020603050405020304" pitchFamily="18" charset="0"/>
              </a:rPr>
              <a:t>Gund</a:t>
            </a:r>
            <a:r>
              <a:rPr lang="en-US" sz="2000" b="1" dirty="0">
                <a:solidFill>
                  <a:srgbClr val="C00000"/>
                </a:solidFill>
                <a:latin typeface="Algerian" pitchFamily="82" charset="0"/>
                <a:cs typeface="Times New Roman" panose="02020603050405020304" pitchFamily="18" charset="0"/>
              </a:rPr>
              <a:t> Hilly </a:t>
            </a:r>
            <a:r>
              <a:rPr lang="en-US" sz="2000" b="1" dirty="0">
                <a:solidFill>
                  <a:schemeClr val="bg2">
                    <a:lumMod val="10000"/>
                  </a:schemeClr>
                </a:solidFill>
                <a:latin typeface="Algerian" pitchFamily="82" charset="0"/>
                <a:cs typeface="Times New Roman" panose="02020603050405020304" pitchFamily="18" charset="0"/>
              </a:rPr>
              <a:t>Sale and Service Cooperative Society” and </a:t>
            </a:r>
            <a:r>
              <a:rPr lang="en-US" sz="2000" b="1" dirty="0">
                <a:solidFill>
                  <a:srgbClr val="C00000"/>
                </a:solidFill>
                <a:latin typeface="Algerian" pitchFamily="82" charset="0"/>
                <a:cs typeface="Times New Roman" panose="02020603050405020304" pitchFamily="18" charset="0"/>
              </a:rPr>
              <a:t>“</a:t>
            </a:r>
            <a:r>
              <a:rPr lang="en-US" sz="2000" b="1" dirty="0" err="1">
                <a:solidFill>
                  <a:srgbClr val="C00000"/>
                </a:solidFill>
                <a:latin typeface="Algerian" pitchFamily="82" charset="0"/>
                <a:cs typeface="Times New Roman" panose="02020603050405020304" pitchFamily="18" charset="0"/>
              </a:rPr>
              <a:t>Zazna</a:t>
            </a:r>
            <a:r>
              <a:rPr lang="en-US" sz="2000" b="1" dirty="0">
                <a:solidFill>
                  <a:srgbClr val="C00000"/>
                </a:solidFill>
                <a:latin typeface="Algerian" pitchFamily="82" charset="0"/>
                <a:cs typeface="Times New Roman" panose="02020603050405020304" pitchFamily="18" charset="0"/>
              </a:rPr>
              <a:t> Multipurpose </a:t>
            </a:r>
            <a:r>
              <a:rPr lang="en-US" sz="2000" b="1" dirty="0">
                <a:solidFill>
                  <a:schemeClr val="bg2">
                    <a:lumMod val="10000"/>
                  </a:schemeClr>
                </a:solidFill>
                <a:latin typeface="Algerian" pitchFamily="82" charset="0"/>
                <a:cs typeface="Times New Roman" panose="02020603050405020304" pitchFamily="18" charset="0"/>
              </a:rPr>
              <a:t>Cooperative Society” of </a:t>
            </a:r>
            <a:r>
              <a:rPr lang="en-US" sz="2000" b="1" dirty="0" err="1">
                <a:solidFill>
                  <a:schemeClr val="bg2">
                    <a:lumMod val="10000"/>
                  </a:schemeClr>
                </a:solidFill>
                <a:latin typeface="Algerian" pitchFamily="82" charset="0"/>
                <a:cs typeface="Times New Roman" panose="02020603050405020304" pitchFamily="18" charset="0"/>
              </a:rPr>
              <a:t>Ganderbal</a:t>
            </a:r>
            <a:r>
              <a:rPr lang="en-US" sz="2000" b="1" dirty="0">
                <a:solidFill>
                  <a:schemeClr val="bg2">
                    <a:lumMod val="10000"/>
                  </a:schemeClr>
                </a:solidFill>
                <a:latin typeface="Algerian" pitchFamily="82" charset="0"/>
                <a:cs typeface="Times New Roman" panose="02020603050405020304" pitchFamily="18" charset="0"/>
              </a:rPr>
              <a:t> District in setting up beekeeping units.</a:t>
            </a:r>
          </a:p>
          <a:p>
            <a:pPr algn="just">
              <a:buFont typeface="Wingdings" pitchFamily="2" charset="2"/>
              <a:buChar char="v"/>
            </a:pPr>
            <a:endParaRPr lang="en-US" sz="2000" b="1" dirty="0">
              <a:solidFill>
                <a:schemeClr val="bg2">
                  <a:lumMod val="10000"/>
                </a:schemeClr>
              </a:solidFill>
              <a:latin typeface="Algerian" pitchFamily="82" charset="0"/>
              <a:cs typeface="Times New Roman" panose="02020603050405020304" pitchFamily="18" charset="0"/>
            </a:endParaRPr>
          </a:p>
          <a:p>
            <a:pPr algn="just">
              <a:buFont typeface="Wingdings" pitchFamily="2" charset="2"/>
              <a:buChar char="v"/>
            </a:pPr>
            <a:r>
              <a:rPr lang="en-US" sz="2000" b="1" dirty="0">
                <a:solidFill>
                  <a:schemeClr val="bg2">
                    <a:lumMod val="10000"/>
                  </a:schemeClr>
                </a:solidFill>
                <a:latin typeface="Algerian" pitchFamily="82" charset="0"/>
                <a:cs typeface="Times New Roman" panose="02020603050405020304" pitchFamily="18" charset="0"/>
              </a:rPr>
              <a:t> The </a:t>
            </a:r>
            <a:r>
              <a:rPr lang="en-US" sz="2000" b="1" dirty="0" err="1">
                <a:solidFill>
                  <a:schemeClr val="bg2">
                    <a:lumMod val="10000"/>
                  </a:schemeClr>
                </a:solidFill>
                <a:latin typeface="Algerian" pitchFamily="82" charset="0"/>
                <a:cs typeface="Times New Roman" panose="02020603050405020304" pitchFamily="18" charset="0"/>
              </a:rPr>
              <a:t>Gund</a:t>
            </a:r>
            <a:r>
              <a:rPr lang="en-US" sz="2000" b="1" dirty="0">
                <a:solidFill>
                  <a:schemeClr val="bg2">
                    <a:lumMod val="10000"/>
                  </a:schemeClr>
                </a:solidFill>
                <a:latin typeface="Algerian" pitchFamily="82" charset="0"/>
                <a:cs typeface="Times New Roman" panose="02020603050405020304" pitchFamily="18" charset="0"/>
              </a:rPr>
              <a:t> Hilly Sale and Service Cooperative Society has extracted </a:t>
            </a:r>
            <a:r>
              <a:rPr lang="en-US" sz="2000" b="1" dirty="0">
                <a:solidFill>
                  <a:srgbClr val="C00000"/>
                </a:solidFill>
                <a:latin typeface="Algerian" pitchFamily="82" charset="0"/>
                <a:cs typeface="Times New Roman" panose="02020603050405020304" pitchFamily="18" charset="0"/>
              </a:rPr>
              <a:t>37 kg </a:t>
            </a:r>
            <a:r>
              <a:rPr lang="en-US" sz="2000" b="1" dirty="0">
                <a:solidFill>
                  <a:schemeClr val="bg2">
                    <a:lumMod val="10000"/>
                  </a:schemeClr>
                </a:solidFill>
                <a:latin typeface="Algerian" pitchFamily="82" charset="0"/>
                <a:cs typeface="Times New Roman" panose="02020603050405020304" pitchFamily="18" charset="0"/>
              </a:rPr>
              <a:t>Honey valuing to Rs. 0.30 </a:t>
            </a:r>
            <a:r>
              <a:rPr lang="en-US" sz="2000" b="1" dirty="0" err="1">
                <a:solidFill>
                  <a:schemeClr val="bg2">
                    <a:lumMod val="10000"/>
                  </a:schemeClr>
                </a:solidFill>
                <a:latin typeface="Algerian" pitchFamily="82" charset="0"/>
                <a:cs typeface="Times New Roman" panose="02020603050405020304" pitchFamily="18" charset="0"/>
              </a:rPr>
              <a:t>lakh</a:t>
            </a:r>
            <a:r>
              <a:rPr lang="en-US" sz="2000" b="1" dirty="0">
                <a:solidFill>
                  <a:schemeClr val="bg2">
                    <a:lumMod val="10000"/>
                  </a:schemeClr>
                </a:solidFill>
                <a:latin typeface="Algerian" pitchFamily="82" charset="0"/>
                <a:cs typeface="Times New Roman" panose="02020603050405020304" pitchFamily="18" charset="0"/>
              </a:rPr>
              <a:t> in the last four months.</a:t>
            </a:r>
            <a:endParaRPr lang="en-IN" sz="2000" b="1" dirty="0">
              <a:solidFill>
                <a:schemeClr val="bg2">
                  <a:lumMod val="10000"/>
                </a:schemeClr>
              </a:solidFill>
              <a:latin typeface="Algerian" pitchFamily="82"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55776" y="2852936"/>
            <a:ext cx="6768752" cy="1323439"/>
          </a:xfrm>
          <a:prstGeom prst="rect">
            <a:avLst/>
          </a:prstGeom>
          <a:noFill/>
        </p:spPr>
        <p:txBody>
          <a:bodyPr wrap="square" rtlCol="0">
            <a:spAutoFit/>
          </a:bodyPr>
          <a:lstStyle/>
          <a:p>
            <a:r>
              <a:rPr lang="en-US" sz="8000" b="1" dirty="0">
                <a:solidFill>
                  <a:srgbClr val="C00000"/>
                </a:solidFill>
                <a:latin typeface="Showcard Gothic" pitchFamily="82" charset="0"/>
              </a:rPr>
              <a:t>Thanks….</a:t>
            </a:r>
          </a:p>
        </p:txBody>
      </p:sp>
      <p:pic>
        <p:nvPicPr>
          <p:cNvPr id="3" name="Content Placeholder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C00000"/>
                </a:solidFill>
                <a:latin typeface="Algerian" pitchFamily="82" charset="0"/>
                <a:cs typeface="Times New Roman" panose="02020603050405020304" pitchFamily="18" charset="0"/>
              </a:rPr>
              <a:t>Revival of Cooperative  Sector after abrogation of article 370 in J&amp;K </a:t>
            </a:r>
            <a:endParaRPr lang="en-US" sz="3600" dirty="0"/>
          </a:p>
        </p:txBody>
      </p:sp>
      <p:graphicFrame>
        <p:nvGraphicFramePr>
          <p:cNvPr id="4" name="Content Placeholder 3"/>
          <p:cNvGraphicFramePr>
            <a:graphicFrameLocks noGrp="1"/>
          </p:cNvGraphicFramePr>
          <p:nvPr>
            <p:ph idx="1"/>
          </p:nvPr>
        </p:nvGraphicFramePr>
        <p:xfrm>
          <a:off x="457200" y="1600200"/>
          <a:ext cx="822960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704856" cy="1440160"/>
          </a:xfrm>
        </p:spPr>
        <p:txBody>
          <a:bodyPr>
            <a:normAutofit fontScale="90000"/>
          </a:bodyPr>
          <a:lstStyle/>
          <a:p>
            <a:pPr algn="l"/>
            <a:r>
              <a:rPr lang="en-US" b="1" dirty="0">
                <a:solidFill>
                  <a:srgbClr val="C00000"/>
                </a:solidFill>
                <a:latin typeface="Algerian" pitchFamily="82" charset="0"/>
                <a:cs typeface="Times New Roman" panose="02020603050405020304" pitchFamily="18" charset="0"/>
              </a:rPr>
              <a:t>Focus:   </a:t>
            </a:r>
            <a:br>
              <a:rPr lang="en-US" b="1" dirty="0">
                <a:solidFill>
                  <a:srgbClr val="C00000"/>
                </a:solidFill>
                <a:latin typeface="Algerian" pitchFamily="82" charset="0"/>
                <a:cs typeface="Times New Roman" panose="02020603050405020304" pitchFamily="18" charset="0"/>
              </a:rPr>
            </a:br>
            <a:r>
              <a:rPr lang="en-US" sz="4000" dirty="0">
                <a:solidFill>
                  <a:srgbClr val="C00000"/>
                </a:solidFill>
                <a:latin typeface="Algerian" pitchFamily="82" charset="0"/>
                <a:cs typeface="Times New Roman" panose="02020603050405020304" pitchFamily="18" charset="0"/>
              </a:rPr>
              <a:t>Revival of Dairy cooperatives </a:t>
            </a:r>
            <a:endParaRPr lang="en-US" sz="4000" dirty="0">
              <a:solidFill>
                <a:srgbClr val="C00000"/>
              </a:solidFill>
              <a:latin typeface="Algerian" pitchFamily="82" charset="0"/>
            </a:endParaRPr>
          </a:p>
        </p:txBody>
      </p:sp>
      <p:pic>
        <p:nvPicPr>
          <p:cNvPr id="5" name="Content Placeholder 4" descr="Edif6pbUYAAIGqt.jpg"/>
          <p:cNvPicPr>
            <a:picLocks noGrp="1" noChangeAspect="1"/>
          </p:cNvPicPr>
          <p:nvPr>
            <p:ph idx="1"/>
          </p:nvPr>
        </p:nvPicPr>
        <p:blipFill>
          <a:blip r:embed="rId2" cstate="print"/>
          <a:stretch>
            <a:fillRect/>
          </a:stretch>
        </p:blipFill>
        <p:spPr>
          <a:xfrm>
            <a:off x="3923928" y="1628800"/>
            <a:ext cx="5220072" cy="4968552"/>
          </a:xfrm>
          <a:prstGeom prst="rect">
            <a:avLst/>
          </a:prstGeom>
          <a:ln>
            <a:noFill/>
          </a:ln>
          <a:effectLst>
            <a:softEdge rad="112500"/>
          </a:effectLst>
        </p:spPr>
      </p:pic>
      <p:sp>
        <p:nvSpPr>
          <p:cNvPr id="6" name="TextBox 5"/>
          <p:cNvSpPr txBox="1"/>
          <p:nvPr/>
        </p:nvSpPr>
        <p:spPr>
          <a:xfrm>
            <a:off x="179512" y="2060848"/>
            <a:ext cx="3960440" cy="4247317"/>
          </a:xfrm>
          <a:prstGeom prst="rect">
            <a:avLst/>
          </a:prstGeom>
          <a:noFill/>
        </p:spPr>
        <p:txBody>
          <a:bodyPr wrap="square" rtlCol="0">
            <a:spAutoFit/>
          </a:bodyPr>
          <a:lstStyle/>
          <a:p>
            <a:pPr>
              <a:buFont typeface="Wingdings" pitchFamily="2" charset="2"/>
              <a:buChar char="v"/>
            </a:pPr>
            <a:r>
              <a:rPr lang="en-US" dirty="0">
                <a:solidFill>
                  <a:srgbClr val="00B050"/>
                </a:solidFill>
                <a:latin typeface="Times New Roman" panose="02020603050405020304" pitchFamily="18" charset="0"/>
                <a:cs typeface="Times New Roman" panose="02020603050405020304" pitchFamily="18" charset="0"/>
              </a:rPr>
              <a:t>Farmers of J&amp;K have the</a:t>
            </a:r>
            <a:r>
              <a:rPr lang="en-US" dirty="0">
                <a:solidFill>
                  <a:srgbClr val="C00000"/>
                </a:solidFill>
                <a:latin typeface="Times New Roman" panose="02020603050405020304" pitchFamily="18" charset="0"/>
                <a:cs typeface="Times New Roman" panose="02020603050405020304" pitchFamily="18" charset="0"/>
              </a:rPr>
              <a:t> third highest </a:t>
            </a:r>
            <a:r>
              <a:rPr lang="en-US" dirty="0">
                <a:solidFill>
                  <a:srgbClr val="00B050"/>
                </a:solidFill>
                <a:latin typeface="Times New Roman" panose="02020603050405020304" pitchFamily="18" charset="0"/>
                <a:cs typeface="Times New Roman" panose="02020603050405020304" pitchFamily="18" charset="0"/>
              </a:rPr>
              <a:t>per capital income, after Punjab and Haryana.</a:t>
            </a:r>
          </a:p>
          <a:p>
            <a:pPr>
              <a:buFont typeface="Wingdings" pitchFamily="2" charset="2"/>
              <a:buChar char="v"/>
            </a:pPr>
            <a:endParaRPr lang="en-US" dirty="0">
              <a:solidFill>
                <a:srgbClr val="00B050"/>
              </a:solidFill>
              <a:latin typeface="Times New Roman" panose="02020603050405020304" pitchFamily="18" charset="0"/>
              <a:cs typeface="Times New Roman" panose="02020603050405020304" pitchFamily="18" charset="0"/>
            </a:endParaRPr>
          </a:p>
          <a:p>
            <a:pPr>
              <a:buFont typeface="Wingdings" pitchFamily="2" charset="2"/>
              <a:buChar char="v"/>
            </a:pPr>
            <a:r>
              <a:rPr lang="en-US" dirty="0">
                <a:solidFill>
                  <a:srgbClr val="00B050"/>
                </a:solidFill>
                <a:latin typeface="Times New Roman" panose="02020603050405020304" pitchFamily="18" charset="0"/>
                <a:cs typeface="Times New Roman" panose="02020603050405020304" pitchFamily="18" charset="0"/>
              </a:rPr>
              <a:t>Milk Production in J&amp;K has increased considerably in the recent past which has given a boost to cooperative movement. </a:t>
            </a:r>
          </a:p>
          <a:p>
            <a:endParaRPr lang="en-US" dirty="0">
              <a:solidFill>
                <a:srgbClr val="00B050"/>
              </a:solidFill>
              <a:latin typeface="Times New Roman" panose="02020603050405020304" pitchFamily="18" charset="0"/>
              <a:cs typeface="Times New Roman" panose="02020603050405020304" pitchFamily="18" charset="0"/>
            </a:endParaRPr>
          </a:p>
          <a:p>
            <a:pPr>
              <a:buFont typeface="Wingdings" pitchFamily="2" charset="2"/>
              <a:buChar char="v"/>
            </a:pPr>
            <a:r>
              <a:rPr lang="en-US" dirty="0">
                <a:solidFill>
                  <a:srgbClr val="C00000"/>
                </a:solidFill>
                <a:latin typeface="Times New Roman" panose="02020603050405020304" pitchFamily="18" charset="0"/>
                <a:cs typeface="Times New Roman" panose="02020603050405020304" pitchFamily="18" charset="0"/>
              </a:rPr>
              <a:t>337 dairy cooperatives </a:t>
            </a:r>
            <a:r>
              <a:rPr lang="en-US" dirty="0">
                <a:solidFill>
                  <a:srgbClr val="00B050"/>
                </a:solidFill>
                <a:latin typeface="Times New Roman" panose="02020603050405020304" pitchFamily="18" charset="0"/>
                <a:cs typeface="Times New Roman" panose="02020603050405020304" pitchFamily="18" charset="0"/>
              </a:rPr>
              <a:t>out of total 752 dairy cooperatives in J&amp;K were registered in last 17 months. </a:t>
            </a:r>
          </a:p>
          <a:p>
            <a:endParaRPr lang="en-US" dirty="0">
              <a:solidFill>
                <a:srgbClr val="00B050"/>
              </a:solidFill>
              <a:latin typeface="Times New Roman" panose="02020603050405020304" pitchFamily="18" charset="0"/>
              <a:cs typeface="Times New Roman" panose="02020603050405020304" pitchFamily="18" charset="0"/>
            </a:endParaRPr>
          </a:p>
          <a:p>
            <a:pPr>
              <a:buFont typeface="Wingdings" pitchFamily="2" charset="2"/>
              <a:buChar char="v"/>
            </a:pPr>
            <a:r>
              <a:rPr lang="en-IN" dirty="0">
                <a:solidFill>
                  <a:srgbClr val="00B050"/>
                </a:solidFill>
                <a:latin typeface="Times New Roman" panose="02020603050405020304" pitchFamily="18" charset="0"/>
                <a:cs typeface="Times New Roman" panose="02020603050405020304" pitchFamily="18" charset="0"/>
              </a:rPr>
              <a:t>Hardly 5% of milk produced in J&amp;K is processed with </a:t>
            </a:r>
            <a:r>
              <a:rPr lang="en-IN" dirty="0">
                <a:solidFill>
                  <a:srgbClr val="C00000"/>
                </a:solidFill>
                <a:latin typeface="Times New Roman" panose="02020603050405020304" pitchFamily="18" charset="0"/>
                <a:cs typeface="Times New Roman" panose="02020603050405020304" pitchFamily="18" charset="0"/>
              </a:rPr>
              <a:t>ample scope of growth</a:t>
            </a:r>
            <a:r>
              <a:rPr lang="en-IN" dirty="0">
                <a:solidFill>
                  <a:srgbClr val="00B050"/>
                </a:solidFill>
                <a:latin typeface="Times New Roman" panose="02020603050405020304" pitchFamily="18" charset="0"/>
                <a:cs typeface="Times New Roman" panose="02020603050405020304" pitchFamily="18" charset="0"/>
              </a:rPr>
              <a:t>.</a:t>
            </a:r>
          </a:p>
          <a:p>
            <a:pPr>
              <a:buFont typeface="Wingdings" pitchFamily="2" charset="2"/>
              <a:buChar char="v"/>
            </a:pPr>
            <a:endParaRPr lang="en-US" dirty="0"/>
          </a:p>
        </p:txBody>
      </p:sp>
      <p:pic>
        <p:nvPicPr>
          <p:cNvPr id="8" name="Picture 7" descr="dairy-farm-cow-logo-design-template-3d4014bf8fb4ffd56fb236a9aaf63530_screen.jpg"/>
          <p:cNvPicPr>
            <a:picLocks noChangeAspect="1"/>
          </p:cNvPicPr>
          <p:nvPr/>
        </p:nvPicPr>
        <p:blipFill>
          <a:blip r:embed="rId3" cstate="print"/>
          <a:stretch>
            <a:fillRect/>
          </a:stretch>
        </p:blipFill>
        <p:spPr>
          <a:xfrm>
            <a:off x="7559824" y="332656"/>
            <a:ext cx="1584176" cy="1296144"/>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6712"/>
          </a:xfrm>
        </p:spPr>
        <p:txBody>
          <a:bodyPr>
            <a:noAutofit/>
          </a:bodyPr>
          <a:lstStyle/>
          <a:p>
            <a:pPr algn="l"/>
            <a:r>
              <a:rPr lang="en-US" sz="2800" dirty="0">
                <a:solidFill>
                  <a:srgbClr val="C00000"/>
                </a:solidFill>
                <a:latin typeface="Algerian" pitchFamily="82" charset="0"/>
                <a:cs typeface="Times New Roman" panose="02020603050405020304" pitchFamily="18" charset="0"/>
              </a:rPr>
              <a:t>approach for:</a:t>
            </a:r>
            <a:r>
              <a:rPr lang="en-US" sz="2800" dirty="0">
                <a:solidFill>
                  <a:srgbClr val="00B050"/>
                </a:solidFill>
                <a:latin typeface="Algerian" pitchFamily="82" charset="0"/>
                <a:cs typeface="Times New Roman" panose="02020603050405020304" pitchFamily="18" charset="0"/>
              </a:rPr>
              <a:t/>
            </a:r>
            <a:br>
              <a:rPr lang="en-US" sz="2800" dirty="0">
                <a:solidFill>
                  <a:srgbClr val="00B050"/>
                </a:solidFill>
                <a:latin typeface="Algerian" pitchFamily="82" charset="0"/>
                <a:cs typeface="Times New Roman" panose="02020603050405020304" pitchFamily="18" charset="0"/>
              </a:rPr>
            </a:br>
            <a:r>
              <a:rPr lang="en-US" sz="2800" dirty="0">
                <a:solidFill>
                  <a:srgbClr val="C00000"/>
                </a:solidFill>
                <a:latin typeface="Algerian" pitchFamily="82" charset="0"/>
                <a:cs typeface="Times New Roman" panose="02020603050405020304" pitchFamily="18" charset="0"/>
              </a:rPr>
              <a:t>Revival of Dairy cooperatives</a:t>
            </a:r>
            <a:endParaRPr lang="en-US" sz="2800" dirty="0"/>
          </a:p>
        </p:txBody>
      </p:sp>
      <p:sp>
        <p:nvSpPr>
          <p:cNvPr id="3" name="Content Placeholder 2"/>
          <p:cNvSpPr>
            <a:spLocks noGrp="1"/>
          </p:cNvSpPr>
          <p:nvPr>
            <p:ph idx="1"/>
          </p:nvPr>
        </p:nvSpPr>
        <p:spPr>
          <a:xfrm>
            <a:off x="457200" y="836712"/>
            <a:ext cx="8507288" cy="5760640"/>
          </a:xfrm>
        </p:spPr>
        <p:txBody>
          <a:bodyPr>
            <a:normAutofit/>
          </a:bodyPr>
          <a:lstStyle/>
          <a:p>
            <a:pPr>
              <a:buFont typeface="Wingdings" pitchFamily="2" charset="2"/>
              <a:buChar char="q"/>
            </a:pPr>
            <a:r>
              <a:rPr lang="en-US" sz="3000" b="1" dirty="0">
                <a:solidFill>
                  <a:srgbClr val="C00000"/>
                </a:solidFill>
                <a:latin typeface="Agency FB" pitchFamily="34" charset="0"/>
              </a:rPr>
              <a:t>CONVERGANCE </a:t>
            </a:r>
            <a:r>
              <a:rPr lang="en-US" sz="3000" b="1" dirty="0">
                <a:latin typeface="Agency FB" pitchFamily="34" charset="0"/>
              </a:rPr>
              <a:t>and linkages with other departments</a:t>
            </a:r>
          </a:p>
        </p:txBody>
      </p:sp>
      <p:graphicFrame>
        <p:nvGraphicFramePr>
          <p:cNvPr id="4" name="Diagram 3"/>
          <p:cNvGraphicFramePr/>
          <p:nvPr/>
        </p:nvGraphicFramePr>
        <p:xfrm>
          <a:off x="179512" y="1700808"/>
          <a:ext cx="85689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images (1).png"/>
          <p:cNvPicPr>
            <a:picLocks noChangeAspect="1"/>
          </p:cNvPicPr>
          <p:nvPr/>
        </p:nvPicPr>
        <p:blipFill>
          <a:blip r:embed="rId6" cstate="print"/>
          <a:stretch>
            <a:fillRect/>
          </a:stretch>
        </p:blipFill>
        <p:spPr>
          <a:xfrm>
            <a:off x="3635896" y="3429000"/>
            <a:ext cx="1733792" cy="1695687"/>
          </a:xfrm>
          <a:prstGeom prst="rect">
            <a:avLst/>
          </a:prstGeom>
        </p:spPr>
      </p:pic>
      <p:pic>
        <p:nvPicPr>
          <p:cNvPr id="7" name="Picture 6" descr="NRLM.jpg"/>
          <p:cNvPicPr>
            <a:picLocks noChangeAspect="1"/>
          </p:cNvPicPr>
          <p:nvPr/>
        </p:nvPicPr>
        <p:blipFill>
          <a:blip r:embed="rId7" cstate="print"/>
          <a:stretch>
            <a:fillRect/>
          </a:stretch>
        </p:blipFill>
        <p:spPr>
          <a:xfrm>
            <a:off x="1043608" y="3284984"/>
            <a:ext cx="2160240" cy="1759198"/>
          </a:xfrm>
          <a:prstGeom prst="rect">
            <a:avLst/>
          </a:prstGeom>
        </p:spPr>
      </p:pic>
      <p:pic>
        <p:nvPicPr>
          <p:cNvPr id="8" name="Picture 7" descr="NPIC-202111021359.jpg"/>
          <p:cNvPicPr>
            <a:picLocks noChangeAspect="1"/>
          </p:cNvPicPr>
          <p:nvPr/>
        </p:nvPicPr>
        <p:blipFill>
          <a:blip r:embed="rId8" cstate="print"/>
          <a:stretch>
            <a:fillRect/>
          </a:stretch>
        </p:blipFill>
        <p:spPr>
          <a:xfrm>
            <a:off x="5796136" y="3429000"/>
            <a:ext cx="3240360" cy="1584176"/>
          </a:xfrm>
          <a:prstGeom prst="rect">
            <a:avLst/>
          </a:prstGeom>
        </p:spPr>
      </p:pic>
      <p:pic>
        <p:nvPicPr>
          <p:cNvPr id="10" name="Picture 9" descr="download (2).png"/>
          <p:cNvPicPr>
            <a:picLocks noChangeAspect="1"/>
          </p:cNvPicPr>
          <p:nvPr/>
        </p:nvPicPr>
        <p:blipFill>
          <a:blip r:embed="rId9" cstate="print"/>
          <a:stretch>
            <a:fillRect/>
          </a:stretch>
        </p:blipFill>
        <p:spPr>
          <a:xfrm>
            <a:off x="3563888" y="5157192"/>
            <a:ext cx="1981324" cy="1584176"/>
          </a:xfrm>
          <a:prstGeom prst="rect">
            <a:avLst/>
          </a:prstGeom>
        </p:spPr>
      </p:pic>
      <p:pic>
        <p:nvPicPr>
          <p:cNvPr id="11" name="Picture 10" descr="Emblem_of_India_(Government_Gazette).png"/>
          <p:cNvPicPr>
            <a:picLocks noChangeAspect="1"/>
          </p:cNvPicPr>
          <p:nvPr/>
        </p:nvPicPr>
        <p:blipFill>
          <a:blip r:embed="rId10" cstate="print"/>
          <a:stretch>
            <a:fillRect/>
          </a:stretch>
        </p:blipFill>
        <p:spPr>
          <a:xfrm>
            <a:off x="4283968" y="1556792"/>
            <a:ext cx="424807" cy="5543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Autofit/>
          </a:bodyPr>
          <a:lstStyle/>
          <a:p>
            <a:pPr algn="l"/>
            <a:r>
              <a:rPr lang="en-US" sz="3200" b="1" dirty="0">
                <a:solidFill>
                  <a:srgbClr val="C00000"/>
                </a:solidFill>
                <a:latin typeface="Algerian" pitchFamily="82" charset="0"/>
                <a:cs typeface="Times New Roman" panose="02020603050405020304" pitchFamily="18" charset="0"/>
              </a:rPr>
              <a:t>approach for:</a:t>
            </a:r>
            <a:r>
              <a:rPr lang="en-US" sz="3200" b="1" dirty="0">
                <a:solidFill>
                  <a:srgbClr val="00B050"/>
                </a:solidFill>
                <a:latin typeface="Algerian" pitchFamily="82" charset="0"/>
                <a:cs typeface="Times New Roman" panose="02020603050405020304" pitchFamily="18" charset="0"/>
              </a:rPr>
              <a:t/>
            </a:r>
            <a:br>
              <a:rPr lang="en-US" sz="3200" b="1" dirty="0">
                <a:solidFill>
                  <a:srgbClr val="00B050"/>
                </a:solidFill>
                <a:latin typeface="Algerian" pitchFamily="82" charset="0"/>
                <a:cs typeface="Times New Roman" panose="02020603050405020304" pitchFamily="18" charset="0"/>
              </a:rPr>
            </a:br>
            <a:r>
              <a:rPr lang="en-US" sz="3200" b="1" dirty="0">
                <a:solidFill>
                  <a:srgbClr val="C00000"/>
                </a:solidFill>
                <a:latin typeface="Algerian" pitchFamily="82" charset="0"/>
                <a:cs typeface="Times New Roman" panose="02020603050405020304" pitchFamily="18" charset="0"/>
              </a:rPr>
              <a:t>Revival of Dairy cooperatives</a:t>
            </a:r>
            <a:endParaRPr lang="en-US" sz="3200" b="1" dirty="0">
              <a:solidFill>
                <a:srgbClr val="C00000"/>
              </a:solidFill>
            </a:endParaRPr>
          </a:p>
        </p:txBody>
      </p:sp>
      <p:sp>
        <p:nvSpPr>
          <p:cNvPr id="3" name="Content Placeholder 2"/>
          <p:cNvSpPr>
            <a:spLocks noGrp="1"/>
          </p:cNvSpPr>
          <p:nvPr>
            <p:ph idx="1"/>
          </p:nvPr>
        </p:nvSpPr>
        <p:spPr>
          <a:xfrm>
            <a:off x="107504" y="1857364"/>
            <a:ext cx="5964694" cy="4884004"/>
          </a:xfrm>
        </p:spPr>
        <p:txBody>
          <a:bodyPr>
            <a:normAutofit fontScale="92500" lnSpcReduction="10000"/>
          </a:bodyPr>
          <a:lstStyle/>
          <a:p>
            <a:pPr marL="514350" indent="-514350">
              <a:buFont typeface="Wingdings" pitchFamily="2" charset="2"/>
              <a:buChar char="q"/>
            </a:pPr>
            <a:r>
              <a:rPr lang="en-US" sz="3000" dirty="0">
                <a:solidFill>
                  <a:schemeClr val="tx1">
                    <a:lumMod val="95000"/>
                    <a:lumOff val="5000"/>
                  </a:schemeClr>
                </a:solidFill>
                <a:latin typeface="Arial Rounded MT Bold" pitchFamily="34" charset="0"/>
                <a:cs typeface="Times New Roman" panose="02020603050405020304" pitchFamily="18" charset="0"/>
              </a:rPr>
              <a:t>Proposal of </a:t>
            </a:r>
            <a:r>
              <a:rPr lang="en-US" sz="3000" dirty="0">
                <a:solidFill>
                  <a:srgbClr val="C00000"/>
                </a:solidFill>
                <a:latin typeface="Arial Rounded MT Bold" pitchFamily="34" charset="0"/>
                <a:cs typeface="Times New Roman" panose="02020603050405020304" pitchFamily="18" charset="0"/>
              </a:rPr>
              <a:t>09 Cooperatives </a:t>
            </a:r>
            <a:r>
              <a:rPr lang="en-US" sz="3000" dirty="0">
                <a:solidFill>
                  <a:schemeClr val="tx1">
                    <a:lumMod val="95000"/>
                    <a:lumOff val="5000"/>
                  </a:schemeClr>
                </a:solidFill>
                <a:latin typeface="Arial Rounded MT Bold" pitchFamily="34" charset="0"/>
                <a:cs typeface="Times New Roman" panose="02020603050405020304" pitchFamily="18" charset="0"/>
              </a:rPr>
              <a:t>for setting up dairy units submitted to NCDC  for assistance. </a:t>
            </a:r>
          </a:p>
          <a:p>
            <a:pPr marL="514350" indent="-514350">
              <a:buFont typeface="Wingdings" pitchFamily="2" charset="2"/>
              <a:buChar char="q"/>
            </a:pPr>
            <a:r>
              <a:rPr lang="en-IN" sz="3000" dirty="0">
                <a:solidFill>
                  <a:srgbClr val="C00000"/>
                </a:solidFill>
                <a:latin typeface="Arial Rounded MT Bold" pitchFamily="34" charset="0"/>
                <a:cs typeface="Times New Roman" panose="02020603050405020304" pitchFamily="18" charset="0"/>
              </a:rPr>
              <a:t>JKMPCL</a:t>
            </a:r>
            <a:r>
              <a:rPr lang="en-IN" sz="3000" dirty="0">
                <a:solidFill>
                  <a:schemeClr val="tx1">
                    <a:lumMod val="95000"/>
                    <a:lumOff val="5000"/>
                  </a:schemeClr>
                </a:solidFill>
                <a:latin typeface="Arial Rounded MT Bold" pitchFamily="34" charset="0"/>
                <a:cs typeface="Times New Roman" panose="02020603050405020304" pitchFamily="18" charset="0"/>
              </a:rPr>
              <a:t> is the only apex Cooperative Society processing  </a:t>
            </a:r>
            <a:r>
              <a:rPr lang="en-IN" sz="3000" dirty="0">
                <a:solidFill>
                  <a:srgbClr val="C00000"/>
                </a:solidFill>
                <a:latin typeface="Arial Rounded MT Bold" pitchFamily="34" charset="0"/>
                <a:cs typeface="Times New Roman" panose="02020603050405020304" pitchFamily="18" charset="0"/>
              </a:rPr>
              <a:t>1.3 </a:t>
            </a:r>
            <a:r>
              <a:rPr lang="en-IN" sz="3000" dirty="0" err="1">
                <a:solidFill>
                  <a:srgbClr val="C00000"/>
                </a:solidFill>
                <a:latin typeface="Arial Rounded MT Bold" pitchFamily="34" charset="0"/>
                <a:cs typeface="Times New Roman" panose="02020603050405020304" pitchFamily="18" charset="0"/>
              </a:rPr>
              <a:t>lakh</a:t>
            </a:r>
            <a:r>
              <a:rPr lang="en-IN" sz="3000" dirty="0">
                <a:solidFill>
                  <a:srgbClr val="C00000"/>
                </a:solidFill>
                <a:latin typeface="Arial Rounded MT Bold" pitchFamily="34" charset="0"/>
                <a:cs typeface="Times New Roman" panose="02020603050405020304" pitchFamily="18" charset="0"/>
              </a:rPr>
              <a:t> litres </a:t>
            </a:r>
            <a:r>
              <a:rPr lang="en-IN" sz="3000" dirty="0">
                <a:solidFill>
                  <a:schemeClr val="tx1">
                    <a:lumMod val="95000"/>
                    <a:lumOff val="5000"/>
                  </a:schemeClr>
                </a:solidFill>
                <a:latin typeface="Arial Rounded MT Bold" pitchFamily="34" charset="0"/>
                <a:cs typeface="Times New Roman" panose="02020603050405020304" pitchFamily="18" charset="0"/>
              </a:rPr>
              <a:t>of </a:t>
            </a:r>
            <a:r>
              <a:rPr lang="en-IN" sz="3000" dirty="0">
                <a:solidFill>
                  <a:srgbClr val="C00000"/>
                </a:solidFill>
                <a:latin typeface="Arial Rounded MT Bold" pitchFamily="34" charset="0"/>
                <a:cs typeface="Times New Roman" panose="02020603050405020304" pitchFamily="18" charset="0"/>
              </a:rPr>
              <a:t>milk per day.</a:t>
            </a:r>
          </a:p>
          <a:p>
            <a:pPr marL="514350" indent="-514350">
              <a:buFont typeface="Wingdings" pitchFamily="2" charset="2"/>
              <a:buChar char="q"/>
            </a:pPr>
            <a:r>
              <a:rPr lang="en-IN" sz="3000" dirty="0">
                <a:solidFill>
                  <a:schemeClr val="tx1">
                    <a:lumMod val="95000"/>
                    <a:lumOff val="5000"/>
                  </a:schemeClr>
                </a:solidFill>
                <a:latin typeface="Arial Rounded MT Bold" pitchFamily="34" charset="0"/>
                <a:cs typeface="Times New Roman" panose="02020603050405020304" pitchFamily="18" charset="0"/>
              </a:rPr>
              <a:t>Land and Cooperatives are being identified in </a:t>
            </a:r>
            <a:r>
              <a:rPr lang="en-IN" sz="3000" dirty="0">
                <a:solidFill>
                  <a:srgbClr val="C00000"/>
                </a:solidFill>
                <a:latin typeface="Arial Rounded MT Bold" pitchFamily="34" charset="0"/>
                <a:cs typeface="Times New Roman" panose="02020603050405020304" pitchFamily="18" charset="0"/>
              </a:rPr>
              <a:t>8 districts, </a:t>
            </a:r>
            <a:r>
              <a:rPr lang="en-IN" sz="3000" dirty="0">
                <a:solidFill>
                  <a:schemeClr val="tx1">
                    <a:lumMod val="95000"/>
                    <a:lumOff val="5000"/>
                  </a:schemeClr>
                </a:solidFill>
                <a:latin typeface="Arial Rounded MT Bold" pitchFamily="34" charset="0"/>
                <a:cs typeface="Times New Roman" panose="02020603050405020304" pitchFamily="18" charset="0"/>
              </a:rPr>
              <a:t>to begin with, for setting up milk processing plants.</a:t>
            </a:r>
            <a:endParaRPr lang="en-US" sz="3000" dirty="0">
              <a:solidFill>
                <a:schemeClr val="tx1">
                  <a:lumMod val="95000"/>
                  <a:lumOff val="5000"/>
                </a:schemeClr>
              </a:solidFill>
              <a:latin typeface="Arial Rounded MT Bold" pitchFamily="34" charset="0"/>
              <a:cs typeface="Times New Roman" panose="02020603050405020304" pitchFamily="18" charset="0"/>
            </a:endParaRPr>
          </a:p>
          <a:p>
            <a:pPr marL="514350" indent="-514350">
              <a:buFont typeface="+mj-lt"/>
              <a:buAutoNum type="alphaUcPeriod"/>
            </a:pPr>
            <a:endParaRPr lang="en-US" dirty="0">
              <a:solidFill>
                <a:schemeClr val="accent3"/>
              </a:solidFill>
              <a:latin typeface="Algerian" pitchFamily="82" charset="0"/>
              <a:cs typeface="Times New Roman" panose="02020603050405020304" pitchFamily="18" charset="0"/>
            </a:endParaRPr>
          </a:p>
          <a:p>
            <a:pPr marL="514350" indent="-514350">
              <a:buFont typeface="+mj-lt"/>
              <a:buAutoNum type="alphaUcPeriod"/>
            </a:pPr>
            <a:endParaRPr lang="en-US" dirty="0"/>
          </a:p>
        </p:txBody>
      </p:sp>
      <p:pic>
        <p:nvPicPr>
          <p:cNvPr id="4" name="Picture 3" descr="NCDCNewlogo.png"/>
          <p:cNvPicPr>
            <a:picLocks noChangeAspect="1"/>
          </p:cNvPicPr>
          <p:nvPr/>
        </p:nvPicPr>
        <p:blipFill>
          <a:blip r:embed="rId2" cstate="print"/>
          <a:stretch>
            <a:fillRect/>
          </a:stretch>
        </p:blipFill>
        <p:spPr>
          <a:xfrm>
            <a:off x="6156176" y="1772816"/>
            <a:ext cx="2786050" cy="1152128"/>
          </a:xfrm>
          <a:prstGeom prst="rect">
            <a:avLst/>
          </a:prstGeom>
        </p:spPr>
      </p:pic>
      <p:pic>
        <p:nvPicPr>
          <p:cNvPr id="5" name="Picture 4" descr="logo.jpg"/>
          <p:cNvPicPr>
            <a:picLocks noChangeAspect="1"/>
          </p:cNvPicPr>
          <p:nvPr/>
        </p:nvPicPr>
        <p:blipFill>
          <a:blip r:embed="rId3" cstate="print"/>
          <a:stretch>
            <a:fillRect/>
          </a:stretch>
        </p:blipFill>
        <p:spPr>
          <a:xfrm>
            <a:off x="6156176" y="3429000"/>
            <a:ext cx="2571736" cy="1143578"/>
          </a:xfrm>
          <a:prstGeom prst="rect">
            <a:avLst/>
          </a:prstGeom>
          <a:ln>
            <a:noFill/>
          </a:ln>
          <a:effectLst>
            <a:softEdge rad="112500"/>
          </a:effectLst>
        </p:spPr>
      </p:pic>
      <p:pic>
        <p:nvPicPr>
          <p:cNvPr id="7" name="Picture 6" descr="Dairy-Farm-Logo-Design-Inspiration-Graphics-15143291-1-580x387.jpg"/>
          <p:cNvPicPr>
            <a:picLocks noChangeAspect="1"/>
          </p:cNvPicPr>
          <p:nvPr/>
        </p:nvPicPr>
        <p:blipFill>
          <a:blip r:embed="rId4" cstate="print"/>
          <a:srcRect l="26984" t="16329" r="14881" b="24885"/>
          <a:stretch>
            <a:fillRect/>
          </a:stretch>
        </p:blipFill>
        <p:spPr>
          <a:xfrm>
            <a:off x="5724128" y="4509120"/>
            <a:ext cx="3096344" cy="2016224"/>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200px-The_Co-operative_Bank_(New_Zealand)_logo.svg.png"/>
          <p:cNvPicPr>
            <a:picLocks noGrp="1" noChangeAspect="1"/>
          </p:cNvPicPr>
          <p:nvPr>
            <p:ph idx="1"/>
          </p:nvPr>
        </p:nvPicPr>
        <p:blipFill>
          <a:blip r:embed="rId2" cstate="print"/>
          <a:srcRect b="28572"/>
          <a:stretch>
            <a:fillRect/>
          </a:stretch>
        </p:blipFill>
        <p:spPr>
          <a:xfrm>
            <a:off x="323528" y="188640"/>
            <a:ext cx="8640960" cy="1080120"/>
          </a:xfrm>
        </p:spPr>
      </p:pic>
      <p:sp>
        <p:nvSpPr>
          <p:cNvPr id="5" name="TextBox 4"/>
          <p:cNvSpPr txBox="1"/>
          <p:nvPr/>
        </p:nvSpPr>
        <p:spPr>
          <a:xfrm>
            <a:off x="179512" y="2564904"/>
            <a:ext cx="8677472" cy="3785652"/>
          </a:xfrm>
          <a:prstGeom prst="rect">
            <a:avLst/>
          </a:prstGeom>
          <a:noFill/>
        </p:spPr>
        <p:txBody>
          <a:bodyPr wrap="square" rtlCol="0">
            <a:spAutoFit/>
          </a:bodyPr>
          <a:lstStyle/>
          <a:p>
            <a:pPr algn="just">
              <a:buFont typeface="Wingdings" pitchFamily="2" charset="2"/>
              <a:buChar char="v"/>
            </a:pPr>
            <a:r>
              <a:rPr lang="en-US" sz="2000" dirty="0">
                <a:solidFill>
                  <a:schemeClr val="accent3">
                    <a:lumMod val="50000"/>
                  </a:schemeClr>
                </a:solidFill>
                <a:latin typeface="Algerian" pitchFamily="82" charset="0"/>
                <a:cs typeface="Times New Roman" panose="02020603050405020304" pitchFamily="18" charset="0"/>
              </a:rPr>
              <a:t>There are </a:t>
            </a:r>
            <a:r>
              <a:rPr lang="en-US" sz="2000" dirty="0">
                <a:solidFill>
                  <a:srgbClr val="00B050"/>
                </a:solidFill>
                <a:latin typeface="Algerian" pitchFamily="82" charset="0"/>
                <a:cs typeface="Times New Roman" panose="02020603050405020304" pitchFamily="18" charset="0"/>
              </a:rPr>
              <a:t>eight Cooperative Banks</a:t>
            </a:r>
            <a:r>
              <a:rPr lang="en-US" sz="2000" dirty="0">
                <a:solidFill>
                  <a:schemeClr val="accent3">
                    <a:lumMod val="50000"/>
                  </a:schemeClr>
                </a:solidFill>
                <a:latin typeface="Algerian" pitchFamily="82" charset="0"/>
                <a:cs typeface="Times New Roman" panose="02020603050405020304" pitchFamily="18" charset="0"/>
              </a:rPr>
              <a:t>– one </a:t>
            </a:r>
            <a:r>
              <a:rPr lang="en-US" sz="2000" dirty="0" err="1">
                <a:solidFill>
                  <a:schemeClr val="accent3">
                    <a:lumMod val="50000"/>
                  </a:schemeClr>
                </a:solidFill>
                <a:latin typeface="Algerian" pitchFamily="82" charset="0"/>
                <a:cs typeface="Times New Roman" panose="02020603050405020304" pitchFamily="18" charset="0"/>
              </a:rPr>
              <a:t>StCB</a:t>
            </a:r>
            <a:r>
              <a:rPr lang="en-US" sz="2000" dirty="0">
                <a:solidFill>
                  <a:schemeClr val="accent3">
                    <a:lumMod val="50000"/>
                  </a:schemeClr>
                </a:solidFill>
                <a:latin typeface="Algerian" pitchFamily="82" charset="0"/>
                <a:cs typeface="Times New Roman" panose="02020603050405020304" pitchFamily="18" charset="0"/>
              </a:rPr>
              <a:t> at Apex level, three DCCBs and four UCBs having 223 branches across J&amp;K.</a:t>
            </a:r>
          </a:p>
          <a:p>
            <a:pPr algn="just">
              <a:buFont typeface="Wingdings" pitchFamily="2" charset="2"/>
              <a:buChar char="v"/>
            </a:pPr>
            <a:endParaRPr lang="en-US" sz="2000" dirty="0">
              <a:solidFill>
                <a:schemeClr val="accent3">
                  <a:lumMod val="50000"/>
                </a:schemeClr>
              </a:solidFill>
              <a:latin typeface="Algerian" pitchFamily="82" charset="0"/>
              <a:cs typeface="Times New Roman" panose="02020603050405020304" pitchFamily="18" charset="0"/>
            </a:endParaRPr>
          </a:p>
          <a:p>
            <a:pPr algn="just">
              <a:buFont typeface="Wingdings" pitchFamily="2" charset="2"/>
              <a:buChar char="v"/>
            </a:pPr>
            <a:r>
              <a:rPr lang="en-US" sz="2000" dirty="0">
                <a:solidFill>
                  <a:schemeClr val="accent3">
                    <a:lumMod val="50000"/>
                  </a:schemeClr>
                </a:solidFill>
                <a:latin typeface="Algerian" pitchFamily="82" charset="0"/>
                <a:cs typeface="Times New Roman" panose="02020603050405020304" pitchFamily="18" charset="0"/>
              </a:rPr>
              <a:t>UCCBs are performing well and pursuing their expansion plan.</a:t>
            </a:r>
          </a:p>
          <a:p>
            <a:pPr algn="just"/>
            <a:endParaRPr lang="en-US" sz="2000" dirty="0">
              <a:solidFill>
                <a:schemeClr val="accent3">
                  <a:lumMod val="50000"/>
                </a:schemeClr>
              </a:solidFill>
              <a:latin typeface="Algerian" pitchFamily="82" charset="0"/>
              <a:cs typeface="Times New Roman" panose="02020603050405020304" pitchFamily="18" charset="0"/>
            </a:endParaRPr>
          </a:p>
          <a:p>
            <a:pPr algn="just">
              <a:buFont typeface="Wingdings" pitchFamily="2" charset="2"/>
              <a:buChar char="v"/>
            </a:pPr>
            <a:r>
              <a:rPr lang="en-IN" sz="2000" dirty="0">
                <a:solidFill>
                  <a:schemeClr val="accent3">
                    <a:lumMod val="50000"/>
                  </a:schemeClr>
                </a:solidFill>
                <a:latin typeface="Algerian" pitchFamily="82" charset="0"/>
                <a:cs typeface="Times New Roman" panose="02020603050405020304" pitchFamily="18" charset="0"/>
              </a:rPr>
              <a:t>Capital of has been infused in the DCCBs in March 2022 </a:t>
            </a:r>
            <a:r>
              <a:rPr lang="en-IN" sz="2000" dirty="0">
                <a:solidFill>
                  <a:srgbClr val="00B050"/>
                </a:solidFill>
                <a:latin typeface="Algerian" pitchFamily="82" charset="0"/>
                <a:cs typeface="Times New Roman" panose="02020603050405020304" pitchFamily="18" charset="0"/>
              </a:rPr>
              <a:t>Rs. 366.91 </a:t>
            </a:r>
            <a:r>
              <a:rPr lang="en-IN" sz="2000" dirty="0" err="1">
                <a:solidFill>
                  <a:srgbClr val="00B050"/>
                </a:solidFill>
                <a:latin typeface="Algerian" pitchFamily="82" charset="0"/>
                <a:cs typeface="Times New Roman" panose="02020603050405020304" pitchFamily="18" charset="0"/>
              </a:rPr>
              <a:t>crores</a:t>
            </a:r>
            <a:r>
              <a:rPr lang="en-IN" sz="2000" dirty="0">
                <a:solidFill>
                  <a:srgbClr val="00B050"/>
                </a:solidFill>
                <a:latin typeface="Algerian" pitchFamily="82" charset="0"/>
                <a:cs typeface="Times New Roman" panose="02020603050405020304" pitchFamily="18" charset="0"/>
              </a:rPr>
              <a:t>. </a:t>
            </a:r>
            <a:endParaRPr lang="en-IN" sz="2000" dirty="0">
              <a:solidFill>
                <a:schemeClr val="accent3">
                  <a:lumMod val="50000"/>
                </a:schemeClr>
              </a:solidFill>
              <a:latin typeface="Algerian" pitchFamily="82" charset="0"/>
              <a:cs typeface="Times New Roman" panose="02020603050405020304" pitchFamily="18" charset="0"/>
            </a:endParaRPr>
          </a:p>
          <a:p>
            <a:pPr algn="just"/>
            <a:endParaRPr lang="en-US" sz="2000" dirty="0">
              <a:solidFill>
                <a:schemeClr val="accent3">
                  <a:lumMod val="50000"/>
                </a:schemeClr>
              </a:solidFill>
              <a:latin typeface="Algerian" pitchFamily="82" charset="0"/>
              <a:cs typeface="Times New Roman" panose="02020603050405020304" pitchFamily="18" charset="0"/>
            </a:endParaRPr>
          </a:p>
          <a:p>
            <a:pPr algn="just">
              <a:buFont typeface="Wingdings" pitchFamily="2" charset="2"/>
              <a:buChar char="v"/>
            </a:pPr>
            <a:r>
              <a:rPr lang="en-IN" sz="2000" dirty="0">
                <a:solidFill>
                  <a:schemeClr val="accent3">
                    <a:lumMod val="50000"/>
                  </a:schemeClr>
                </a:solidFill>
                <a:latin typeface="Algerian" pitchFamily="82" charset="0"/>
                <a:cs typeface="Times New Roman" panose="02020603050405020304" pitchFamily="18" charset="0"/>
              </a:rPr>
              <a:t>Professional agency is being hired to study and suggest measures for improving the functioning of Cooperative Banks.</a:t>
            </a:r>
          </a:p>
          <a:p>
            <a:pPr algn="just"/>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95536" y="1052736"/>
            <a:ext cx="7416824" cy="1200329"/>
          </a:xfrm>
          <a:prstGeom prst="rect">
            <a:avLst/>
          </a:prstGeom>
          <a:noFill/>
        </p:spPr>
        <p:txBody>
          <a:bodyPr wrap="square" rtlCol="0">
            <a:spAutoFit/>
          </a:bodyPr>
          <a:lstStyle/>
          <a:p>
            <a:r>
              <a:rPr lang="en-IN" sz="7200" b="1" dirty="0">
                <a:solidFill>
                  <a:srgbClr val="00B050"/>
                </a:solidFill>
                <a:latin typeface="Arial Rounded MT Bold" pitchFamily="34" charset="0"/>
              </a:rPr>
              <a:t>Banks</a:t>
            </a:r>
            <a:endParaRPr lang="en-US" sz="7200" b="1" dirty="0">
              <a:solidFill>
                <a:srgbClr val="00B050"/>
              </a:solidFill>
              <a:latin typeface="Arial Rounded MT Bold"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2).jpg"/>
          <p:cNvPicPr>
            <a:picLocks noGrp="1" noChangeAspect="1"/>
          </p:cNvPicPr>
          <p:nvPr>
            <p:ph idx="1"/>
          </p:nvPr>
        </p:nvPicPr>
        <p:blipFill>
          <a:blip r:embed="rId2" cstate="print"/>
          <a:stretch>
            <a:fillRect/>
          </a:stretch>
        </p:blipFill>
        <p:spPr>
          <a:xfrm>
            <a:off x="6228184" y="0"/>
            <a:ext cx="2915816" cy="1412776"/>
          </a:xfrm>
        </p:spPr>
      </p:pic>
      <p:sp>
        <p:nvSpPr>
          <p:cNvPr id="5" name="TextBox 4"/>
          <p:cNvSpPr txBox="1"/>
          <p:nvPr/>
        </p:nvSpPr>
        <p:spPr>
          <a:xfrm>
            <a:off x="179512" y="0"/>
            <a:ext cx="6120680" cy="1569660"/>
          </a:xfrm>
          <a:prstGeom prst="rect">
            <a:avLst/>
          </a:prstGeom>
          <a:noFill/>
        </p:spPr>
        <p:txBody>
          <a:bodyPr wrap="square" rtlCol="0">
            <a:spAutoFit/>
          </a:bodyPr>
          <a:lstStyle/>
          <a:p>
            <a:r>
              <a:rPr lang="en-IN" sz="3200" b="1" dirty="0">
                <a:solidFill>
                  <a:srgbClr val="C00000"/>
                </a:solidFill>
                <a:latin typeface="Algerian" pitchFamily="82" charset="0"/>
                <a:cs typeface="Times New Roman" panose="02020603050405020304" pitchFamily="18" charset="0"/>
              </a:rPr>
              <a:t>Net Banking and advance facilities in Cooperative Banks…</a:t>
            </a:r>
            <a:endParaRPr lang="en-US" sz="3200" dirty="0">
              <a:solidFill>
                <a:srgbClr val="C00000"/>
              </a:solidFill>
              <a:latin typeface="Algerian" pitchFamily="82" charset="0"/>
            </a:endParaRPr>
          </a:p>
        </p:txBody>
      </p:sp>
      <p:graphicFrame>
        <p:nvGraphicFramePr>
          <p:cNvPr id="6" name="Table 4">
            <a:extLst>
              <a:ext uri="{FF2B5EF4-FFF2-40B4-BE49-F238E27FC236}">
                <a16:creationId xmlns:a16="http://schemas.microsoft.com/office/drawing/2014/main" xmlns="" id="{43F0AF5C-3C15-4588-BD48-8696F22BB6F2}"/>
              </a:ext>
            </a:extLst>
          </p:cNvPr>
          <p:cNvGraphicFramePr>
            <a:graphicFrameLocks/>
          </p:cNvGraphicFramePr>
          <p:nvPr/>
        </p:nvGraphicFramePr>
        <p:xfrm>
          <a:off x="0" y="1484784"/>
          <a:ext cx="9108504" cy="5256583"/>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xmlns="" val="3902968753"/>
                    </a:ext>
                  </a:extLst>
                </a:gridCol>
                <a:gridCol w="1130130">
                  <a:extLst>
                    <a:ext uri="{9D8B030D-6E8A-4147-A177-3AD203B41FA5}">
                      <a16:colId xmlns:a16="http://schemas.microsoft.com/office/drawing/2014/main" xmlns="" val="2346974189"/>
                    </a:ext>
                  </a:extLst>
                </a:gridCol>
                <a:gridCol w="1513187">
                  <a:extLst>
                    <a:ext uri="{9D8B030D-6E8A-4147-A177-3AD203B41FA5}">
                      <a16:colId xmlns:a16="http://schemas.microsoft.com/office/drawing/2014/main" xmlns="" val="3578515375"/>
                    </a:ext>
                  </a:extLst>
                </a:gridCol>
                <a:gridCol w="1172721">
                  <a:extLst>
                    <a:ext uri="{9D8B030D-6E8A-4147-A177-3AD203B41FA5}">
                      <a16:colId xmlns:a16="http://schemas.microsoft.com/office/drawing/2014/main" xmlns="" val="3363479933"/>
                    </a:ext>
                  </a:extLst>
                </a:gridCol>
                <a:gridCol w="1127768">
                  <a:extLst>
                    <a:ext uri="{9D8B030D-6E8A-4147-A177-3AD203B41FA5}">
                      <a16:colId xmlns:a16="http://schemas.microsoft.com/office/drawing/2014/main" xmlns="" val="2939143128"/>
                    </a:ext>
                  </a:extLst>
                </a:gridCol>
                <a:gridCol w="675446">
                  <a:extLst>
                    <a:ext uri="{9D8B030D-6E8A-4147-A177-3AD203B41FA5}">
                      <a16:colId xmlns:a16="http://schemas.microsoft.com/office/drawing/2014/main" xmlns="" val="2362955619"/>
                    </a:ext>
                  </a:extLst>
                </a:gridCol>
                <a:gridCol w="605277">
                  <a:extLst>
                    <a:ext uri="{9D8B030D-6E8A-4147-A177-3AD203B41FA5}">
                      <a16:colId xmlns:a16="http://schemas.microsoft.com/office/drawing/2014/main" xmlns="" val="1290977424"/>
                    </a:ext>
                  </a:extLst>
                </a:gridCol>
                <a:gridCol w="693544">
                  <a:extLst>
                    <a:ext uri="{9D8B030D-6E8A-4147-A177-3AD203B41FA5}">
                      <a16:colId xmlns:a16="http://schemas.microsoft.com/office/drawing/2014/main" xmlns="" val="1048999589"/>
                    </a:ext>
                  </a:extLst>
                </a:gridCol>
                <a:gridCol w="894287">
                  <a:extLst>
                    <a:ext uri="{9D8B030D-6E8A-4147-A177-3AD203B41FA5}">
                      <a16:colId xmlns:a16="http://schemas.microsoft.com/office/drawing/2014/main" xmlns="" val="1486368210"/>
                    </a:ext>
                  </a:extLst>
                </a:gridCol>
              </a:tblGrid>
              <a:tr h="901883">
                <a:tc>
                  <a:txBody>
                    <a:bodyPr/>
                    <a:lstStyle/>
                    <a:p>
                      <a:pPr algn="ctr">
                        <a:lnSpc>
                          <a:spcPct val="115000"/>
                        </a:lnSpc>
                        <a:spcAft>
                          <a:spcPts val="0"/>
                        </a:spcAft>
                        <a:tabLst>
                          <a:tab pos="228600" algn="l"/>
                        </a:tabLst>
                      </a:pPr>
                      <a:r>
                        <a:rPr lang="en-IN" sz="1600" b="1" dirty="0">
                          <a:solidFill>
                            <a:schemeClr val="tx1">
                              <a:lumMod val="85000"/>
                              <a:lumOff val="15000"/>
                            </a:schemeClr>
                          </a:solidFill>
                          <a:effectLst/>
                          <a:latin typeface="Algerian" pitchFamily="82" charset="0"/>
                          <a:cs typeface="Times New Roman" panose="02020603050405020304" pitchFamily="18" charset="0"/>
                        </a:rPr>
                        <a:t>Name of the Bank</a:t>
                      </a:r>
                      <a:endParaRPr lang="en-IN" sz="1600" b="1"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lnSpc>
                          <a:spcPct val="115000"/>
                        </a:lnSpc>
                        <a:spcAft>
                          <a:spcPts val="0"/>
                        </a:spcAft>
                        <a:tabLst>
                          <a:tab pos="228600" algn="l"/>
                        </a:tabLst>
                      </a:pPr>
                      <a:r>
                        <a:rPr lang="en-IN" sz="1600" b="1" dirty="0">
                          <a:solidFill>
                            <a:schemeClr val="tx1">
                              <a:lumMod val="85000"/>
                              <a:lumOff val="15000"/>
                            </a:schemeClr>
                          </a:solidFill>
                          <a:effectLst/>
                          <a:latin typeface="Algerian" pitchFamily="82" charset="0"/>
                          <a:cs typeface="Times New Roman" panose="02020603050405020304" pitchFamily="18" charset="0"/>
                        </a:rPr>
                        <a:t>No. of Branches</a:t>
                      </a:r>
                      <a:endParaRPr lang="en-IN" sz="1600" b="1"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0" marR="0" marT="0" marB="0"/>
                </a:tc>
                <a:tc>
                  <a:txBody>
                    <a:bodyPr/>
                    <a:lstStyle/>
                    <a:p>
                      <a:pPr algn="ctr">
                        <a:lnSpc>
                          <a:spcPct val="115000"/>
                        </a:lnSpc>
                        <a:spcAft>
                          <a:spcPts val="0"/>
                        </a:spcAft>
                        <a:tabLst>
                          <a:tab pos="228600" algn="l"/>
                        </a:tabLst>
                      </a:pPr>
                      <a:r>
                        <a:rPr lang="en-US" sz="1600" b="1"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Board of Management</a:t>
                      </a:r>
                      <a:endParaRPr lang="en-IN" sz="1600" b="1"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Core Banking System</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Payment Gateway</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NEFT/</a:t>
                      </a:r>
                    </a:p>
                    <a:p>
                      <a:pPr algn="ctr"/>
                      <a:r>
                        <a:rPr lang="en-US" sz="1600" dirty="0">
                          <a:solidFill>
                            <a:schemeClr val="tx1">
                              <a:lumMod val="85000"/>
                              <a:lumOff val="15000"/>
                            </a:schemeClr>
                          </a:solidFill>
                          <a:latin typeface="Algerian" pitchFamily="82" charset="0"/>
                          <a:cs typeface="Times New Roman" panose="02020603050405020304" pitchFamily="18" charset="0"/>
                        </a:rPr>
                        <a:t>RTGS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lumMod val="85000"/>
                              <a:lumOff val="15000"/>
                            </a:schemeClr>
                          </a:solidFill>
                          <a:latin typeface="Algerian" pitchFamily="82" charset="0"/>
                          <a:cs typeface="Times New Roman" panose="02020603050405020304" pitchFamily="18" charset="0"/>
                        </a:rPr>
                        <a:t>ATMs</a:t>
                      </a:r>
                      <a:endParaRPr lang="en-IN" sz="1600" dirty="0">
                        <a:solidFill>
                          <a:schemeClr val="tx1">
                            <a:lumMod val="85000"/>
                            <a:lumOff val="15000"/>
                          </a:schemeClr>
                        </a:solidFill>
                        <a:latin typeface="Algerian" pitchFamily="82" charset="0"/>
                        <a:cs typeface="Times New Roman" panose="02020603050405020304" pitchFamily="18" charset="0"/>
                      </a:endParaRPr>
                    </a:p>
                    <a:p>
                      <a:pPr algn="ct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lumMod val="85000"/>
                              <a:lumOff val="15000"/>
                            </a:schemeClr>
                          </a:solidFill>
                          <a:latin typeface="Algerian" pitchFamily="82" charset="0"/>
                          <a:cs typeface="Times New Roman" panose="02020603050405020304" pitchFamily="18" charset="0"/>
                        </a:rPr>
                        <a:t>SMS Alert</a:t>
                      </a:r>
                      <a:endParaRPr lang="en-IN" sz="1600" dirty="0">
                        <a:solidFill>
                          <a:schemeClr val="tx1">
                            <a:lumMod val="85000"/>
                            <a:lumOff val="15000"/>
                          </a:schemeClr>
                        </a:solidFill>
                        <a:latin typeface="Algerian" pitchFamily="82" charset="0"/>
                        <a:cs typeface="Times New Roman" panose="02020603050405020304" pitchFamily="18" charset="0"/>
                      </a:endParaRPr>
                    </a:p>
                    <a:p>
                      <a:pPr algn="ct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Mobile Banking</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extLst>
                  <a:ext uri="{0D108BD9-81ED-4DB2-BD59-A6C34878D82A}">
                    <a16:rowId xmlns:a16="http://schemas.microsoft.com/office/drawing/2014/main" xmlns="" val="3168272152"/>
                  </a:ext>
                </a:extLst>
              </a:tr>
              <a:tr h="611645">
                <a:tc>
                  <a:txBody>
                    <a:bodyPr/>
                    <a:lstStyle/>
                    <a:p>
                      <a:pPr algn="l">
                        <a:lnSpc>
                          <a:spcPct val="115000"/>
                        </a:lnSpc>
                        <a:spcAft>
                          <a:spcPts val="0"/>
                        </a:spcAft>
                        <a:tabLst>
                          <a:tab pos="228600" algn="l"/>
                        </a:tabLst>
                      </a:pPr>
                      <a:r>
                        <a:rPr lang="en-IN" sz="1600" dirty="0">
                          <a:solidFill>
                            <a:schemeClr val="tx1">
                              <a:lumMod val="85000"/>
                              <a:lumOff val="15000"/>
                            </a:schemeClr>
                          </a:solidFill>
                          <a:effectLst/>
                          <a:latin typeface="Algerian" pitchFamily="82" charset="0"/>
                          <a:cs typeface="Times New Roman" panose="02020603050405020304" pitchFamily="18" charset="0"/>
                        </a:rPr>
                        <a:t>J&amp;K SCB</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lnSpc>
                          <a:spcPct val="115000"/>
                        </a:lnSpc>
                        <a:spcAft>
                          <a:spcPts val="0"/>
                        </a:spcAft>
                        <a:tabLst>
                          <a:tab pos="228600" algn="l"/>
                        </a:tabLst>
                      </a:pPr>
                      <a:r>
                        <a:rPr lang="en-US" sz="1600" dirty="0">
                          <a:solidFill>
                            <a:schemeClr val="tx1">
                              <a:lumMod val="85000"/>
                              <a:lumOff val="15000"/>
                            </a:schemeClr>
                          </a:solidFill>
                          <a:effectLst/>
                          <a:latin typeface="Algerian" pitchFamily="82" charset="0"/>
                          <a:cs typeface="Times New Roman" panose="02020603050405020304" pitchFamily="18" charset="0"/>
                        </a:rPr>
                        <a:t>40</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0" marR="0" marT="0" marB="0"/>
                </a:tc>
                <a:tc>
                  <a:txBody>
                    <a:bodyPr/>
                    <a:lstStyle/>
                    <a:p>
                      <a:pPr algn="ctr">
                        <a:lnSpc>
                          <a:spcPct val="115000"/>
                        </a:lnSpc>
                        <a:spcAft>
                          <a:spcPts val="0"/>
                        </a:spcAft>
                        <a:tabLst>
                          <a:tab pos="228600" algn="l"/>
                        </a:tabLst>
                      </a:pPr>
                      <a:r>
                        <a:rPr lang="en-US"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Under</a:t>
                      </a:r>
                      <a:r>
                        <a:rPr lang="en-US" sz="1600" baseline="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 process</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Axis Bank</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19</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extLst>
                  <a:ext uri="{0D108BD9-81ED-4DB2-BD59-A6C34878D82A}">
                    <a16:rowId xmlns:a16="http://schemas.microsoft.com/office/drawing/2014/main" xmlns="" val="4088845815"/>
                  </a:ext>
                </a:extLst>
              </a:tr>
              <a:tr h="611645">
                <a:tc>
                  <a:txBody>
                    <a:bodyPr/>
                    <a:lstStyle/>
                    <a:p>
                      <a:pPr algn="l">
                        <a:lnSpc>
                          <a:spcPct val="115000"/>
                        </a:lnSpc>
                        <a:spcAft>
                          <a:spcPts val="0"/>
                        </a:spcAft>
                        <a:tabLst>
                          <a:tab pos="228600" algn="l"/>
                        </a:tabLst>
                      </a:pPr>
                      <a:r>
                        <a:rPr lang="en-IN" sz="1600" dirty="0">
                          <a:solidFill>
                            <a:schemeClr val="tx1">
                              <a:lumMod val="85000"/>
                              <a:lumOff val="15000"/>
                            </a:schemeClr>
                          </a:solidFill>
                          <a:effectLst/>
                          <a:latin typeface="Algerian" pitchFamily="82" charset="0"/>
                          <a:cs typeface="Times New Roman" panose="02020603050405020304" pitchFamily="18" charset="0"/>
                        </a:rPr>
                        <a:t>ACCB</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lnSpc>
                          <a:spcPct val="115000"/>
                        </a:lnSpc>
                        <a:spcAft>
                          <a:spcPts val="0"/>
                        </a:spcAft>
                        <a:tabLst>
                          <a:tab pos="228600" algn="l"/>
                        </a:tabLst>
                      </a:pPr>
                      <a:r>
                        <a:rPr lang="en-IN" sz="1600" dirty="0">
                          <a:solidFill>
                            <a:schemeClr val="tx1">
                              <a:lumMod val="85000"/>
                              <a:lumOff val="15000"/>
                            </a:schemeClr>
                          </a:solidFill>
                          <a:effectLst/>
                          <a:latin typeface="Algerian" pitchFamily="82" charset="0"/>
                          <a:cs typeface="Times New Roman" panose="02020603050405020304" pitchFamily="18" charset="0"/>
                        </a:rPr>
                        <a:t>34</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0" marR="0" marT="0" marB="0"/>
                </a:tc>
                <a:tc>
                  <a:txBody>
                    <a:bodyPr/>
                    <a:lstStyle/>
                    <a:p>
                      <a:pPr algn="ctr">
                        <a:lnSpc>
                          <a:spcPct val="115000"/>
                        </a:lnSpc>
                        <a:spcAft>
                          <a:spcPts val="0"/>
                        </a:spcAft>
                        <a:tabLst>
                          <a:tab pos="228600" algn="l"/>
                        </a:tabLst>
                      </a:pPr>
                      <a:r>
                        <a:rPr lang="en-US"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Under</a:t>
                      </a:r>
                      <a:r>
                        <a:rPr lang="en-US" sz="1600" baseline="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 process</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ICICI</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No</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No</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extLst>
                  <a:ext uri="{0D108BD9-81ED-4DB2-BD59-A6C34878D82A}">
                    <a16:rowId xmlns:a16="http://schemas.microsoft.com/office/drawing/2014/main" xmlns="" val="2876607321"/>
                  </a:ext>
                </a:extLst>
              </a:tr>
              <a:tr h="611645">
                <a:tc>
                  <a:txBody>
                    <a:bodyPr/>
                    <a:lstStyle/>
                    <a:p>
                      <a:pPr algn="l">
                        <a:lnSpc>
                          <a:spcPct val="115000"/>
                        </a:lnSpc>
                        <a:spcAft>
                          <a:spcPts val="0"/>
                        </a:spcAft>
                        <a:tabLst>
                          <a:tab pos="228600" algn="l"/>
                        </a:tabLst>
                      </a:pPr>
                      <a:r>
                        <a:rPr lang="en-IN" sz="1600" dirty="0">
                          <a:solidFill>
                            <a:schemeClr val="tx1">
                              <a:lumMod val="85000"/>
                              <a:lumOff val="15000"/>
                            </a:schemeClr>
                          </a:solidFill>
                          <a:effectLst/>
                          <a:latin typeface="Algerian" pitchFamily="82" charset="0"/>
                          <a:ea typeface="Times New Roman" panose="02020603050405020304" pitchFamily="18" charset="0"/>
                          <a:cs typeface="Times New Roman" panose="02020603050405020304" pitchFamily="18" charset="0"/>
                        </a:rPr>
                        <a:t>BCCB</a:t>
                      </a:r>
                    </a:p>
                  </a:txBody>
                  <a:tcPr marL="21317" marR="21317" marT="28423" marB="28423"/>
                </a:tc>
                <a:tc>
                  <a:txBody>
                    <a:bodyPr/>
                    <a:lstStyle/>
                    <a:p>
                      <a:pPr algn="ctr">
                        <a:lnSpc>
                          <a:spcPct val="115000"/>
                        </a:lnSpc>
                        <a:spcAft>
                          <a:spcPts val="0"/>
                        </a:spcAft>
                        <a:tabLst>
                          <a:tab pos="228600" algn="l"/>
                        </a:tabLst>
                      </a:pPr>
                      <a:r>
                        <a:rPr lang="en-IN" sz="1600" dirty="0">
                          <a:solidFill>
                            <a:schemeClr val="tx1">
                              <a:lumMod val="85000"/>
                              <a:lumOff val="15000"/>
                            </a:schemeClr>
                          </a:solidFill>
                          <a:effectLst/>
                          <a:latin typeface="Algerian" pitchFamily="82" charset="0"/>
                          <a:cs typeface="Times New Roman" panose="02020603050405020304" pitchFamily="18" charset="0"/>
                        </a:rPr>
                        <a:t>35</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0" marR="0" marT="0" marB="0"/>
                </a:tc>
                <a:tc>
                  <a:txBody>
                    <a:bodyPr/>
                    <a:lstStyle/>
                    <a:p>
                      <a:pPr algn="ctr">
                        <a:lnSpc>
                          <a:spcPct val="115000"/>
                        </a:lnSpc>
                        <a:spcAft>
                          <a:spcPts val="0"/>
                        </a:spcAft>
                        <a:tabLst>
                          <a:tab pos="228600" algn="l"/>
                        </a:tabLst>
                      </a:pPr>
                      <a:r>
                        <a:rPr lang="en-US"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Under</a:t>
                      </a:r>
                      <a:r>
                        <a:rPr lang="en-US" sz="1600" baseline="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 process</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J&amp;K</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No</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No</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extLst>
                  <a:ext uri="{0D108BD9-81ED-4DB2-BD59-A6C34878D82A}">
                    <a16:rowId xmlns:a16="http://schemas.microsoft.com/office/drawing/2014/main" xmlns="" val="3426033415"/>
                  </a:ext>
                </a:extLst>
              </a:tr>
              <a:tr h="611645">
                <a:tc>
                  <a:txBody>
                    <a:bodyPr/>
                    <a:lstStyle/>
                    <a:p>
                      <a:pPr algn="l">
                        <a:lnSpc>
                          <a:spcPct val="115000"/>
                        </a:lnSpc>
                        <a:spcAft>
                          <a:spcPts val="0"/>
                        </a:spcAft>
                        <a:tabLst>
                          <a:tab pos="228600" algn="l"/>
                        </a:tabLst>
                      </a:pPr>
                      <a:r>
                        <a:rPr lang="en-IN" sz="1600" dirty="0">
                          <a:solidFill>
                            <a:schemeClr val="tx1">
                              <a:lumMod val="85000"/>
                              <a:lumOff val="15000"/>
                            </a:schemeClr>
                          </a:solidFill>
                          <a:effectLst/>
                          <a:latin typeface="Algerian" pitchFamily="82" charset="0"/>
                          <a:cs typeface="Times New Roman" panose="02020603050405020304" pitchFamily="18" charset="0"/>
                        </a:rPr>
                        <a:t>KAMCO</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lnSpc>
                          <a:spcPct val="115000"/>
                        </a:lnSpc>
                        <a:spcAft>
                          <a:spcPts val="0"/>
                        </a:spcAft>
                        <a:tabLst>
                          <a:tab pos="228600" algn="l"/>
                        </a:tabLst>
                      </a:pPr>
                      <a:r>
                        <a:rPr lang="en-IN" sz="1600" dirty="0">
                          <a:solidFill>
                            <a:schemeClr val="tx1">
                              <a:lumMod val="85000"/>
                              <a:lumOff val="15000"/>
                            </a:schemeClr>
                          </a:solidFill>
                          <a:effectLst/>
                          <a:latin typeface="Algerian" pitchFamily="82" charset="0"/>
                          <a:cs typeface="Times New Roman" panose="02020603050405020304" pitchFamily="18" charset="0"/>
                        </a:rPr>
                        <a:t>05</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0" marR="0" marT="0" marB="0"/>
                </a:tc>
                <a:tc>
                  <a:txBody>
                    <a:bodyPr/>
                    <a:lstStyle/>
                    <a:p>
                      <a:pPr algn="ctr">
                        <a:lnSpc>
                          <a:spcPct val="115000"/>
                        </a:lnSpc>
                        <a:spcAft>
                          <a:spcPts val="0"/>
                        </a:spcAft>
                        <a:tabLst>
                          <a:tab pos="228600" algn="l"/>
                        </a:tabLst>
                      </a:pPr>
                      <a:r>
                        <a:rPr lang="en-US"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Administrator</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HDFC</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5</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extLst>
                  <a:ext uri="{0D108BD9-81ED-4DB2-BD59-A6C34878D82A}">
                    <a16:rowId xmlns:a16="http://schemas.microsoft.com/office/drawing/2014/main" xmlns="" val="10004"/>
                  </a:ext>
                </a:extLst>
              </a:tr>
              <a:tr h="545334">
                <a:tc>
                  <a:txBody>
                    <a:bodyPr/>
                    <a:lstStyle/>
                    <a:p>
                      <a:pPr algn="l">
                        <a:lnSpc>
                          <a:spcPct val="115000"/>
                        </a:lnSpc>
                        <a:spcAft>
                          <a:spcPts val="0"/>
                        </a:spcAft>
                        <a:tabLst>
                          <a:tab pos="228600" algn="l"/>
                        </a:tabLst>
                      </a:pPr>
                      <a:r>
                        <a:rPr lang="en-IN" sz="1600" dirty="0">
                          <a:solidFill>
                            <a:schemeClr val="tx1">
                              <a:lumMod val="85000"/>
                              <a:lumOff val="15000"/>
                            </a:schemeClr>
                          </a:solidFill>
                          <a:effectLst/>
                          <a:latin typeface="Algerian" pitchFamily="82" charset="0"/>
                          <a:ea typeface="Times New Roman" panose="02020603050405020304" pitchFamily="18" charset="0"/>
                          <a:cs typeface="Times New Roman" panose="02020603050405020304" pitchFamily="18" charset="0"/>
                        </a:rPr>
                        <a:t>Citizen CBJ</a:t>
                      </a:r>
                    </a:p>
                  </a:txBody>
                  <a:tcPr marL="21317" marR="21317" marT="28423" marB="28423"/>
                </a:tc>
                <a:tc>
                  <a:txBody>
                    <a:bodyPr/>
                    <a:lstStyle/>
                    <a:p>
                      <a:pPr algn="ctr">
                        <a:lnSpc>
                          <a:spcPct val="115000"/>
                        </a:lnSpc>
                        <a:spcAft>
                          <a:spcPts val="0"/>
                        </a:spcAft>
                        <a:tabLst>
                          <a:tab pos="228600" algn="l"/>
                        </a:tabLst>
                      </a:pPr>
                      <a:r>
                        <a:rPr lang="en-IN" sz="1600" dirty="0">
                          <a:solidFill>
                            <a:schemeClr val="tx1">
                              <a:lumMod val="85000"/>
                              <a:lumOff val="15000"/>
                            </a:schemeClr>
                          </a:solidFill>
                          <a:effectLst/>
                          <a:latin typeface="Algerian" pitchFamily="82" charset="0"/>
                          <a:cs typeface="Times New Roman" panose="02020603050405020304" pitchFamily="18" charset="0"/>
                        </a:rPr>
                        <a:t>11</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0" marR="0" marT="0" marB="0"/>
                </a:tc>
                <a:tc>
                  <a:txBody>
                    <a:bodyPr/>
                    <a:lstStyle/>
                    <a:p>
                      <a:pPr algn="ctr">
                        <a:lnSpc>
                          <a:spcPct val="115000"/>
                        </a:lnSpc>
                        <a:spcAft>
                          <a:spcPts val="0"/>
                        </a:spcAft>
                        <a:tabLst>
                          <a:tab pos="228600" algn="l"/>
                        </a:tabLst>
                      </a:pPr>
                      <a:r>
                        <a:rPr lang="en-US"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Yes (Elected)</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 Bank</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No</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No</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extLst>
                  <a:ext uri="{0D108BD9-81ED-4DB2-BD59-A6C34878D82A}">
                    <a16:rowId xmlns:a16="http://schemas.microsoft.com/office/drawing/2014/main" xmlns="" val="10005"/>
                  </a:ext>
                </a:extLst>
              </a:tr>
              <a:tr h="601257">
                <a:tc>
                  <a:txBody>
                    <a:bodyPr/>
                    <a:lstStyle/>
                    <a:p>
                      <a:pPr algn="l">
                        <a:lnSpc>
                          <a:spcPct val="115000"/>
                        </a:lnSpc>
                        <a:spcAft>
                          <a:spcPts val="0"/>
                        </a:spcAft>
                        <a:tabLst>
                          <a:tab pos="228600" algn="l"/>
                        </a:tabLst>
                      </a:pPr>
                      <a:r>
                        <a:rPr lang="en-IN" sz="1600" dirty="0" err="1">
                          <a:solidFill>
                            <a:schemeClr val="tx1">
                              <a:lumMod val="85000"/>
                              <a:lumOff val="15000"/>
                            </a:schemeClr>
                          </a:solidFill>
                          <a:effectLst/>
                          <a:latin typeface="Algerian" pitchFamily="82" charset="0"/>
                          <a:cs typeface="Times New Roman" panose="02020603050405020304" pitchFamily="18" charset="0"/>
                        </a:rPr>
                        <a:t>Devika</a:t>
                      </a:r>
                      <a:r>
                        <a:rPr lang="en-IN" sz="1600" dirty="0">
                          <a:solidFill>
                            <a:schemeClr val="tx1">
                              <a:lumMod val="85000"/>
                              <a:lumOff val="15000"/>
                            </a:schemeClr>
                          </a:solidFill>
                          <a:effectLst/>
                          <a:latin typeface="Algerian" pitchFamily="82" charset="0"/>
                          <a:cs typeface="Times New Roman" panose="02020603050405020304" pitchFamily="18" charset="0"/>
                        </a:rPr>
                        <a:t> UCB</a:t>
                      </a:r>
                    </a:p>
                  </a:txBody>
                  <a:tcPr marL="21317" marR="21317" marT="28423" marB="28423"/>
                </a:tc>
                <a:tc>
                  <a:txBody>
                    <a:bodyPr/>
                    <a:lstStyle/>
                    <a:p>
                      <a:pPr algn="ctr">
                        <a:lnSpc>
                          <a:spcPct val="115000"/>
                        </a:lnSpc>
                        <a:spcAft>
                          <a:spcPts val="0"/>
                        </a:spcAft>
                        <a:tabLst>
                          <a:tab pos="228600" algn="l"/>
                        </a:tabLst>
                      </a:pPr>
                      <a:r>
                        <a:rPr lang="en-IN" sz="1600" dirty="0">
                          <a:solidFill>
                            <a:schemeClr val="tx1">
                              <a:lumMod val="85000"/>
                              <a:lumOff val="15000"/>
                            </a:schemeClr>
                          </a:solidFill>
                          <a:effectLst/>
                          <a:latin typeface="Algerian" pitchFamily="82" charset="0"/>
                          <a:cs typeface="Times New Roman" panose="02020603050405020304" pitchFamily="18" charset="0"/>
                        </a:rPr>
                        <a:t>04</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0" marR="0" marT="0" marB="0"/>
                </a:tc>
                <a:tc>
                  <a:txBody>
                    <a:bodyPr/>
                    <a:lstStyle/>
                    <a:p>
                      <a:pPr marL="0" marR="0" lvl="0" indent="0" algn="ctr" defTabSz="685800" rtl="0" eaLnBrk="1" fontAlgn="auto" latinLnBrk="0" hangingPunct="1">
                        <a:lnSpc>
                          <a:spcPct val="115000"/>
                        </a:lnSpc>
                        <a:spcBef>
                          <a:spcPts val="0"/>
                        </a:spcBef>
                        <a:spcAft>
                          <a:spcPts val="0"/>
                        </a:spcAft>
                        <a:buClrTx/>
                        <a:buSzTx/>
                        <a:buFontTx/>
                        <a:buNone/>
                        <a:tabLst>
                          <a:tab pos="228600" algn="l"/>
                        </a:tabLst>
                        <a:defRPr/>
                      </a:pPr>
                      <a:r>
                        <a:rPr lang="en-US"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Yes (Elected)</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ICICI/YES Bank</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No</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No</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extLst>
                  <a:ext uri="{0D108BD9-81ED-4DB2-BD59-A6C34878D82A}">
                    <a16:rowId xmlns:a16="http://schemas.microsoft.com/office/drawing/2014/main" xmlns="" val="10006"/>
                  </a:ext>
                </a:extLst>
              </a:tr>
              <a:tr h="761529">
                <a:tc>
                  <a:txBody>
                    <a:bodyPr/>
                    <a:lstStyle/>
                    <a:p>
                      <a:pPr algn="l">
                        <a:lnSpc>
                          <a:spcPct val="115000"/>
                        </a:lnSpc>
                        <a:spcAft>
                          <a:spcPts val="0"/>
                        </a:spcAft>
                        <a:tabLst>
                          <a:tab pos="228600" algn="l"/>
                        </a:tabLst>
                      </a:pPr>
                      <a:r>
                        <a:rPr lang="en-IN" sz="1600" dirty="0">
                          <a:solidFill>
                            <a:schemeClr val="tx1">
                              <a:lumMod val="85000"/>
                              <a:lumOff val="15000"/>
                            </a:schemeClr>
                          </a:solidFill>
                          <a:effectLst/>
                          <a:latin typeface="Algerian" pitchFamily="82" charset="0"/>
                          <a:cs typeface="Times New Roman" panose="02020603050405020304" pitchFamily="18" charset="0"/>
                        </a:rPr>
                        <a:t>UCB Anantnag</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lnSpc>
                          <a:spcPct val="115000"/>
                        </a:lnSpc>
                        <a:spcAft>
                          <a:spcPts val="0"/>
                        </a:spcAft>
                        <a:tabLst>
                          <a:tab pos="228600" algn="l"/>
                        </a:tabLst>
                      </a:pPr>
                      <a:r>
                        <a:rPr lang="en-IN" sz="1600" dirty="0">
                          <a:solidFill>
                            <a:schemeClr val="tx1">
                              <a:lumMod val="85000"/>
                              <a:lumOff val="15000"/>
                            </a:schemeClr>
                          </a:solidFill>
                          <a:effectLst/>
                          <a:latin typeface="Algerian" pitchFamily="82" charset="0"/>
                          <a:cs typeface="Times New Roman" panose="02020603050405020304" pitchFamily="18" charset="0"/>
                        </a:rPr>
                        <a:t>05</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0" marR="0" marT="0" marB="0"/>
                </a:tc>
                <a:tc>
                  <a:txBody>
                    <a:bodyPr/>
                    <a:lstStyle/>
                    <a:p>
                      <a:pPr algn="ctr">
                        <a:lnSpc>
                          <a:spcPct val="115000"/>
                        </a:lnSpc>
                        <a:spcAft>
                          <a:spcPts val="0"/>
                        </a:spcAft>
                        <a:tabLst>
                          <a:tab pos="228600" algn="l"/>
                        </a:tabLst>
                      </a:pPr>
                      <a:r>
                        <a:rPr lang="en-US"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rPr>
                        <a:t>Yes (Elected)</a:t>
                      </a:r>
                      <a:endParaRPr lang="en-IN" sz="1600" dirty="0">
                        <a:solidFill>
                          <a:schemeClr val="tx1">
                            <a:lumMod val="85000"/>
                            <a:lumOff val="15000"/>
                          </a:schemeClr>
                        </a:solidFill>
                        <a:effectLst/>
                        <a:latin typeface="Algerian" pitchFamily="82" charset="0"/>
                        <a:ea typeface="Times New Roman" panose="02020603050405020304" pitchFamily="18" charset="0"/>
                        <a:cs typeface="Times New Roman" pitchFamily="18" charset="0"/>
                      </a:endParaRPr>
                    </a:p>
                  </a:txBody>
                  <a:tcPr marL="21317" marR="21317" marT="28423" marB="28423"/>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HDFC Bank</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No</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Yes</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tc>
                  <a:txBody>
                    <a:bodyPr/>
                    <a:lstStyle/>
                    <a:p>
                      <a:pPr algn="ctr"/>
                      <a:r>
                        <a:rPr lang="en-US" sz="1600" dirty="0">
                          <a:solidFill>
                            <a:schemeClr val="tx1">
                              <a:lumMod val="85000"/>
                              <a:lumOff val="15000"/>
                            </a:schemeClr>
                          </a:solidFill>
                          <a:latin typeface="Algerian" pitchFamily="82" charset="0"/>
                          <a:cs typeface="Times New Roman" panose="02020603050405020304" pitchFamily="18" charset="0"/>
                        </a:rPr>
                        <a:t>No</a:t>
                      </a:r>
                      <a:endParaRPr lang="en-IN" sz="1600" dirty="0">
                        <a:solidFill>
                          <a:schemeClr val="tx1">
                            <a:lumMod val="85000"/>
                            <a:lumOff val="15000"/>
                          </a:schemeClr>
                        </a:solidFill>
                        <a:latin typeface="Algerian" pitchFamily="82" charset="0"/>
                        <a:cs typeface="Times New Roman" panose="02020603050405020304" pitchFamily="18" charset="0"/>
                      </a:endParaRPr>
                    </a:p>
                  </a:txBody>
                  <a:tcPr marL="0" marR="0" marT="0" marB="0"/>
                </a:tc>
                <a:extLst>
                  <a:ext uri="{0D108BD9-81ED-4DB2-BD59-A6C34878D82A}">
                    <a16:rowId xmlns:a16="http://schemas.microsoft.com/office/drawing/2014/main" xmlns=""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Autofit/>
          </a:bodyPr>
          <a:lstStyle/>
          <a:p>
            <a:pPr algn="l"/>
            <a:r>
              <a:rPr lang="en-US" sz="3200" b="1" dirty="0">
                <a:solidFill>
                  <a:srgbClr val="C00000"/>
                </a:solidFill>
                <a:latin typeface="Algerian" pitchFamily="82" charset="0"/>
              </a:rPr>
              <a:t>NEW INTERVENTIONS….</a:t>
            </a:r>
          </a:p>
        </p:txBody>
      </p:sp>
      <p:sp>
        <p:nvSpPr>
          <p:cNvPr id="3" name="Content Placeholder 2"/>
          <p:cNvSpPr>
            <a:spLocks noGrp="1"/>
          </p:cNvSpPr>
          <p:nvPr>
            <p:ph idx="1"/>
          </p:nvPr>
        </p:nvSpPr>
        <p:spPr>
          <a:xfrm>
            <a:off x="179512" y="476672"/>
            <a:ext cx="8784976" cy="6120680"/>
          </a:xfrm>
        </p:spPr>
        <p:txBody>
          <a:bodyPr>
            <a:normAutofit/>
          </a:bodyPr>
          <a:lstStyle/>
          <a:p>
            <a:pPr>
              <a:buFont typeface="Wingdings" pitchFamily="2" charset="2"/>
              <a:buChar char="q"/>
            </a:pPr>
            <a:r>
              <a:rPr lang="en-US" sz="2400" dirty="0">
                <a:solidFill>
                  <a:srgbClr val="C00000"/>
                </a:solidFill>
                <a:latin typeface="Algerian" pitchFamily="82" charset="0"/>
                <a:cs typeface="Times New Roman" panose="02020603050405020304" pitchFamily="18" charset="0"/>
              </a:rPr>
              <a:t>Online Registration </a:t>
            </a:r>
            <a:r>
              <a:rPr lang="en-US" sz="2400" dirty="0">
                <a:solidFill>
                  <a:schemeClr val="tx1">
                    <a:lumMod val="95000"/>
                    <a:lumOff val="5000"/>
                  </a:schemeClr>
                </a:solidFill>
                <a:latin typeface="Algerian" pitchFamily="82" charset="0"/>
                <a:cs typeface="Times New Roman" panose="02020603050405020304" pitchFamily="18" charset="0"/>
              </a:rPr>
              <a:t>of Cooperative Societies</a:t>
            </a:r>
            <a:endParaRPr lang="en-US" sz="2400" dirty="0">
              <a:solidFill>
                <a:schemeClr val="tx1">
                  <a:lumMod val="95000"/>
                  <a:lumOff val="5000"/>
                </a:schemeClr>
              </a:solidFill>
              <a:latin typeface="Algerian" pitchFamily="82" charset="0"/>
            </a:endParaRPr>
          </a:p>
        </p:txBody>
      </p:sp>
      <p:pic>
        <p:nvPicPr>
          <p:cNvPr id="7" name="Picture 6" descr="IMG-20220830-WA0013.jpg"/>
          <p:cNvPicPr>
            <a:picLocks noChangeAspect="1"/>
          </p:cNvPicPr>
          <p:nvPr/>
        </p:nvPicPr>
        <p:blipFill>
          <a:blip r:embed="rId2" cstate="print"/>
          <a:srcRect l="10624" t="6006" r="10626" b="4247"/>
          <a:stretch>
            <a:fillRect/>
          </a:stretch>
        </p:blipFill>
        <p:spPr>
          <a:xfrm>
            <a:off x="0" y="908720"/>
            <a:ext cx="9144000" cy="5949280"/>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1514</Words>
  <Application>Microsoft Office PowerPoint</Application>
  <PresentationFormat>On-screen Show (4:3)</PresentationFormat>
  <Paragraphs>173</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vt:lpstr>
      <vt:lpstr>Revival of Cooperative  Sector after abrogation of article 370 in J&amp;K </vt:lpstr>
      <vt:lpstr>Revival of Cooperative  Sector after abrogation of article 370 in J&amp;K </vt:lpstr>
      <vt:lpstr>Focus:    Revival of Dairy cooperatives </vt:lpstr>
      <vt:lpstr>approach for: Revival of Dairy cooperatives</vt:lpstr>
      <vt:lpstr>approach for: Revival of Dairy cooperatives</vt:lpstr>
      <vt:lpstr>Slide 7</vt:lpstr>
      <vt:lpstr>Slide 8</vt:lpstr>
      <vt:lpstr>NEW INTERVENTIONS….</vt:lpstr>
      <vt:lpstr>Online Registration of Cooperative Societies </vt:lpstr>
      <vt:lpstr>Slide 11</vt:lpstr>
      <vt:lpstr>Slide 12</vt:lpstr>
      <vt:lpstr>Slide 13</vt:lpstr>
      <vt:lpstr>Slide 14</vt:lpstr>
      <vt:lpstr>Slide 15</vt:lpstr>
      <vt:lpstr>Slide 16</vt:lpstr>
      <vt:lpstr>Slide 17</vt:lpstr>
      <vt:lpstr>Cooperative SUPER BAZARS</vt:lpstr>
      <vt:lpstr>Model Cooperatives with Backward and forward linkages</vt:lpstr>
      <vt:lpstr>Model Cooperatives with Backward and forward linkages</vt:lpstr>
      <vt:lpstr>Slide 21</vt:lpstr>
      <vt:lpstr>Model Cooperatives with Backward and forward linkages</vt:lpstr>
      <vt:lpstr>Model Cooperatives with Backward and forward linkages</vt:lpstr>
      <vt:lpstr>BEE KEEPING  BY COOPERATIVES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DRCS Poonch</dc:creator>
  <cp:lastModifiedBy>hp</cp:lastModifiedBy>
  <cp:revision>111</cp:revision>
  <dcterms:created xsi:type="dcterms:W3CDTF">2022-08-27T03:07:51Z</dcterms:created>
  <dcterms:modified xsi:type="dcterms:W3CDTF">2022-09-05T05:24:29Z</dcterms:modified>
</cp:coreProperties>
</file>