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5"/>
  </p:notes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8" r:id="rId11"/>
    <p:sldId id="337" r:id="rId12"/>
    <p:sldId id="339" r:id="rId13"/>
    <p:sldId id="334" r:id="rId1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C7614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513" cy="469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304" y="0"/>
            <a:ext cx="3078513" cy="469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BC66-561C-4542-8473-9CDF6CAECB3B}" type="datetimeFigureOut">
              <a:rPr lang="en-US" smtClean="0"/>
              <a:pPr/>
              <a:t>9/5/2022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17" y="4459263"/>
            <a:ext cx="5682643" cy="4225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025"/>
            <a:ext cx="3078513" cy="4699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304" y="8917025"/>
            <a:ext cx="3078513" cy="4699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1E27-DE6B-4D6E-8C4C-64EFEDEAD16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5435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4B7D-B592-45EA-859C-1EFCE00E303F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7BC-5C11-41CB-81B8-C2FF7751AB09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493D-3BFF-40E5-96DD-DB53EE46D929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2A65-10DD-453A-B862-0DA181DC9F03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0FF6-AC97-45AC-B19B-28AC5DA04869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D525-D416-40F1-8E13-64C5F7A820FF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575AF-AD35-413E-A0BD-A44326B68D2A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764-F71A-446E-8272-1BDEB7548B10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32AD-4664-434F-927D-BFEA7A5AD347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403F-7645-4B24-BE11-C6B6898AE5CF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E238-1590-4DD6-9B96-D9C60B00B5DA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001298-ED99-4105-BA83-4642D77CAF64}" type="datetime1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D511F5-F9D1-48A6-99FD-B4261EA8A0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10480" y="1593778"/>
            <a:ext cx="8382000" cy="82711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Cooperation Ministers’ Conference 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500" b="1" dirty="0" smtClean="0">
                <a:solidFill>
                  <a:srgbClr val="0070C0"/>
                </a:solidFill>
                <a:latin typeface="+mj-lt"/>
              </a:rPr>
              <a:t>September 8</a:t>
            </a:r>
            <a:r>
              <a:rPr lang="en-US" sz="3500" b="1" baseline="30000" dirty="0" smtClean="0">
                <a:solidFill>
                  <a:srgbClr val="0070C0"/>
                </a:solidFill>
                <a:latin typeface="+mj-lt"/>
              </a:rPr>
              <a:t>th</a:t>
            </a:r>
            <a:r>
              <a:rPr lang="en-US" sz="3500" b="1" dirty="0" smtClean="0">
                <a:solidFill>
                  <a:srgbClr val="0070C0"/>
                </a:solidFill>
                <a:latin typeface="+mj-lt"/>
              </a:rPr>
              <a:t> &amp; 9</a:t>
            </a:r>
            <a:r>
              <a:rPr lang="en-US" sz="3500" b="1" baseline="30000" dirty="0" smtClean="0">
                <a:solidFill>
                  <a:srgbClr val="0070C0"/>
                </a:solidFill>
                <a:latin typeface="+mj-lt"/>
              </a:rPr>
              <a:t>th</a:t>
            </a:r>
            <a:r>
              <a:rPr lang="en-US" sz="3500" b="1" dirty="0" smtClean="0">
                <a:solidFill>
                  <a:srgbClr val="0070C0"/>
                </a:solidFill>
                <a:latin typeface="+mj-lt"/>
              </a:rPr>
              <a:t> 2022</a:t>
            </a:r>
          </a:p>
          <a:p>
            <a:pPr marL="0" indent="0" algn="ctr">
              <a:buNone/>
            </a:pPr>
            <a:r>
              <a:rPr lang="en-US" sz="3500" b="1" u="sng" dirty="0" err="1" smtClean="0">
                <a:solidFill>
                  <a:srgbClr val="0070C0"/>
                </a:solidFill>
                <a:latin typeface="+mj-lt"/>
              </a:rPr>
              <a:t>Vigyan</a:t>
            </a:r>
            <a:r>
              <a:rPr lang="en-US" sz="3500" b="1" u="sng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500" b="1" u="sng" dirty="0" err="1" smtClean="0">
                <a:solidFill>
                  <a:srgbClr val="0070C0"/>
                </a:solidFill>
                <a:latin typeface="+mj-lt"/>
              </a:rPr>
              <a:t>Bhawan</a:t>
            </a:r>
            <a:r>
              <a:rPr lang="en-US" sz="3500" b="1" u="sng" dirty="0" smtClean="0">
                <a:solidFill>
                  <a:srgbClr val="0070C0"/>
                </a:solidFill>
                <a:latin typeface="+mj-lt"/>
              </a:rPr>
              <a:t>, New Delhi</a:t>
            </a: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11560" y="4779466"/>
            <a:ext cx="828092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i-IN" sz="825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+mj-lt"/>
              </a:rPr>
              <a:t>Department of Cooperation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+mj-lt"/>
              </a:rPr>
              <a:t>Government of Madhya Pradesh</a:t>
            </a:r>
            <a:endParaRPr lang="en-US" sz="4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928855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188640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693328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 algn="just">
              <a:buNone/>
            </a:pPr>
            <a:endParaRPr lang="en-US" sz="2300" b="1" dirty="0" smtClean="0">
              <a:solidFill>
                <a:srgbClr val="0070C0"/>
              </a:solidFill>
              <a:latin typeface="+mj-lt"/>
            </a:endParaRPr>
          </a:p>
          <a:p>
            <a:pPr marL="442913" indent="-442913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(xiv) 	Dairy Cooperatives</a:t>
            </a:r>
          </a:p>
          <a:p>
            <a:pPr marL="530225" indent="-530225" algn="just">
              <a:buNone/>
            </a:pPr>
            <a:endParaRPr lang="en-US" sz="2300" dirty="0" smtClean="0">
              <a:latin typeface="+mj-lt"/>
            </a:endParaRPr>
          </a:p>
          <a:p>
            <a:pPr marL="1798638" indent="-342900" algn="just">
              <a:lnSpc>
                <a:spcPct val="150000"/>
              </a:lnSpc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Primary Societies.	:	</a:t>
            </a:r>
            <a:r>
              <a:rPr lang="en-US" sz="2300" dirty="0"/>
              <a:t> </a:t>
            </a:r>
            <a:r>
              <a:rPr lang="en-US" sz="2300" dirty="0" smtClean="0">
                <a:latin typeface="+mj-lt"/>
              </a:rPr>
              <a:t>10268</a:t>
            </a:r>
          </a:p>
          <a:p>
            <a:pPr marL="1798638" indent="-342900" algn="just">
              <a:lnSpc>
                <a:spcPct val="150000"/>
              </a:lnSpc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Members 		:	</a:t>
            </a:r>
            <a:r>
              <a:rPr lang="en-US" sz="2300" dirty="0"/>
              <a:t> </a:t>
            </a:r>
            <a:r>
              <a:rPr lang="en-US" sz="2300" dirty="0">
                <a:latin typeface="+mj-lt"/>
              </a:rPr>
              <a:t>3.55 Lacs </a:t>
            </a:r>
          </a:p>
          <a:p>
            <a:pPr marL="1798638" indent="-342900" algn="just">
              <a:lnSpc>
                <a:spcPct val="150000"/>
              </a:lnSpc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Procurement		:	9.06 Lakh kg./day</a:t>
            </a:r>
          </a:p>
          <a:p>
            <a:pPr marL="1798638" indent="-342900" algn="just">
              <a:lnSpc>
                <a:spcPct val="150000"/>
              </a:lnSpc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Sale			:	6.72 Lakh lit./day</a:t>
            </a:r>
          </a:p>
          <a:p>
            <a:pPr marL="1798638" indent="-342900" algn="just">
              <a:lnSpc>
                <a:spcPct val="150000"/>
              </a:lnSpc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Cattle feed sale		:	1.36 LMT</a:t>
            </a:r>
            <a:endParaRPr lang="en-US" sz="2300" dirty="0">
              <a:latin typeface="+mj-lt"/>
            </a:endParaRPr>
          </a:p>
          <a:p>
            <a:pPr marL="722312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2170369574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 rot="20430364">
            <a:off x="812463" y="2930417"/>
            <a:ext cx="7497234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100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</a:t>
            </a:r>
            <a:endParaRPr lang="en-US" sz="10000" b="1" dirty="0">
              <a:ln w="127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0661394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07803" y="261280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Apex Cooperative Institutions</a:t>
            </a:r>
          </a:p>
          <a:p>
            <a:pPr marL="0" indent="0" algn="ctr">
              <a:buNone/>
            </a:pPr>
            <a:r>
              <a:rPr lang="hi-IN" sz="2000" b="1" dirty="0" smtClean="0">
                <a:solidFill>
                  <a:srgbClr val="FF0000"/>
                </a:solidFill>
                <a:latin typeface="+mj-lt"/>
              </a:rPr>
              <a:t>प्रदेश की राज्‍य स्‍तरीय शीर्ष सहकारी संस्‍थाओं के निर्वाचन की जानकारी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579042"/>
              </p:ext>
            </p:extLst>
          </p:nvPr>
        </p:nvGraphicFramePr>
        <p:xfrm>
          <a:off x="251520" y="1019512"/>
          <a:ext cx="8568951" cy="54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84">
                  <a:extLst>
                    <a:ext uri="{9D8B030D-6E8A-4147-A177-3AD203B41FA5}">
                      <a16:colId xmlns:a16="http://schemas.microsoft.com/office/drawing/2014/main" xmlns="" val="1561108704"/>
                    </a:ext>
                  </a:extLst>
                </a:gridCol>
                <a:gridCol w="4245878">
                  <a:extLst>
                    <a:ext uri="{9D8B030D-6E8A-4147-A177-3AD203B41FA5}">
                      <a16:colId xmlns:a16="http://schemas.microsoft.com/office/drawing/2014/main" xmlns="" val="2046078422"/>
                    </a:ext>
                  </a:extLst>
                </a:gridCol>
                <a:gridCol w="540384">
                  <a:extLst>
                    <a:ext uri="{9D8B030D-6E8A-4147-A177-3AD203B41FA5}">
                      <a16:colId xmlns:a16="http://schemas.microsoft.com/office/drawing/2014/main" xmlns="" val="1877669608"/>
                    </a:ext>
                  </a:extLst>
                </a:gridCol>
                <a:gridCol w="3242305">
                  <a:extLst>
                    <a:ext uri="{9D8B030D-6E8A-4147-A177-3AD203B41FA5}">
                      <a16:colId xmlns:a16="http://schemas.microsoft.com/office/drawing/2014/main" xmlns="" val="1047689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i-IN" sz="2000" dirty="0" smtClean="0">
                          <a:solidFill>
                            <a:schemeClr val="tx1"/>
                          </a:solidFill>
                        </a:rPr>
                        <a:t>क्र.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2000" dirty="0" smtClean="0">
                          <a:solidFill>
                            <a:schemeClr val="tx1"/>
                          </a:solidFill>
                        </a:rPr>
                        <a:t>संस्‍था का नाम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2000" dirty="0" smtClean="0">
                          <a:solidFill>
                            <a:schemeClr val="tx1"/>
                          </a:solidFill>
                        </a:rPr>
                        <a:t>क्र.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445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बैंक 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औद्योगिक संघ 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716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लघु वनोपज (व्‍यापार एवं विकास) सहकारी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12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मुद्रणालय परिमित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0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विपणन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स्‍टेट अर्बन को-आपरेटिव्‍ह बैंक एसोसिएशन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6003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बुनकर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14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सिल्‍क फेडरेशन लिमिटेड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3296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आवास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15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शक्‍कर कारखाना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846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6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अनुसूचित जाति वित्‍त विकास निगम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2981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मत्‍स्‍य महासंघ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बैंक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554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उपभोक्‍ता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जन-औषधि विपणन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6298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9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स्‍टेट को-ऑपरेटिव्‍ह डेयरी फेडरेशन लिमिटेड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पर्यटन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2954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बीज उत्‍पादक सहकारी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endParaRPr lang="en-IN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i-IN" sz="1800" dirty="0" smtClean="0">
                          <a:solidFill>
                            <a:schemeClr val="tx1"/>
                          </a:solidFill>
                        </a:rPr>
                        <a:t>राज्‍य सहकारी भण्‍डार गृह संघ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1332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6187224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20" y="675010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11560" y="1296237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AutoNum type="romanLcParenBoth" startAt="6"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Other major crops :</a:t>
            </a:r>
          </a:p>
          <a:p>
            <a:pPr marL="0" indent="0" algn="just">
              <a:buNone/>
            </a:pPr>
            <a:endParaRPr lang="en-US" sz="2300" b="1" dirty="0" smtClean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2176307"/>
              </p:ext>
            </p:extLst>
          </p:nvPr>
        </p:nvGraphicFramePr>
        <p:xfrm>
          <a:off x="1820612" y="1784350"/>
          <a:ext cx="565705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9148">
                  <a:extLst>
                    <a:ext uri="{9D8B030D-6E8A-4147-A177-3AD203B41FA5}">
                      <a16:colId xmlns:a16="http://schemas.microsoft.com/office/drawing/2014/main" xmlns="" val="1561108704"/>
                    </a:ext>
                  </a:extLst>
                </a:gridCol>
                <a:gridCol w="1747908">
                  <a:extLst>
                    <a:ext uri="{9D8B030D-6E8A-4147-A177-3AD203B41FA5}">
                      <a16:colId xmlns:a16="http://schemas.microsoft.com/office/drawing/2014/main" xmlns="" val="2346191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Grain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445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Mustard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716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Lentils 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0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Groundnut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6003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Urad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3296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Moong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846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Toar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2981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Millets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554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Summer Moong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4.40 LMT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6298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Onion (2017-18)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2954129"/>
                  </a:ext>
                </a:extLst>
              </a:tr>
            </a:tbl>
          </a:graphicData>
        </a:graphic>
      </p:graphicFrame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164288" y="6525344"/>
            <a:ext cx="648072" cy="196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82930520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11560" y="4779466"/>
            <a:ext cx="828092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i-IN" sz="825" dirty="0">
              <a:solidFill>
                <a:srgbClr val="FF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837344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Overview of Cooperatives in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1412776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Total Operational Cooperatives in States 	-	45,544	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  <a:p>
            <a:pPr marL="0" indent="0" algn="just">
              <a:buNone/>
            </a:pPr>
            <a:endParaRPr lang="en-US" sz="1000" u="sng" dirty="0">
              <a:solidFill>
                <a:srgbClr val="0070C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Women Cooperatives			-	13,929 (31%)</a:t>
            </a:r>
          </a:p>
          <a:p>
            <a:pPr marL="0" indent="0" algn="just">
              <a:buNone/>
            </a:pPr>
            <a:endParaRPr lang="en-US" sz="1000" dirty="0" smtClean="0">
              <a:solidFill>
                <a:srgbClr val="0070C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Apex Cooperative Institutions 		-	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hlinkClick r:id="rId2" action="ppaction://hlinksldjump"/>
              </a:rPr>
              <a:t>20</a:t>
            </a: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Main Primary Cooperatives :-</a:t>
            </a:r>
          </a:p>
          <a:p>
            <a:pPr marL="907542" lvl="1" indent="-514350" algn="just">
              <a:buFont typeface="Wingdings 2"/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Dairy					=	8973</a:t>
            </a:r>
          </a:p>
          <a:p>
            <a:pPr marL="907542" lvl="1" indent="-514350" algn="just">
              <a:buFont typeface="Wingdings 2"/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Rural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Livelihoud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Multipurpose	=	8741</a:t>
            </a:r>
          </a:p>
          <a:p>
            <a:pPr marL="907542" lvl="1" indent="-514350" algn="just"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PACS					=	4536</a:t>
            </a:r>
          </a:p>
          <a:p>
            <a:pPr marL="907542" lvl="1" indent="-514350" algn="just">
              <a:buFont typeface="Wingdings 2"/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Consumer Goods			=	4482</a:t>
            </a:r>
          </a:p>
          <a:p>
            <a:pPr marL="907542" lvl="1" indent="-514350" algn="just"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Fisheries				=	2576</a:t>
            </a:r>
          </a:p>
          <a:p>
            <a:pPr marL="907542" lvl="1" indent="-514350" algn="just"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Housing 				=	2218</a:t>
            </a:r>
          </a:p>
          <a:p>
            <a:pPr marL="907542" lvl="1" indent="-514350" algn="just">
              <a:buAutoNum type="romanLcParenBoth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Minor Forest Produce			=	1080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0070C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 			</a:t>
            </a:r>
          </a:p>
        </p:txBody>
      </p:sp>
    </p:spTree>
    <p:extLst>
      <p:ext uri="{BB962C8B-B14F-4D97-AF65-F5344CB8AC3E}">
        <p14:creationId xmlns:p14="http://schemas.microsoft.com/office/powerpoint/2010/main" xmlns="" val="4288395791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11560" y="4779466"/>
            <a:ext cx="828092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i-IN" sz="825" dirty="0">
              <a:solidFill>
                <a:srgbClr val="FF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23528" y="837344"/>
            <a:ext cx="8568952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Cooperative Credit Structure in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1845456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MP State Cooperative Bank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(24 Branches)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00206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District Central Cooperative Banks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38 (829 Branches)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00206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Primary Agricultural Credit Societies (PACS)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4536 (55,000 Villages)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(23006 Gram Panchayat)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			</a:t>
            </a:r>
          </a:p>
        </p:txBody>
      </p:sp>
      <p:sp>
        <p:nvSpPr>
          <p:cNvPr id="3" name="Down Arrow 2"/>
          <p:cNvSpPr/>
          <p:nvPr/>
        </p:nvSpPr>
        <p:spPr>
          <a:xfrm>
            <a:off x="4716016" y="2708920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>
            <a:off x="4716016" y="3996221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22516877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692696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1268760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AutoNum type="romanLcParenBoth"/>
            </a:pP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Crop Loan @ 0% from FY 2012-13</a:t>
            </a:r>
          </a:p>
          <a:p>
            <a:pPr marL="987425" indent="-273050" algn="just"/>
            <a:r>
              <a:rPr lang="en-US" sz="2400" dirty="0" err="1" smtClean="0">
                <a:latin typeface="+mj-lt"/>
              </a:rPr>
              <a:t>Rs</a:t>
            </a:r>
            <a:r>
              <a:rPr lang="en-US" sz="2400" dirty="0" smtClean="0">
                <a:latin typeface="+mj-lt"/>
              </a:rPr>
              <a:t>. 16807 Cr. in FY 2021-22</a:t>
            </a:r>
          </a:p>
          <a:p>
            <a:pPr marL="987425" indent="-273050" algn="just"/>
            <a:r>
              <a:rPr lang="en-US" sz="2400" dirty="0" smtClean="0">
                <a:latin typeface="+mj-lt"/>
              </a:rPr>
              <a:t>Beneficiaries : </a:t>
            </a:r>
            <a:r>
              <a:rPr lang="en-US" sz="2400" dirty="0" err="1" smtClean="0">
                <a:latin typeface="+mj-lt"/>
              </a:rPr>
              <a:t>Rs</a:t>
            </a:r>
            <a:r>
              <a:rPr lang="en-US" sz="2400" dirty="0" smtClean="0">
                <a:latin typeface="+mj-lt"/>
              </a:rPr>
              <a:t>. 32.50 Lacs</a:t>
            </a:r>
          </a:p>
          <a:p>
            <a:pPr marL="987425" indent="-273050" algn="just"/>
            <a:r>
              <a:rPr lang="en-US" sz="2400" dirty="0" smtClean="0">
                <a:latin typeface="+mj-lt"/>
              </a:rPr>
              <a:t>Total </a:t>
            </a:r>
            <a:r>
              <a:rPr lang="en-US" sz="2400" dirty="0" err="1" smtClean="0">
                <a:latin typeface="+mj-lt"/>
              </a:rPr>
              <a:t>Intt</a:t>
            </a:r>
            <a:r>
              <a:rPr lang="en-US" sz="2400" dirty="0" smtClean="0">
                <a:latin typeface="+mj-lt"/>
              </a:rPr>
              <a:t>. Support : </a:t>
            </a:r>
            <a:r>
              <a:rPr lang="en-US" sz="2400" dirty="0" err="1" smtClean="0">
                <a:latin typeface="+mj-lt"/>
              </a:rPr>
              <a:t>Rs</a:t>
            </a:r>
            <a:r>
              <a:rPr lang="en-US" sz="2400" dirty="0" smtClean="0">
                <a:latin typeface="+mj-lt"/>
              </a:rPr>
              <a:t>. 3300 Cr. </a:t>
            </a:r>
          </a:p>
          <a:p>
            <a:pPr marL="530225" indent="-530225" algn="just">
              <a:buAutoNum type="romanLcParenBoth" startAt="2"/>
            </a:pP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KCC Saturation </a:t>
            </a:r>
          </a:p>
          <a:p>
            <a:pPr marL="1076325" indent="-546100" algn="just">
              <a:buNone/>
            </a:pPr>
            <a:r>
              <a:rPr lang="en-US" sz="2400" dirty="0" smtClean="0">
                <a:latin typeface="+mj-lt"/>
              </a:rPr>
              <a:t>(A)	PM </a:t>
            </a:r>
            <a:r>
              <a:rPr lang="en-US" sz="2400" dirty="0" err="1" smtClean="0">
                <a:latin typeface="+mj-lt"/>
              </a:rPr>
              <a:t>Kisan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Nidhi</a:t>
            </a:r>
            <a:r>
              <a:rPr lang="en-US" sz="2400" dirty="0" smtClean="0">
                <a:latin typeface="+mj-lt"/>
              </a:rPr>
              <a:t> Beneficiaries 	=	97%</a:t>
            </a:r>
          </a:p>
          <a:p>
            <a:pPr marL="1076325" indent="-546100" algn="just">
              <a:buNone/>
            </a:pPr>
            <a:r>
              <a:rPr lang="en-US" sz="2400" dirty="0" smtClean="0">
                <a:latin typeface="+mj-lt"/>
              </a:rPr>
              <a:t>(B)	KCC by DCCBs			=         38.86lacs</a:t>
            </a:r>
          </a:p>
          <a:p>
            <a:pPr marL="530225" indent="0" algn="just">
              <a:buNone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smtClean="0">
                <a:latin typeface="+mj-lt"/>
              </a:rPr>
              <a:t>					</a:t>
            </a:r>
            <a:r>
              <a:rPr lang="en-US" sz="1800" b="1" dirty="0" smtClean="0">
                <a:latin typeface="+mj-lt"/>
              </a:rPr>
              <a:t>(59% of total KCCs in State)</a:t>
            </a:r>
            <a:endParaRPr lang="en-US" sz="2400" dirty="0" smtClean="0">
              <a:latin typeface="+mj-lt"/>
            </a:endParaRPr>
          </a:p>
          <a:p>
            <a:pPr marL="530225" indent="-530225" algn="just">
              <a:buNone/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(iii)	State Cooperative Policy </a:t>
            </a:r>
          </a:p>
          <a:p>
            <a:pPr marL="987425" indent="-273050" algn="just"/>
            <a:r>
              <a:rPr lang="en-US" sz="2400" dirty="0">
                <a:latin typeface="+mj-lt"/>
              </a:rPr>
              <a:t>First state to prepare draft.</a:t>
            </a:r>
          </a:p>
          <a:p>
            <a:pPr marL="987425" indent="-273050" algn="just"/>
            <a:r>
              <a:rPr lang="en-US" sz="2400" dirty="0">
                <a:latin typeface="+mj-lt"/>
              </a:rPr>
              <a:t>Draft vetted by State </a:t>
            </a:r>
            <a:r>
              <a:rPr lang="en-US" sz="2400" dirty="0" err="1">
                <a:latin typeface="+mj-lt"/>
              </a:rPr>
              <a:t>Niti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Ayog</a:t>
            </a:r>
            <a:r>
              <a:rPr lang="en-US" sz="2400" dirty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	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 			</a:t>
            </a:r>
          </a:p>
        </p:txBody>
      </p:sp>
    </p:spTree>
    <p:extLst>
      <p:ext uri="{BB962C8B-B14F-4D97-AF65-F5344CB8AC3E}">
        <p14:creationId xmlns:p14="http://schemas.microsoft.com/office/powerpoint/2010/main" xmlns="" val="2793107917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548680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1052736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0225" indent="-530225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(iv)	PACS </a:t>
            </a:r>
            <a:r>
              <a:rPr lang="en-US" sz="2300" b="1" dirty="0" err="1" smtClean="0">
                <a:solidFill>
                  <a:srgbClr val="0070C0"/>
                </a:solidFill>
                <a:latin typeface="+mj-lt"/>
              </a:rPr>
              <a:t>Computerisation</a:t>
            </a: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Statutory audit  of all 4534 PACS completed by 31</a:t>
            </a:r>
            <a:r>
              <a:rPr lang="en-US" sz="2300" baseline="30000" dirty="0" smtClean="0">
                <a:latin typeface="+mj-lt"/>
              </a:rPr>
              <a:t>st</a:t>
            </a:r>
            <a:r>
              <a:rPr lang="en-US" sz="2300" dirty="0" smtClean="0">
                <a:latin typeface="+mj-lt"/>
              </a:rPr>
              <a:t> July.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DLMIC meetings conducted in all 52 districts by 10</a:t>
            </a:r>
            <a:r>
              <a:rPr lang="en-US" sz="2300" baseline="30000" dirty="0" smtClean="0">
                <a:latin typeface="+mj-lt"/>
              </a:rPr>
              <a:t>th</a:t>
            </a:r>
            <a:r>
              <a:rPr lang="en-US" sz="2300" dirty="0" smtClean="0">
                <a:latin typeface="+mj-lt"/>
              </a:rPr>
              <a:t> August.</a:t>
            </a:r>
          </a:p>
          <a:p>
            <a:pPr marL="987425" indent="-265113" algn="just"/>
            <a:r>
              <a:rPr lang="en-US" sz="23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300" dirty="0" smtClean="0">
                <a:latin typeface="+mj-lt"/>
              </a:rPr>
              <a:t>Proposal sent to </a:t>
            </a:r>
            <a:r>
              <a:rPr lang="en-US" sz="2300" dirty="0" err="1" smtClean="0">
                <a:latin typeface="+mj-lt"/>
              </a:rPr>
              <a:t>GoI</a:t>
            </a:r>
            <a:r>
              <a:rPr lang="en-US" sz="2300" dirty="0" smtClean="0">
                <a:latin typeface="+mj-lt"/>
              </a:rPr>
              <a:t> on 17</a:t>
            </a:r>
            <a:r>
              <a:rPr lang="en-US" sz="2300" baseline="30000" dirty="0" smtClean="0">
                <a:latin typeface="+mj-lt"/>
              </a:rPr>
              <a:t>th</a:t>
            </a:r>
            <a:r>
              <a:rPr lang="en-US" sz="2300" dirty="0" smtClean="0">
                <a:latin typeface="+mj-lt"/>
              </a:rPr>
              <a:t> Aug. 2022.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First State to send proposal.	</a:t>
            </a:r>
          </a:p>
          <a:p>
            <a:pPr marL="722312" indent="0" algn="just">
              <a:buNone/>
            </a:pPr>
            <a:endParaRPr lang="en-US" sz="2300" dirty="0" smtClean="0">
              <a:latin typeface="+mj-lt"/>
            </a:endParaRPr>
          </a:p>
          <a:p>
            <a:pPr marL="530225" indent="-530225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(v)	EODB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Online portal ‘e-cooperative’.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Faceless online system of Registration of Societies.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Random allocation of auditors.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Online portal for management of Cooperative Courts cases.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PACS working as CFCs (Common Facility </a:t>
            </a:r>
            <a:r>
              <a:rPr lang="en-US" sz="2300" dirty="0" err="1" smtClean="0">
                <a:latin typeface="+mj-lt"/>
              </a:rPr>
              <a:t>Centres</a:t>
            </a:r>
            <a:r>
              <a:rPr lang="en-US" sz="2300" dirty="0" smtClean="0">
                <a:latin typeface="+mj-lt"/>
              </a:rPr>
              <a:t>).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 			</a:t>
            </a:r>
          </a:p>
        </p:txBody>
      </p:sp>
    </p:spTree>
    <p:extLst>
      <p:ext uri="{BB962C8B-B14F-4D97-AF65-F5344CB8AC3E}">
        <p14:creationId xmlns:p14="http://schemas.microsoft.com/office/powerpoint/2010/main" xmlns="" val="1178539995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29986" y="0"/>
            <a:ext cx="8075240" cy="3673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28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548680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0225" indent="-530225" algn="just">
              <a:buNone/>
            </a:pP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(vi)	MSP Procurement : Solely with Cooperatives (4661 </a:t>
            </a:r>
            <a:r>
              <a:rPr lang="en-US" sz="2250" b="1" dirty="0" err="1" smtClean="0">
                <a:solidFill>
                  <a:srgbClr val="0070C0"/>
                </a:solidFill>
                <a:latin typeface="+mj-lt"/>
              </a:rPr>
              <a:t>Centres</a:t>
            </a: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)</a:t>
            </a:r>
          </a:p>
          <a:p>
            <a:pPr marL="530225" indent="-530225" algn="just">
              <a:spcBef>
                <a:spcPts val="0"/>
              </a:spcBef>
              <a:buNone/>
            </a:pP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	</a:t>
            </a:r>
            <a:r>
              <a:rPr lang="en-US" sz="2250" b="1" dirty="0" smtClean="0">
                <a:latin typeface="+mj-lt"/>
              </a:rPr>
              <a:t>(Online registration of farmers, Verification of sown </a:t>
            </a:r>
            <a:r>
              <a:rPr lang="en-US" sz="2250" b="1" dirty="0">
                <a:latin typeface="+mj-lt"/>
              </a:rPr>
              <a:t>a</a:t>
            </a:r>
            <a:r>
              <a:rPr lang="en-US" sz="2250" b="1" dirty="0" smtClean="0">
                <a:latin typeface="+mj-lt"/>
              </a:rPr>
              <a:t>rea with land records portal, </a:t>
            </a:r>
            <a:r>
              <a:rPr lang="en-US" sz="2250" b="1" dirty="0" err="1" smtClean="0">
                <a:latin typeface="+mj-lt"/>
              </a:rPr>
              <a:t>sms</a:t>
            </a:r>
            <a:r>
              <a:rPr lang="en-US" sz="2250" b="1" dirty="0" smtClean="0">
                <a:latin typeface="+mj-lt"/>
              </a:rPr>
              <a:t> to farmers, DBT, Employment)</a:t>
            </a:r>
          </a:p>
          <a:p>
            <a:pPr marL="530225" indent="-530225" algn="just">
              <a:spcBef>
                <a:spcPts val="0"/>
              </a:spcBef>
              <a:buNone/>
            </a:pPr>
            <a:endParaRPr lang="en-US" sz="2250" b="1" dirty="0" smtClean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250" b="1" dirty="0">
                <a:solidFill>
                  <a:srgbClr val="0070C0"/>
                </a:solidFill>
                <a:latin typeface="+mj-lt"/>
              </a:rPr>
              <a:t>	</a:t>
            </a: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Wheat	:	</a:t>
            </a:r>
            <a:r>
              <a:rPr lang="en-US" sz="2250" dirty="0" smtClean="0">
                <a:latin typeface="+mj-lt"/>
              </a:rPr>
              <a:t>2007-08	=	0.57 LMT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250" dirty="0">
                <a:latin typeface="+mj-lt"/>
              </a:rPr>
              <a:t>		</a:t>
            </a:r>
            <a:r>
              <a:rPr lang="en-US" sz="2250" dirty="0" smtClean="0">
                <a:latin typeface="+mj-lt"/>
              </a:rPr>
              <a:t>	2021-22	=	128.16 LMT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250" dirty="0">
                <a:latin typeface="+mj-lt"/>
              </a:rPr>
              <a:t>	</a:t>
            </a:r>
            <a:r>
              <a:rPr lang="en-US" sz="2250" dirty="0" smtClean="0">
                <a:latin typeface="+mj-lt"/>
              </a:rPr>
              <a:t>		During </a:t>
            </a:r>
            <a:r>
              <a:rPr lang="en-US" sz="2250" dirty="0" err="1" smtClean="0">
                <a:latin typeface="+mj-lt"/>
              </a:rPr>
              <a:t>Covid</a:t>
            </a:r>
            <a:r>
              <a:rPr lang="en-US" sz="2250" dirty="0" smtClean="0">
                <a:latin typeface="+mj-lt"/>
              </a:rPr>
              <a:t>	=	129.42 LMT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250" dirty="0">
                <a:latin typeface="+mj-lt"/>
              </a:rPr>
              <a:t>	</a:t>
            </a:r>
            <a:r>
              <a:rPr lang="en-US" sz="2250" dirty="0" smtClean="0">
                <a:latin typeface="+mj-lt"/>
              </a:rPr>
              <a:t>	</a:t>
            </a:r>
            <a:r>
              <a:rPr lang="en-US" sz="2250" b="1" dirty="0" smtClean="0">
                <a:latin typeface="+mj-lt"/>
              </a:rPr>
              <a:t>(State stood at First Position for 3 successive years)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250" dirty="0">
                <a:latin typeface="+mj-lt"/>
              </a:rPr>
              <a:t>	</a:t>
            </a: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Paddy	:</a:t>
            </a:r>
            <a:r>
              <a:rPr lang="en-US" sz="2250" dirty="0" smtClean="0">
                <a:latin typeface="+mj-lt"/>
              </a:rPr>
              <a:t>	2006-07	=	10.9 LMT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250" dirty="0">
                <a:latin typeface="+mj-lt"/>
              </a:rPr>
              <a:t>	</a:t>
            </a:r>
            <a:r>
              <a:rPr lang="en-US" sz="2250" dirty="0" smtClean="0">
                <a:latin typeface="+mj-lt"/>
              </a:rPr>
              <a:t>		2021-22	=	45.82 LMT</a:t>
            </a:r>
          </a:p>
          <a:p>
            <a:pPr marL="530225" indent="-530225" algn="just">
              <a:buNone/>
            </a:pPr>
            <a:r>
              <a:rPr lang="en-US" sz="2250" b="1" dirty="0">
                <a:latin typeface="+mj-lt"/>
              </a:rPr>
              <a:t>	</a:t>
            </a:r>
            <a:r>
              <a:rPr lang="en-US" sz="2250" b="1" dirty="0" smtClean="0">
                <a:solidFill>
                  <a:srgbClr val="0070C0"/>
                </a:solidFill>
                <a:latin typeface="+mj-lt"/>
                <a:hlinkClick r:id="rId2" action="ppaction://hlinksldjump"/>
              </a:rPr>
              <a:t>Other Major Crops </a:t>
            </a: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:</a:t>
            </a:r>
          </a:p>
          <a:p>
            <a:pPr marL="530225" indent="-530225" algn="just">
              <a:buNone/>
            </a:pPr>
            <a:r>
              <a:rPr lang="en-US" sz="2250" b="1" dirty="0" smtClean="0">
                <a:solidFill>
                  <a:srgbClr val="0070C0"/>
                </a:solidFill>
                <a:latin typeface="+mj-lt"/>
              </a:rPr>
              <a:t>(vii)	PDS </a:t>
            </a:r>
          </a:p>
          <a:p>
            <a:pPr marL="987425" indent="-265113" algn="just">
              <a:spcBef>
                <a:spcPts val="0"/>
              </a:spcBef>
            </a:pPr>
            <a:r>
              <a:rPr lang="en-US" sz="2250" dirty="0" smtClean="0">
                <a:latin typeface="+mj-lt"/>
              </a:rPr>
              <a:t>21987(88%) FPSs are with Cooperative.</a:t>
            </a:r>
          </a:p>
          <a:p>
            <a:pPr marL="987425" indent="-265113" algn="just">
              <a:spcBef>
                <a:spcPts val="0"/>
              </a:spcBef>
            </a:pPr>
            <a:r>
              <a:rPr lang="en-US" sz="2250" dirty="0" smtClean="0">
                <a:latin typeface="+mj-lt"/>
              </a:rPr>
              <a:t>Beneficiaries =	119 lacs.</a:t>
            </a:r>
          </a:p>
          <a:p>
            <a:pPr marL="987425" indent="-265113" algn="just">
              <a:spcBef>
                <a:spcPts val="0"/>
              </a:spcBef>
            </a:pPr>
            <a:r>
              <a:rPr lang="en-US" sz="2250" dirty="0" smtClean="0">
                <a:latin typeface="+mj-lt"/>
              </a:rPr>
              <a:t>Annual takeoff of food grains = 58 LMT (39.78+18.50).</a:t>
            </a:r>
          </a:p>
          <a:p>
            <a:pPr marL="987425" indent="-265113" algn="just">
              <a:spcBef>
                <a:spcPts val="0"/>
              </a:spcBef>
            </a:pPr>
            <a:r>
              <a:rPr lang="en-US" sz="2250" dirty="0" smtClean="0">
                <a:latin typeface="+mj-lt"/>
              </a:rPr>
              <a:t>Biometric verification, POS machines, online </a:t>
            </a:r>
            <a:r>
              <a:rPr lang="en-US" sz="2250" dirty="0" err="1" smtClean="0">
                <a:latin typeface="+mj-lt"/>
              </a:rPr>
              <a:t>updation</a:t>
            </a:r>
            <a:r>
              <a:rPr lang="en-US" sz="2250" dirty="0" smtClean="0">
                <a:latin typeface="+mj-lt"/>
              </a:rPr>
              <a:t> </a:t>
            </a:r>
          </a:p>
          <a:p>
            <a:pPr marL="722312" indent="0" algn="just">
              <a:spcBef>
                <a:spcPts val="0"/>
              </a:spcBef>
              <a:buNone/>
            </a:pPr>
            <a:r>
              <a:rPr lang="en-US" sz="2250" dirty="0">
                <a:latin typeface="+mj-lt"/>
              </a:rPr>
              <a:t>	</a:t>
            </a:r>
            <a:r>
              <a:rPr lang="en-US" sz="2250" dirty="0" smtClean="0">
                <a:latin typeface="+mj-lt"/>
              </a:rPr>
              <a:t>(except 708 FPS,)</a:t>
            </a:r>
            <a:r>
              <a:rPr lang="en-US" sz="2250" dirty="0" smtClean="0">
                <a:solidFill>
                  <a:srgbClr val="0070C0"/>
                </a:solidFill>
                <a:latin typeface="+mj-lt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2201071551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548680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1052736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(viii)Seed Cooperatives  </a:t>
            </a:r>
          </a:p>
          <a:p>
            <a:pPr marL="987425" indent="-273050" algn="just"/>
            <a:r>
              <a:rPr lang="en-US" sz="2300" dirty="0" smtClean="0">
                <a:latin typeface="+mj-lt"/>
              </a:rPr>
              <a:t>No. of primaries 			: 1753</a:t>
            </a:r>
          </a:p>
          <a:p>
            <a:pPr marL="987425" indent="-273050" algn="just"/>
            <a:r>
              <a:rPr lang="en-US" sz="2300" dirty="0" smtClean="0">
                <a:latin typeface="+mj-lt"/>
              </a:rPr>
              <a:t>Annual Production			: 10.85 Lakh </a:t>
            </a:r>
            <a:r>
              <a:rPr lang="en-US" sz="2300" dirty="0" err="1" smtClean="0">
                <a:latin typeface="+mj-lt"/>
              </a:rPr>
              <a:t>Quinatals</a:t>
            </a:r>
            <a:r>
              <a:rPr lang="en-US" sz="2300" dirty="0" smtClean="0">
                <a:latin typeface="+mj-lt"/>
              </a:rPr>
              <a:t> </a:t>
            </a:r>
          </a:p>
          <a:p>
            <a:pPr marL="987425" indent="-273050" algn="just"/>
            <a:r>
              <a:rPr lang="en-US" sz="2300" dirty="0" smtClean="0">
                <a:latin typeface="+mj-lt"/>
              </a:rPr>
              <a:t>Share in total institutional supply 	: 82%</a:t>
            </a:r>
          </a:p>
          <a:p>
            <a:pPr marL="714375" indent="0" algn="just">
              <a:buNone/>
            </a:pPr>
            <a:r>
              <a:rPr lang="en-US" sz="2300" dirty="0">
                <a:latin typeface="+mj-lt"/>
              </a:rPr>
              <a:t>	</a:t>
            </a:r>
            <a:r>
              <a:rPr lang="en-US" sz="2300" dirty="0" smtClean="0">
                <a:latin typeface="+mj-lt"/>
              </a:rPr>
              <a:t> (out of 13 Institutions)</a:t>
            </a:r>
          </a:p>
          <a:p>
            <a:pPr marL="714375" indent="0" algn="just">
              <a:buNone/>
            </a:pPr>
            <a:endParaRPr lang="en-US" sz="2300" dirty="0" smtClean="0">
              <a:latin typeface="+mj-lt"/>
            </a:endParaRPr>
          </a:p>
          <a:p>
            <a:pPr marL="530225" indent="-530225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(ix)	Minor Forest Produce Cooperatives 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No. of primaries 	: 1086 (Members  -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smtClean="0">
                <a:latin typeface="+mj-lt"/>
              </a:rPr>
              <a:t>45.17 Lacs)</a:t>
            </a:r>
          </a:p>
          <a:p>
            <a:pPr marL="987425" indent="-265113" algn="just">
              <a:tabLst>
                <a:tab pos="3671888" algn="l"/>
                <a:tab pos="3849688" algn="l"/>
                <a:tab pos="5029200" algn="l"/>
              </a:tabLst>
            </a:pPr>
            <a:r>
              <a:rPr lang="en-US" sz="2300" dirty="0" smtClean="0">
                <a:latin typeface="+mj-lt"/>
              </a:rPr>
              <a:t>Membership	: 	SC 	= 	20%</a:t>
            </a:r>
          </a:p>
          <a:p>
            <a:pPr marL="722312" indent="0" algn="just">
              <a:buNone/>
              <a:tabLst>
                <a:tab pos="3849688" algn="l"/>
                <a:tab pos="5029200" algn="l"/>
              </a:tabLst>
            </a:pPr>
            <a:r>
              <a:rPr lang="en-US" sz="2300" dirty="0">
                <a:latin typeface="+mj-lt"/>
              </a:rPr>
              <a:t>	</a:t>
            </a:r>
            <a:r>
              <a:rPr lang="en-US" sz="2300" dirty="0" smtClean="0">
                <a:latin typeface="+mj-lt"/>
              </a:rPr>
              <a:t>ST 	= 	50%</a:t>
            </a:r>
            <a:r>
              <a:rPr lang="en-US" sz="2100" dirty="0" smtClean="0">
                <a:latin typeface="+mj-lt"/>
              </a:rPr>
              <a:t>	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Yearly wages/remuneration paid   =	Rs.539Cr.(2022)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70% of profit also distributed to member as Bonus.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Bonus </a:t>
            </a:r>
            <a:r>
              <a:rPr lang="en-US" sz="2300" dirty="0" err="1" smtClean="0">
                <a:latin typeface="+mj-lt"/>
              </a:rPr>
              <a:t>Rs</a:t>
            </a:r>
            <a:r>
              <a:rPr lang="en-US" sz="2300" dirty="0" smtClean="0">
                <a:latin typeface="+mj-lt"/>
              </a:rPr>
              <a:t>. 1281 Cr. (2017 to 2020 : 3 Years).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 			</a:t>
            </a:r>
          </a:p>
        </p:txBody>
      </p:sp>
    </p:spTree>
    <p:extLst>
      <p:ext uri="{BB962C8B-B14F-4D97-AF65-F5344CB8AC3E}">
        <p14:creationId xmlns:p14="http://schemas.microsoft.com/office/powerpoint/2010/main" xmlns="" val="2247565141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548680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1052736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(x)	Fisheries Cooperatives   </a:t>
            </a:r>
          </a:p>
          <a:p>
            <a:pPr marL="987425" indent="-273050" algn="just"/>
            <a:r>
              <a:rPr lang="en-US" sz="2300" dirty="0" smtClean="0">
                <a:latin typeface="+mj-lt"/>
              </a:rPr>
              <a:t>Primary societies	=	2607</a:t>
            </a:r>
          </a:p>
          <a:p>
            <a:pPr marL="987425" indent="-273050" algn="just"/>
            <a:r>
              <a:rPr lang="en-US" sz="2300" dirty="0" smtClean="0">
                <a:latin typeface="+mj-lt"/>
              </a:rPr>
              <a:t>Members		=	97000</a:t>
            </a:r>
          </a:p>
          <a:p>
            <a:pPr marL="987425" indent="-273050" algn="just"/>
            <a:r>
              <a:rPr lang="en-US" sz="2300" dirty="0" smtClean="0">
                <a:latin typeface="+mj-lt"/>
              </a:rPr>
              <a:t>Ponds on lease 	=	3137</a:t>
            </a:r>
          </a:p>
          <a:p>
            <a:pPr marL="714375" indent="0" algn="just">
              <a:buNone/>
            </a:pPr>
            <a:r>
              <a:rPr lang="en-US" sz="2300" dirty="0">
                <a:latin typeface="+mj-lt"/>
              </a:rPr>
              <a:t>	</a:t>
            </a:r>
            <a:r>
              <a:rPr lang="en-US" sz="2300" dirty="0" smtClean="0">
                <a:latin typeface="+mj-lt"/>
              </a:rPr>
              <a:t>				(1.15 </a:t>
            </a:r>
            <a:r>
              <a:rPr lang="en-US" sz="2300" dirty="0" err="1" smtClean="0">
                <a:latin typeface="+mj-lt"/>
              </a:rPr>
              <a:t>Lha</a:t>
            </a:r>
            <a:r>
              <a:rPr lang="en-US" sz="2300" dirty="0" smtClean="0">
                <a:latin typeface="+mj-lt"/>
              </a:rPr>
              <a:t>.)</a:t>
            </a:r>
          </a:p>
          <a:p>
            <a:pPr marL="1057275" indent="-342900" algn="just"/>
            <a:r>
              <a:rPr lang="en-US" sz="2300" dirty="0" smtClean="0">
                <a:latin typeface="+mj-lt"/>
              </a:rPr>
              <a:t>Production 		=</a:t>
            </a:r>
          </a:p>
          <a:p>
            <a:pPr marL="714375" indent="0" algn="just">
              <a:buNone/>
            </a:pPr>
            <a:endParaRPr lang="en-US" sz="2300" dirty="0" smtClean="0">
              <a:latin typeface="+mj-lt"/>
            </a:endParaRPr>
          </a:p>
          <a:p>
            <a:pPr marL="530225" indent="-530225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(xi)	Distribution of Fertilizes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Share of Cooperatives		=	65% (31.11 LMT)</a:t>
            </a:r>
          </a:p>
          <a:p>
            <a:pPr marL="987425" indent="-265113" algn="just"/>
            <a:r>
              <a:rPr lang="en-US" sz="2300" dirty="0" smtClean="0">
                <a:latin typeface="+mj-lt"/>
              </a:rPr>
              <a:t>FOR delivery at PACS		=	57 % in </a:t>
            </a:r>
            <a:r>
              <a:rPr lang="en-US" sz="2300" dirty="0" err="1" smtClean="0">
                <a:latin typeface="+mj-lt"/>
              </a:rPr>
              <a:t>Kharif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smtClean="0">
                <a:latin typeface="+mj-lt"/>
              </a:rPr>
              <a:t>2022 </a:t>
            </a:r>
          </a:p>
          <a:p>
            <a:pPr marL="722312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680888804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259632" y="2979266"/>
            <a:ext cx="6858000" cy="124182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500" b="1" u="sng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11F5-F9D1-48A6-99FD-B4261EA8A02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1560" y="188640"/>
            <a:ext cx="8075240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Initiatives/Achievements : Madhya Pradesh</a:t>
            </a:r>
            <a:endParaRPr lang="en-US" sz="32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9552" y="693328"/>
            <a:ext cx="8352928" cy="57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(xii)</a:t>
            </a:r>
            <a:r>
              <a:rPr lang="en-US" sz="23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	Other Initiative   </a:t>
            </a:r>
          </a:p>
          <a:p>
            <a:pPr marL="1254125" indent="-355600" algn="just">
              <a:buNone/>
            </a:pPr>
            <a:r>
              <a:rPr lang="en-US" sz="2300" dirty="0" smtClean="0">
                <a:latin typeface="+mj-lt"/>
              </a:rPr>
              <a:t>(</a:t>
            </a:r>
            <a:r>
              <a:rPr lang="en-US" sz="2300" dirty="0" err="1" smtClean="0">
                <a:latin typeface="+mj-lt"/>
              </a:rPr>
              <a:t>i</a:t>
            </a:r>
            <a:r>
              <a:rPr lang="en-US" sz="2300" dirty="0" smtClean="0">
                <a:latin typeface="+mj-lt"/>
              </a:rPr>
              <a:t>)	Release of book on ’51 Success </a:t>
            </a:r>
            <a:r>
              <a:rPr lang="en-US" sz="2300" dirty="0">
                <a:latin typeface="+mj-lt"/>
              </a:rPr>
              <a:t>S</a:t>
            </a:r>
            <a:r>
              <a:rPr lang="en-US" sz="2300" dirty="0" smtClean="0">
                <a:latin typeface="+mj-lt"/>
              </a:rPr>
              <a:t>tories of Cooperatives in MP’ by Hon’ble Central Cooperative Minister, </a:t>
            </a:r>
            <a:r>
              <a:rPr lang="en-US" sz="2300" dirty="0" err="1" smtClean="0">
                <a:latin typeface="+mj-lt"/>
              </a:rPr>
              <a:t>GoI</a:t>
            </a:r>
            <a:r>
              <a:rPr lang="en-US" sz="2300" dirty="0" smtClean="0">
                <a:latin typeface="+mj-lt"/>
              </a:rPr>
              <a:t>.</a:t>
            </a:r>
          </a:p>
          <a:p>
            <a:pPr marL="1254125" indent="-355600" algn="just">
              <a:buNone/>
            </a:pPr>
            <a:r>
              <a:rPr lang="en-US" sz="2300" dirty="0" smtClean="0">
                <a:latin typeface="+mj-lt"/>
              </a:rPr>
              <a:t>(ii)	Release of Two Compendiums of Cooperative Circulars (Vol. I &amp; Vol. II) by </a:t>
            </a:r>
            <a:r>
              <a:rPr lang="en-US" sz="2300" dirty="0">
                <a:latin typeface="+mj-lt"/>
              </a:rPr>
              <a:t>Hon’ble Central Cooperative Minister, </a:t>
            </a:r>
            <a:r>
              <a:rPr lang="en-US" sz="2300" dirty="0" err="1">
                <a:latin typeface="+mj-lt"/>
              </a:rPr>
              <a:t>GoI</a:t>
            </a:r>
            <a:r>
              <a:rPr lang="en-US" sz="2300" dirty="0">
                <a:latin typeface="+mj-lt"/>
              </a:rPr>
              <a:t>. </a:t>
            </a:r>
          </a:p>
          <a:p>
            <a:pPr marL="530225" indent="-530225" algn="just">
              <a:buNone/>
            </a:pP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(xiii)	Implementing </a:t>
            </a:r>
            <a:r>
              <a:rPr lang="en-US" sz="2300" b="1" dirty="0" err="1" smtClean="0">
                <a:solidFill>
                  <a:srgbClr val="0070C0"/>
                </a:solidFill>
                <a:latin typeface="+mj-lt"/>
              </a:rPr>
              <a:t>GoI</a:t>
            </a:r>
            <a:r>
              <a:rPr lang="en-US" sz="2300" b="1" dirty="0" smtClean="0">
                <a:solidFill>
                  <a:srgbClr val="0070C0"/>
                </a:solidFill>
                <a:latin typeface="+mj-lt"/>
              </a:rPr>
              <a:t> Directions</a:t>
            </a:r>
          </a:p>
          <a:p>
            <a:pPr marL="1254125" indent="-355600" algn="just">
              <a:buNone/>
            </a:pPr>
            <a:r>
              <a:rPr lang="en-US" sz="2300" dirty="0" smtClean="0">
                <a:latin typeface="+mj-lt"/>
              </a:rPr>
              <a:t>(</a:t>
            </a:r>
            <a:r>
              <a:rPr lang="en-US" sz="2300" dirty="0" err="1" smtClean="0">
                <a:latin typeface="+mj-lt"/>
              </a:rPr>
              <a:t>i</a:t>
            </a:r>
            <a:r>
              <a:rPr lang="en-US" sz="2300" dirty="0" smtClean="0">
                <a:latin typeface="+mj-lt"/>
              </a:rPr>
              <a:t>)	PACS </a:t>
            </a:r>
            <a:r>
              <a:rPr lang="en-US" sz="2300" dirty="0" err="1" smtClean="0">
                <a:latin typeface="+mj-lt"/>
              </a:rPr>
              <a:t>Computersation</a:t>
            </a:r>
            <a:r>
              <a:rPr lang="en-US" sz="2300" dirty="0" smtClean="0">
                <a:latin typeface="+mj-lt"/>
              </a:rPr>
              <a:t> :</a:t>
            </a:r>
          </a:p>
          <a:p>
            <a:pPr marL="900112" indent="0" algn="just">
              <a:buNone/>
            </a:pPr>
            <a:r>
              <a:rPr lang="en-US" sz="2300" dirty="0">
                <a:latin typeface="+mj-lt"/>
              </a:rPr>
              <a:t>	</a:t>
            </a:r>
            <a:r>
              <a:rPr lang="en-US" sz="2300" dirty="0" smtClean="0">
                <a:latin typeface="+mj-lt"/>
              </a:rPr>
              <a:t>	1</a:t>
            </a:r>
            <a:r>
              <a:rPr lang="en-US" sz="2300" baseline="30000" dirty="0" smtClean="0">
                <a:latin typeface="+mj-lt"/>
              </a:rPr>
              <a:t>st</a:t>
            </a:r>
            <a:r>
              <a:rPr lang="en-US" sz="2300" dirty="0" smtClean="0">
                <a:latin typeface="+mj-lt"/>
              </a:rPr>
              <a:t> State to submit proposal.</a:t>
            </a:r>
          </a:p>
          <a:p>
            <a:pPr marL="1254125" indent="-355600" algn="just">
              <a:buNone/>
            </a:pPr>
            <a:r>
              <a:rPr lang="en-US" sz="2300" dirty="0" smtClean="0">
                <a:latin typeface="+mj-lt"/>
              </a:rPr>
              <a:t>(ii)	Onboarding of Cooperative on GEM portal.</a:t>
            </a:r>
          </a:p>
          <a:p>
            <a:pPr marL="1254125" indent="-355600" algn="just">
              <a:buNone/>
            </a:pPr>
            <a:r>
              <a:rPr lang="en-US" sz="2300" dirty="0">
                <a:latin typeface="+mj-lt"/>
              </a:rPr>
              <a:t>	</a:t>
            </a:r>
            <a:r>
              <a:rPr lang="en-US" sz="2300" dirty="0" smtClean="0">
                <a:latin typeface="+mj-lt"/>
              </a:rPr>
              <a:t>	All 17 eligible cooperatives on-boarded.	</a:t>
            </a:r>
            <a:endParaRPr lang="en-US" sz="2300" dirty="0">
              <a:latin typeface="+mj-lt"/>
            </a:endParaRPr>
          </a:p>
          <a:p>
            <a:pPr marL="900112" indent="0" algn="just">
              <a:buNone/>
            </a:pPr>
            <a:r>
              <a:rPr lang="en-US" sz="2300" dirty="0" smtClean="0">
                <a:latin typeface="+mj-lt"/>
              </a:rPr>
              <a:t>(iii)Database of Cooperatives</a:t>
            </a:r>
          </a:p>
          <a:p>
            <a:pPr marL="1798638" indent="-342900" algn="just"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e-cooperative portal already exists.</a:t>
            </a:r>
          </a:p>
          <a:p>
            <a:pPr marL="1798638" indent="-342900" algn="just"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Database form created.</a:t>
            </a:r>
          </a:p>
          <a:p>
            <a:pPr marL="1798638" indent="-342900" algn="just"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Data entry started.</a:t>
            </a:r>
          </a:p>
          <a:p>
            <a:pPr marL="1798638" indent="-342900" algn="just">
              <a:spcBef>
                <a:spcPts val="0"/>
              </a:spcBef>
            </a:pPr>
            <a:r>
              <a:rPr lang="en-US" sz="2300" dirty="0" smtClean="0">
                <a:latin typeface="+mj-lt"/>
              </a:rPr>
              <a:t>Target			:	4 months.</a:t>
            </a:r>
            <a:endParaRPr lang="en-US" sz="2300" dirty="0">
              <a:latin typeface="+mj-lt"/>
            </a:endParaRPr>
          </a:p>
          <a:p>
            <a:pPr marL="722312" indent="0" algn="just">
              <a:buNone/>
            </a:pPr>
            <a:r>
              <a:rPr lang="en-US" sz="2400" dirty="0" smtClean="0">
                <a:solidFill>
                  <a:srgbClr val="0070C0"/>
                </a:solidFill>
                <a:latin typeface="+mj-lt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4027845686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2032</TotalTime>
  <Words>333</Words>
  <Application>Microsoft Office PowerPoint</Application>
  <PresentationFormat>On-screen Show (4:3)</PresentationFormat>
  <Paragraphs>203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hp</cp:lastModifiedBy>
  <cp:revision>622</cp:revision>
  <cp:lastPrinted>2022-09-02T11:19:40Z</cp:lastPrinted>
  <dcterms:created xsi:type="dcterms:W3CDTF">2022-02-18T11:00:49Z</dcterms:created>
  <dcterms:modified xsi:type="dcterms:W3CDTF">2022-09-05T05:19:14Z</dcterms:modified>
</cp:coreProperties>
</file>