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charts/chart6.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7"/>
  </p:notesMasterIdLst>
  <p:sldIdLst>
    <p:sldId id="256" r:id="rId2"/>
    <p:sldId id="270" r:id="rId3"/>
    <p:sldId id="271" r:id="rId4"/>
    <p:sldId id="262" r:id="rId5"/>
    <p:sldId id="260" r:id="rId6"/>
    <p:sldId id="263" r:id="rId7"/>
    <p:sldId id="265" r:id="rId8"/>
    <p:sldId id="266" r:id="rId9"/>
    <p:sldId id="258" r:id="rId10"/>
    <p:sldId id="257" r:id="rId11"/>
    <p:sldId id="272" r:id="rId12"/>
    <p:sldId id="275" r:id="rId13"/>
    <p:sldId id="274" r:id="rId14"/>
    <p:sldId id="273"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088" autoAdjust="0"/>
    <p:restoredTop sz="94660"/>
  </p:normalViewPr>
  <p:slideViewPr>
    <p:cSldViewPr>
      <p:cViewPr varScale="1">
        <p:scale>
          <a:sx n="106" d="100"/>
          <a:sy n="106" d="100"/>
        </p:scale>
        <p:origin x="-2082" y="-96"/>
      </p:cViewPr>
      <p:guideLst>
        <p:guide orient="horz" pos="2160"/>
        <p:guide pos="2880"/>
      </p:guideLst>
    </p:cSldViewPr>
  </p:slideViewPr>
  <p:notesTextViewPr>
    <p:cViewPr>
      <p:scale>
        <a:sx n="75" d="100"/>
        <a:sy n="75"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Office_Excel_Worksheet2.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Office_Excel_Worksheet4.xlsx"/><Relationship Id="rId1" Type="http://schemas.openxmlformats.org/officeDocument/2006/relationships/themeOverride" Target="../theme/themeOverride2.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Office_Excel_Worksheet6.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5"/>
  <c:chart>
    <c:autoTitleDeleted val="1"/>
    <c:plotArea>
      <c:layout/>
      <c:barChart>
        <c:barDir val="col"/>
        <c:grouping val="clustered"/>
        <c:ser>
          <c:idx val="0"/>
          <c:order val="0"/>
          <c:tx>
            <c:strRef>
              <c:f>Sheet1!$B$1</c:f>
              <c:strCache>
                <c:ptCount val="1"/>
                <c:pt idx="0">
                  <c:v>समितियों की संख्या</c:v>
                </c:pt>
              </c:strCache>
            </c:strRef>
          </c:tx>
          <c:cat>
            <c:strRef>
              <c:f>Sheet1!$A$2:$A$3</c:f>
              <c:strCache>
                <c:ptCount val="2"/>
                <c:pt idx="0">
                  <c:v>2017-18</c:v>
                </c:pt>
                <c:pt idx="1">
                  <c:v>2021-22</c:v>
                </c:pt>
              </c:strCache>
            </c:strRef>
          </c:cat>
          <c:val>
            <c:numRef>
              <c:f>Sheet1!$B$2:$B$3</c:f>
              <c:numCache>
                <c:formatCode>General</c:formatCode>
                <c:ptCount val="2"/>
                <c:pt idx="0">
                  <c:v>1333</c:v>
                </c:pt>
                <c:pt idx="1">
                  <c:v>2058</c:v>
                </c:pt>
              </c:numCache>
            </c:numRef>
          </c:val>
        </c:ser>
        <c:axId val="131044480"/>
        <c:axId val="131046016"/>
      </c:barChart>
      <c:catAx>
        <c:axId val="131044480"/>
        <c:scaling>
          <c:orientation val="minMax"/>
        </c:scaling>
        <c:axPos val="b"/>
        <c:tickLblPos val="nextTo"/>
        <c:txPr>
          <a:bodyPr/>
          <a:lstStyle/>
          <a:p>
            <a:pPr>
              <a:defRPr lang="en-IN"/>
            </a:pPr>
            <a:endParaRPr lang="en-US"/>
          </a:p>
        </c:txPr>
        <c:crossAx val="131046016"/>
        <c:crosses val="autoZero"/>
        <c:auto val="1"/>
        <c:lblAlgn val="ctr"/>
        <c:lblOffset val="100"/>
      </c:catAx>
      <c:valAx>
        <c:axId val="131046016"/>
        <c:scaling>
          <c:orientation val="minMax"/>
        </c:scaling>
        <c:delete val="1"/>
        <c:axPos val="l"/>
        <c:majorGridlines/>
        <c:numFmt formatCode="General" sourceLinked="1"/>
        <c:tickLblPos val="nextTo"/>
        <c:crossAx val="131044480"/>
        <c:crosses val="autoZero"/>
        <c:crossBetween val="between"/>
      </c:valAx>
    </c:plotArea>
    <c:legend>
      <c:legendPos val="r"/>
      <c:layout/>
      <c:txPr>
        <a:bodyPr/>
        <a:lstStyle/>
        <a:p>
          <a:pPr>
            <a:defRPr lang="en-IN" sz="1600">
              <a:latin typeface="DevLys 010" pitchFamily="2" charset="0"/>
            </a:defRPr>
          </a:pPr>
          <a:endParaRPr lang="en-US"/>
        </a:p>
      </c:txPr>
    </c:legend>
    <c:plotVisOnly val="1"/>
    <c:dispBlanksAs val="gap"/>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barChart>
        <c:barDir val="col"/>
        <c:grouping val="clustered"/>
        <c:ser>
          <c:idx val="0"/>
          <c:order val="0"/>
          <c:tx>
            <c:strRef>
              <c:f>Sheet1!$B$1</c:f>
              <c:strCache>
                <c:ptCount val="1"/>
                <c:pt idx="0">
                  <c:v>किसान संख्या</c:v>
                </c:pt>
              </c:strCache>
            </c:strRef>
          </c:tx>
          <c:cat>
            <c:strRef>
              <c:f>Sheet1!$A$2:$A$3</c:f>
              <c:strCache>
                <c:ptCount val="2"/>
                <c:pt idx="0">
                  <c:v>2017-18</c:v>
                </c:pt>
                <c:pt idx="1">
                  <c:v>2021-22</c:v>
                </c:pt>
              </c:strCache>
            </c:strRef>
          </c:cat>
          <c:val>
            <c:numRef>
              <c:f>Sheet1!$B$2:$B$3</c:f>
              <c:numCache>
                <c:formatCode>General</c:formatCode>
                <c:ptCount val="2"/>
                <c:pt idx="0">
                  <c:v>95973</c:v>
                </c:pt>
                <c:pt idx="1">
                  <c:v>129968</c:v>
                </c:pt>
              </c:numCache>
            </c:numRef>
          </c:val>
        </c:ser>
        <c:ser>
          <c:idx val="1"/>
          <c:order val="1"/>
          <c:tx>
            <c:strRef>
              <c:f>Sheet1!$C$1</c:f>
              <c:strCache>
                <c:ptCount val="1"/>
                <c:pt idx="0">
                  <c:v>ऋण वितरण</c:v>
                </c:pt>
              </c:strCache>
            </c:strRef>
          </c:tx>
          <c:cat>
            <c:strRef>
              <c:f>Sheet1!$A$2:$A$3</c:f>
              <c:strCache>
                <c:ptCount val="2"/>
                <c:pt idx="0">
                  <c:v>2017-18</c:v>
                </c:pt>
                <c:pt idx="1">
                  <c:v>2021-22</c:v>
                </c:pt>
              </c:strCache>
            </c:strRef>
          </c:cat>
          <c:val>
            <c:numRef>
              <c:f>Sheet1!$C$2:$C$3</c:f>
              <c:numCache>
                <c:formatCode>General</c:formatCode>
                <c:ptCount val="2"/>
                <c:pt idx="0">
                  <c:v>354660</c:v>
                </c:pt>
                <c:pt idx="1">
                  <c:v>541882</c:v>
                </c:pt>
              </c:numCache>
            </c:numRef>
          </c:val>
        </c:ser>
        <c:axId val="164025472"/>
        <c:axId val="164033664"/>
      </c:barChart>
      <c:catAx>
        <c:axId val="164025472"/>
        <c:scaling>
          <c:orientation val="minMax"/>
        </c:scaling>
        <c:axPos val="b"/>
        <c:tickLblPos val="nextTo"/>
        <c:txPr>
          <a:bodyPr/>
          <a:lstStyle/>
          <a:p>
            <a:pPr>
              <a:defRPr lang="en-IN"/>
            </a:pPr>
            <a:endParaRPr lang="en-US"/>
          </a:p>
        </c:txPr>
        <c:crossAx val="164033664"/>
        <c:crosses val="autoZero"/>
        <c:auto val="1"/>
        <c:lblAlgn val="ctr"/>
        <c:lblOffset val="100"/>
      </c:catAx>
      <c:valAx>
        <c:axId val="164033664"/>
        <c:scaling>
          <c:orientation val="minMax"/>
        </c:scaling>
        <c:delete val="1"/>
        <c:axPos val="l"/>
        <c:majorGridlines/>
        <c:numFmt formatCode="General" sourceLinked="1"/>
        <c:tickLblPos val="nextTo"/>
        <c:crossAx val="164025472"/>
        <c:crosses val="autoZero"/>
        <c:crossBetween val="between"/>
      </c:valAx>
    </c:plotArea>
    <c:legend>
      <c:legendPos val="r"/>
      <c:layout/>
      <c:txPr>
        <a:bodyPr/>
        <a:lstStyle/>
        <a:p>
          <a:pPr>
            <a:defRPr lang="en-IN" sz="1600">
              <a:latin typeface="DevLys 010" pitchFamily="2" charset="0"/>
            </a:defRPr>
          </a:pPr>
          <a:endParaRPr lang="en-US"/>
        </a:p>
      </c:txPr>
    </c:legend>
    <c:plotVisOnly val="1"/>
    <c:dispBlanksAs val="gap"/>
  </c:chart>
  <c:txPr>
    <a:bodyPr/>
    <a:lstStyle/>
    <a:p>
      <a:pPr>
        <a:defRPr sz="1800"/>
      </a:pPr>
      <a:endParaRPr lang="en-US"/>
    </a:p>
  </c:txPr>
  <c:externalData r:id="rId2"/>
  <c:userShapes r:id="rId3"/>
</c:chartSpace>
</file>

<file path=ppt/charts/chart3.xml><?xml version="1.0" encoding="utf-8"?>
<c:chartSpace xmlns:c="http://schemas.openxmlformats.org/drawingml/2006/chart" xmlns:a="http://schemas.openxmlformats.org/drawingml/2006/main" xmlns:r="http://schemas.openxmlformats.org/officeDocument/2006/relationships">
  <c:lang val="en-US"/>
  <c:style val="4"/>
  <c:chart>
    <c:autoTitleDeleted val="1"/>
    <c:plotArea>
      <c:layout/>
      <c:barChart>
        <c:barDir val="col"/>
        <c:grouping val="clustered"/>
        <c:ser>
          <c:idx val="0"/>
          <c:order val="0"/>
          <c:tx>
            <c:strRef>
              <c:f>Sheet1!$B$1</c:f>
              <c:strCache>
                <c:ptCount val="1"/>
                <c:pt idx="0">
                  <c:v>शाखाएं</c:v>
                </c:pt>
              </c:strCache>
            </c:strRef>
          </c:tx>
          <c:cat>
            <c:strRef>
              <c:f>Sheet1!$A$2:$A$3</c:f>
              <c:strCache>
                <c:ptCount val="2"/>
                <c:pt idx="0">
                  <c:v>2017-18</c:v>
                </c:pt>
                <c:pt idx="1">
                  <c:v>2021-22</c:v>
                </c:pt>
              </c:strCache>
            </c:strRef>
          </c:cat>
          <c:val>
            <c:numRef>
              <c:f>Sheet1!$B$2:$B$3</c:f>
              <c:numCache>
                <c:formatCode>General</c:formatCode>
                <c:ptCount val="2"/>
                <c:pt idx="0">
                  <c:v>272</c:v>
                </c:pt>
                <c:pt idx="1">
                  <c:v>320</c:v>
                </c:pt>
              </c:numCache>
            </c:numRef>
          </c:val>
        </c:ser>
        <c:axId val="163744000"/>
        <c:axId val="163766272"/>
      </c:barChart>
      <c:catAx>
        <c:axId val="163744000"/>
        <c:scaling>
          <c:orientation val="minMax"/>
        </c:scaling>
        <c:axPos val="b"/>
        <c:tickLblPos val="nextTo"/>
        <c:txPr>
          <a:bodyPr/>
          <a:lstStyle/>
          <a:p>
            <a:pPr>
              <a:defRPr lang="en-IN"/>
            </a:pPr>
            <a:endParaRPr lang="en-US"/>
          </a:p>
        </c:txPr>
        <c:crossAx val="163766272"/>
        <c:crosses val="autoZero"/>
        <c:auto val="1"/>
        <c:lblAlgn val="ctr"/>
        <c:lblOffset val="100"/>
      </c:catAx>
      <c:valAx>
        <c:axId val="163766272"/>
        <c:scaling>
          <c:orientation val="minMax"/>
        </c:scaling>
        <c:delete val="1"/>
        <c:axPos val="l"/>
        <c:majorGridlines/>
        <c:numFmt formatCode="General" sourceLinked="1"/>
        <c:tickLblPos val="nextTo"/>
        <c:crossAx val="163744000"/>
        <c:crosses val="autoZero"/>
        <c:crossBetween val="between"/>
      </c:valAx>
    </c:plotArea>
    <c:legend>
      <c:legendPos val="r"/>
      <c:layout/>
      <c:txPr>
        <a:bodyPr/>
        <a:lstStyle/>
        <a:p>
          <a:pPr>
            <a:defRPr lang="en-IN" sz="2200">
              <a:latin typeface="DevLys 010" pitchFamily="2" charset="0"/>
            </a:defRPr>
          </a:pPr>
          <a:endParaRPr lang="en-US"/>
        </a:p>
      </c:txPr>
    </c:legend>
    <c:plotVisOnly val="1"/>
    <c:dispBlanksAs val="gap"/>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autoTitleDeleted val="1"/>
    <c:plotArea>
      <c:layout/>
      <c:barChart>
        <c:barDir val="col"/>
        <c:grouping val="clustered"/>
        <c:ser>
          <c:idx val="0"/>
          <c:order val="0"/>
          <c:tx>
            <c:strRef>
              <c:f>Sheet1!$B$1</c:f>
              <c:strCache>
                <c:ptCount val="1"/>
                <c:pt idx="0">
                  <c:v>ATM</c:v>
                </c:pt>
              </c:strCache>
            </c:strRef>
          </c:tx>
          <c:cat>
            <c:strRef>
              <c:f>Sheet1!$A$2:$A$3</c:f>
              <c:strCache>
                <c:ptCount val="2"/>
                <c:pt idx="0">
                  <c:v>2017-18</c:v>
                </c:pt>
                <c:pt idx="1">
                  <c:v>2021-22</c:v>
                </c:pt>
              </c:strCache>
            </c:strRef>
          </c:cat>
          <c:val>
            <c:numRef>
              <c:f>Sheet1!$B$2:$B$3</c:f>
              <c:numCache>
                <c:formatCode>General</c:formatCode>
                <c:ptCount val="2"/>
                <c:pt idx="0">
                  <c:v>29</c:v>
                </c:pt>
                <c:pt idx="1">
                  <c:v>101</c:v>
                </c:pt>
              </c:numCache>
            </c:numRef>
          </c:val>
        </c:ser>
        <c:axId val="164118528"/>
        <c:axId val="164120448"/>
      </c:barChart>
      <c:catAx>
        <c:axId val="164118528"/>
        <c:scaling>
          <c:orientation val="minMax"/>
        </c:scaling>
        <c:axPos val="b"/>
        <c:tickLblPos val="nextTo"/>
        <c:txPr>
          <a:bodyPr/>
          <a:lstStyle/>
          <a:p>
            <a:pPr>
              <a:defRPr lang="en-IN"/>
            </a:pPr>
            <a:endParaRPr lang="en-US"/>
          </a:p>
        </c:txPr>
        <c:crossAx val="164120448"/>
        <c:crosses val="autoZero"/>
        <c:auto val="1"/>
        <c:lblAlgn val="ctr"/>
        <c:lblOffset val="100"/>
      </c:catAx>
      <c:valAx>
        <c:axId val="164120448"/>
        <c:scaling>
          <c:orientation val="minMax"/>
        </c:scaling>
        <c:delete val="1"/>
        <c:axPos val="l"/>
        <c:majorGridlines/>
        <c:numFmt formatCode="General" sourceLinked="1"/>
        <c:tickLblPos val="nextTo"/>
        <c:crossAx val="164118528"/>
        <c:crosses val="autoZero"/>
        <c:crossBetween val="between"/>
      </c:valAx>
    </c:plotArea>
    <c:legend>
      <c:legendPos val="r"/>
      <c:layout/>
      <c:txPr>
        <a:bodyPr/>
        <a:lstStyle/>
        <a:p>
          <a:pPr>
            <a:defRPr lang="en-IN" sz="1600">
              <a:latin typeface="Arial" pitchFamily="34" charset="0"/>
              <a:cs typeface="Arial" pitchFamily="34" charset="0"/>
            </a:defRPr>
          </a:pPr>
          <a:endParaRPr lang="en-US"/>
        </a:p>
      </c:txPr>
    </c:legend>
    <c:plotVisOnly val="1"/>
    <c:dispBlanksAs val="gap"/>
  </c:chart>
  <c:txPr>
    <a:bodyPr/>
    <a:lstStyle/>
    <a:p>
      <a:pPr>
        <a:defRPr sz="1800"/>
      </a:pPr>
      <a:endParaRPr lang="en-US"/>
    </a:p>
  </c:txPr>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tx>
            <c:strRef>
              <c:f>Sheet1!$B$1</c:f>
              <c:strCache>
                <c:ptCount val="1"/>
                <c:pt idx="0">
                  <c:v>किसान संख्या</c:v>
                </c:pt>
              </c:strCache>
            </c:strRef>
          </c:tx>
          <c:cat>
            <c:strRef>
              <c:f>Sheet1!$A$2:$A$3</c:f>
              <c:strCache>
                <c:ptCount val="2"/>
                <c:pt idx="0">
                  <c:v>2017-18</c:v>
                </c:pt>
                <c:pt idx="1">
                  <c:v>2021-22</c:v>
                </c:pt>
              </c:strCache>
            </c:strRef>
          </c:cat>
          <c:val>
            <c:numRef>
              <c:f>Sheet1!$B$2:$B$3</c:f>
              <c:numCache>
                <c:formatCode>General</c:formatCode>
                <c:ptCount val="2"/>
                <c:pt idx="0">
                  <c:v>95973</c:v>
                </c:pt>
                <c:pt idx="1">
                  <c:v>129968</c:v>
                </c:pt>
              </c:numCache>
            </c:numRef>
          </c:val>
        </c:ser>
        <c:ser>
          <c:idx val="1"/>
          <c:order val="1"/>
          <c:tx>
            <c:strRef>
              <c:f>Sheet1!$C$1</c:f>
              <c:strCache>
                <c:ptCount val="1"/>
                <c:pt idx="0">
                  <c:v>वितरित उर्वरक</c:v>
                </c:pt>
              </c:strCache>
            </c:strRef>
          </c:tx>
          <c:cat>
            <c:strRef>
              <c:f>Sheet1!$A$2:$A$3</c:f>
              <c:strCache>
                <c:ptCount val="2"/>
                <c:pt idx="0">
                  <c:v>2017-18</c:v>
                </c:pt>
                <c:pt idx="1">
                  <c:v>2021-22</c:v>
                </c:pt>
              </c:strCache>
            </c:strRef>
          </c:cat>
          <c:val>
            <c:numRef>
              <c:f>Sheet1!$C$2:$C$3</c:f>
              <c:numCache>
                <c:formatCode>General</c:formatCode>
                <c:ptCount val="2"/>
                <c:pt idx="0">
                  <c:v>625870</c:v>
                </c:pt>
                <c:pt idx="1">
                  <c:v>797946</c:v>
                </c:pt>
              </c:numCache>
            </c:numRef>
          </c:val>
        </c:ser>
        <c:axId val="164306944"/>
        <c:axId val="164308480"/>
      </c:barChart>
      <c:catAx>
        <c:axId val="164306944"/>
        <c:scaling>
          <c:orientation val="minMax"/>
        </c:scaling>
        <c:axPos val="b"/>
        <c:tickLblPos val="nextTo"/>
        <c:txPr>
          <a:bodyPr/>
          <a:lstStyle/>
          <a:p>
            <a:pPr>
              <a:defRPr lang="en-IN"/>
            </a:pPr>
            <a:endParaRPr lang="en-US"/>
          </a:p>
        </c:txPr>
        <c:crossAx val="164308480"/>
        <c:crosses val="autoZero"/>
        <c:auto val="1"/>
        <c:lblAlgn val="ctr"/>
        <c:lblOffset val="100"/>
      </c:catAx>
      <c:valAx>
        <c:axId val="164308480"/>
        <c:scaling>
          <c:orientation val="minMax"/>
        </c:scaling>
        <c:delete val="1"/>
        <c:axPos val="l"/>
        <c:majorGridlines/>
        <c:numFmt formatCode="General" sourceLinked="1"/>
        <c:tickLblPos val="nextTo"/>
        <c:crossAx val="164306944"/>
        <c:crosses val="autoZero"/>
        <c:crossBetween val="between"/>
      </c:valAx>
    </c:plotArea>
    <c:legend>
      <c:legendPos val="r"/>
      <c:layout/>
      <c:txPr>
        <a:bodyPr/>
        <a:lstStyle/>
        <a:p>
          <a:pPr>
            <a:defRPr lang="en-IN" sz="1600">
              <a:latin typeface="DevLys 010" pitchFamily="2" charset="0"/>
            </a:defRPr>
          </a:pPr>
          <a:endParaRPr lang="en-US"/>
        </a:p>
      </c:txPr>
    </c:legend>
    <c:plotVisOnly val="1"/>
    <c:dispBlanksAs val="gap"/>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plotArea>
      <c:layout/>
      <c:barChart>
        <c:barDir val="col"/>
        <c:grouping val="clustered"/>
        <c:ser>
          <c:idx val="0"/>
          <c:order val="0"/>
          <c:tx>
            <c:strRef>
              <c:f>Sheet1!$B$1</c:f>
              <c:strCache>
                <c:ptCount val="1"/>
                <c:pt idx="0">
                  <c:v>किसान संख्या</c:v>
                </c:pt>
              </c:strCache>
            </c:strRef>
          </c:tx>
          <c:cat>
            <c:strRef>
              <c:f>Sheet1!$A$2:$A$3</c:f>
              <c:strCache>
                <c:ptCount val="2"/>
                <c:pt idx="0">
                  <c:v>2017-18</c:v>
                </c:pt>
                <c:pt idx="1">
                  <c:v>2021-22</c:v>
                </c:pt>
              </c:strCache>
            </c:strRef>
          </c:cat>
          <c:val>
            <c:numRef>
              <c:f>Sheet1!$B$2:$B$3</c:f>
              <c:numCache>
                <c:formatCode>General</c:formatCode>
                <c:ptCount val="2"/>
                <c:pt idx="0">
                  <c:v>12.06</c:v>
                </c:pt>
                <c:pt idx="1">
                  <c:v>21.77</c:v>
                </c:pt>
              </c:numCache>
            </c:numRef>
          </c:val>
        </c:ser>
        <c:ser>
          <c:idx val="1"/>
          <c:order val="1"/>
          <c:tx>
            <c:strRef>
              <c:f>Sheet1!$C$1</c:f>
              <c:strCache>
                <c:ptCount val="1"/>
                <c:pt idx="0">
                  <c:v>धान उपार्जन</c:v>
                </c:pt>
              </c:strCache>
            </c:strRef>
          </c:tx>
          <c:cat>
            <c:strRef>
              <c:f>Sheet1!$A$2:$A$3</c:f>
              <c:strCache>
                <c:ptCount val="2"/>
                <c:pt idx="0">
                  <c:v>2017-18</c:v>
                </c:pt>
                <c:pt idx="1">
                  <c:v>2021-22</c:v>
                </c:pt>
              </c:strCache>
            </c:strRef>
          </c:cat>
          <c:val>
            <c:numRef>
              <c:f>Sheet1!$C$2:$C$3</c:f>
              <c:numCache>
                <c:formatCode>General</c:formatCode>
                <c:ptCount val="2"/>
                <c:pt idx="0">
                  <c:v>56.89</c:v>
                </c:pt>
                <c:pt idx="1">
                  <c:v>97.990000000000023</c:v>
                </c:pt>
              </c:numCache>
            </c:numRef>
          </c:val>
        </c:ser>
        <c:ser>
          <c:idx val="2"/>
          <c:order val="2"/>
          <c:tx>
            <c:strRef>
              <c:f>Sheet1!$D$1</c:f>
              <c:strCache>
                <c:ptCount val="1"/>
                <c:pt idx="0">
                  <c:v>राशि</c:v>
                </c:pt>
              </c:strCache>
            </c:strRef>
          </c:tx>
          <c:cat>
            <c:strRef>
              <c:f>Sheet1!$A$2:$A$3</c:f>
              <c:strCache>
                <c:ptCount val="2"/>
                <c:pt idx="0">
                  <c:v>2017-18</c:v>
                </c:pt>
                <c:pt idx="1">
                  <c:v>2021-22</c:v>
                </c:pt>
              </c:strCache>
            </c:strRef>
          </c:cat>
          <c:val>
            <c:numRef>
              <c:f>Sheet1!$D$2:$D$3</c:f>
              <c:numCache>
                <c:formatCode>General</c:formatCode>
                <c:ptCount val="2"/>
                <c:pt idx="0">
                  <c:v>88.9</c:v>
                </c:pt>
                <c:pt idx="1">
                  <c:v>190.38000000000008</c:v>
                </c:pt>
              </c:numCache>
            </c:numRef>
          </c:val>
        </c:ser>
        <c:axId val="164781056"/>
        <c:axId val="164782848"/>
      </c:barChart>
      <c:catAx>
        <c:axId val="164781056"/>
        <c:scaling>
          <c:orientation val="minMax"/>
        </c:scaling>
        <c:axPos val="b"/>
        <c:tickLblPos val="nextTo"/>
        <c:txPr>
          <a:bodyPr/>
          <a:lstStyle/>
          <a:p>
            <a:pPr>
              <a:defRPr lang="en-IN"/>
            </a:pPr>
            <a:endParaRPr lang="en-US"/>
          </a:p>
        </c:txPr>
        <c:crossAx val="164782848"/>
        <c:crosses val="autoZero"/>
        <c:auto val="1"/>
        <c:lblAlgn val="ctr"/>
        <c:lblOffset val="100"/>
      </c:catAx>
      <c:valAx>
        <c:axId val="164782848"/>
        <c:scaling>
          <c:orientation val="minMax"/>
        </c:scaling>
        <c:delete val="1"/>
        <c:axPos val="l"/>
        <c:majorGridlines/>
        <c:numFmt formatCode="General" sourceLinked="1"/>
        <c:tickLblPos val="nextTo"/>
        <c:crossAx val="164781056"/>
        <c:crosses val="autoZero"/>
        <c:crossBetween val="between"/>
      </c:valAx>
    </c:plotArea>
    <c:legend>
      <c:legendPos val="r"/>
      <c:layout/>
      <c:txPr>
        <a:bodyPr/>
        <a:lstStyle/>
        <a:p>
          <a:pPr>
            <a:defRPr lang="en-IN" sz="1600">
              <a:latin typeface="DevLys 010" pitchFamily="2" charset="0"/>
            </a:defRPr>
          </a:pPr>
          <a:endParaRPr lang="en-US"/>
        </a:p>
      </c:txPr>
    </c:legend>
    <c:plotVisOnly val="1"/>
    <c:dispBlanksAs val="gap"/>
  </c:chart>
  <c:txPr>
    <a:bodyPr/>
    <a:lstStyle/>
    <a:p>
      <a:pPr>
        <a:defRPr sz="1800"/>
      </a:pPr>
      <a:endParaRPr lang="en-US"/>
    </a:p>
  </c:txPr>
  <c:externalData r:id="rId2"/>
</c:chartSpace>
</file>

<file path=ppt/drawings/drawing1.xml><?xml version="1.0" encoding="utf-8"?>
<c:userShapes xmlns:c="http://schemas.openxmlformats.org/drawingml/2006/chart">
  <cdr:relSizeAnchor xmlns:cdr="http://schemas.openxmlformats.org/drawingml/2006/chartDrawing">
    <cdr:from>
      <cdr:x>0.11765</cdr:x>
      <cdr:y>0.31148</cdr:y>
    </cdr:from>
    <cdr:to>
      <cdr:x>0.33482</cdr:x>
      <cdr:y>0.3991</cdr:y>
    </cdr:to>
    <cdr:sp macro="" textlink="">
      <cdr:nvSpPr>
        <cdr:cNvPr id="2" name="TextBox 1"/>
        <cdr:cNvSpPr txBox="1"/>
      </cdr:nvSpPr>
      <cdr:spPr>
        <a:xfrm xmlns:a="http://schemas.openxmlformats.org/drawingml/2006/main">
          <a:off x="457200" y="1447799"/>
          <a:ext cx="843977" cy="4072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dirty="0" smtClean="0">
              <a:latin typeface="Arial" pitchFamily="34" charset="0"/>
              <a:cs typeface="Arial" pitchFamily="34" charset="0"/>
            </a:rPr>
            <a:t>3547 Cr</a:t>
          </a:r>
          <a:endParaRPr lang="en-IN" sz="1400" dirty="0">
            <a:latin typeface="Arial" pitchFamily="34" charset="0"/>
            <a:cs typeface="Arial" pitchFamily="34" charset="0"/>
          </a:endParaRPr>
        </a:p>
      </cdr:txBody>
    </cdr:sp>
  </cdr:relSizeAnchor>
  <cdr:relSizeAnchor xmlns:cdr="http://schemas.openxmlformats.org/drawingml/2006/chartDrawing">
    <cdr:from>
      <cdr:x>0.41176</cdr:x>
      <cdr:y>0.03279</cdr:y>
    </cdr:from>
    <cdr:to>
      <cdr:x>0.65002</cdr:x>
      <cdr:y>0.10822</cdr:y>
    </cdr:to>
    <cdr:sp macro="" textlink="">
      <cdr:nvSpPr>
        <cdr:cNvPr id="3" name="TextBox 1"/>
        <cdr:cNvSpPr txBox="1"/>
      </cdr:nvSpPr>
      <cdr:spPr>
        <a:xfrm xmlns:a="http://schemas.openxmlformats.org/drawingml/2006/main">
          <a:off x="1600200" y="152400"/>
          <a:ext cx="925911" cy="3506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400" dirty="0" smtClean="0">
              <a:latin typeface="Arial" pitchFamily="34" charset="0"/>
              <a:cs typeface="Arial" pitchFamily="34" charset="0"/>
            </a:rPr>
            <a:t>5419 Cr</a:t>
          </a:r>
          <a:endParaRPr lang="en-IN" sz="1400" dirty="0">
            <a:latin typeface="Arial" pitchFamily="34" charset="0"/>
            <a:cs typeface="Arial" pitchFamily="34"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D3AA81-F5D7-43E6-9EE7-EF541D32079C}" type="datetimeFigureOut">
              <a:rPr lang="en-US" smtClean="0"/>
              <a:t>9/1/2022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7FE696-03D9-4011-9051-A2B83956E6E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27FE696-03D9-4011-9051-A2B83956E6EE}"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20" name="Footer Placeholder 19"/>
          <p:cNvSpPr>
            <a:spLocks noGrp="1"/>
          </p:cNvSpPr>
          <p:nvPr>
            <p:ph type="ftr" sz="quarter" idx="11"/>
          </p:nvPr>
        </p:nvSpPr>
        <p:spPr/>
        <p:txBody>
          <a:bodyPr/>
          <a:lstStyle>
            <a:extLst/>
          </a:lstStyle>
          <a:p>
            <a:endParaRPr lang="en-IN"/>
          </a:p>
        </p:txBody>
      </p:sp>
      <p:sp>
        <p:nvSpPr>
          <p:cNvPr id="10" name="Slide Number Placeholder 9"/>
          <p:cNvSpPr>
            <a:spLocks noGrp="1"/>
          </p:cNvSpPr>
          <p:nvPr>
            <p:ph type="sldNum" sz="quarter" idx="12"/>
          </p:nvPr>
        </p:nvSpPr>
        <p:spPr/>
        <p:txBody>
          <a:bodyPr/>
          <a:lstStyle>
            <a:extLst/>
          </a:lstStyle>
          <a:p>
            <a:fld id="{0A9969A2-1D5C-42A3-AB44-37B3BF082D24}" type="slidenum">
              <a:rPr lang="en-IN" smtClean="0"/>
              <a:pPr/>
              <a:t>‹#›</a:t>
            </a:fld>
            <a:endParaRPr lang="en-IN"/>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A9969A2-1D5C-42A3-AB44-37B3BF082D2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A9969A2-1D5C-42A3-AB44-37B3BF082D2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A9969A2-1D5C-42A3-AB44-37B3BF082D2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0A9969A2-1D5C-42A3-AB44-37B3BF082D24}" type="slidenum">
              <a:rPr lang="en-IN" smtClean="0"/>
              <a:pPr/>
              <a:t>‹#›</a:t>
            </a:fld>
            <a:endParaRPr lang="en-IN"/>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A9969A2-1D5C-42A3-AB44-37B3BF082D2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0A9969A2-1D5C-42A3-AB44-37B3BF082D2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0A9969A2-1D5C-42A3-AB44-37B3BF082D2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0A9969A2-1D5C-42A3-AB44-37B3BF082D24}" type="slidenum">
              <a:rPr lang="en-IN" smtClean="0"/>
              <a:pPr/>
              <a:t>‹#›</a:t>
            </a:fld>
            <a:endParaRPr lang="en-IN"/>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A9969A2-1D5C-42A3-AB44-37B3BF082D24}"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9DC47A9-1C89-4685-8125-824B77EA5AE9}" type="datetimeFigureOut">
              <a:rPr lang="en-IN" smtClean="0"/>
              <a:pPr/>
              <a:t>01-09-2022</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0A9969A2-1D5C-42A3-AB44-37B3BF082D24}" type="slidenum">
              <a:rPr lang="en-IN" smtClean="0"/>
              <a:pPr/>
              <a:t>‹#›</a:t>
            </a:fld>
            <a:endParaRPr lang="en-IN"/>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E9DC47A9-1C89-4685-8125-824B77EA5AE9}" type="datetimeFigureOut">
              <a:rPr lang="en-IN" smtClean="0"/>
              <a:pPr/>
              <a:t>01-09-2022</a:t>
            </a:fld>
            <a:endParaRPr lang="en-IN"/>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A9969A2-1D5C-42A3-AB44-37B3BF082D24}" type="slidenum">
              <a:rPr lang="en-IN" smtClean="0"/>
              <a:pPr/>
              <a:t>‹#›</a:t>
            </a:fld>
            <a:endParaRPr lang="en-IN"/>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eal_of_Chhattisgarh.png"/>
          <p:cNvPicPr>
            <a:picLocks noGrp="1" noChangeAspect="1"/>
          </p:cNvPicPr>
          <p:nvPr isPhoto="1"/>
        </p:nvPicPr>
        <p:blipFill>
          <a:blip r:embed="rId2">
            <a:lum/>
          </a:blip>
          <a:stretch>
            <a:fillRect/>
          </a:stretch>
        </p:blipFill>
        <p:spPr>
          <a:xfrm>
            <a:off x="3714744" y="2071678"/>
            <a:ext cx="2493554" cy="2286016"/>
          </a:xfrm>
          <a:prstGeom prst="rect">
            <a:avLst/>
          </a:prstGeom>
          <a:noFill/>
          <a:ln>
            <a:noFill/>
          </a:ln>
        </p:spPr>
      </p:pic>
      <p:sp>
        <p:nvSpPr>
          <p:cNvPr id="11" name="Rectangle 10"/>
          <p:cNvSpPr/>
          <p:nvPr/>
        </p:nvSpPr>
        <p:spPr>
          <a:xfrm>
            <a:off x="971600" y="332656"/>
            <a:ext cx="8172400" cy="923330"/>
          </a:xfrm>
          <a:prstGeom prst="rect">
            <a:avLst/>
          </a:prstGeom>
          <a:noFill/>
        </p:spPr>
        <p:txBody>
          <a:bodyPr wrap="square" lIns="91440" tIns="45720" rIns="91440" bIns="45720">
            <a:spAutoFit/>
          </a:bodyPr>
          <a:lstStyle/>
          <a:p>
            <a:pPr algn="ctr"/>
            <a:r>
              <a:rPr lang="hi-IN"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DevLys 010" pitchFamily="2" charset="0"/>
              </a:rPr>
              <a:t>छत्तीसगढ़ शासन</a:t>
            </a:r>
            <a:endParaRPr lang="en-IN"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DevLys 010" pitchFamily="2" charset="0"/>
            </a:endParaRPr>
          </a:p>
        </p:txBody>
      </p:sp>
      <p:sp>
        <p:nvSpPr>
          <p:cNvPr id="5" name="Rectangle 4"/>
          <p:cNvSpPr/>
          <p:nvPr/>
        </p:nvSpPr>
        <p:spPr>
          <a:xfrm>
            <a:off x="1000100" y="5334000"/>
            <a:ext cx="8143900" cy="923330"/>
          </a:xfrm>
          <a:prstGeom prst="rect">
            <a:avLst/>
          </a:prstGeom>
          <a:noFill/>
        </p:spPr>
        <p:txBody>
          <a:bodyPr wrap="square" lIns="91440" tIns="45720" rIns="91440" bIns="45720">
            <a:spAutoFit/>
          </a:bodyPr>
          <a:lstStyle/>
          <a:p>
            <a:pPr algn="ctr"/>
            <a:r>
              <a:rPr lang="hi-IN"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DevLys 010" pitchFamily="2" charset="0"/>
              </a:rPr>
              <a:t>सहकार से समृद्धि</a:t>
            </a:r>
            <a:endParaRPr lang="en-IN"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DevLys 010" pitchFamily="2" charset="0"/>
            </a:endParaRPr>
          </a:p>
        </p:txBody>
      </p:sp>
    </p:spTree>
    <p:extLst>
      <p:ext uri="{BB962C8B-B14F-4D97-AF65-F5344CB8AC3E}">
        <p14:creationId xmlns="" xmlns:p14="http://schemas.microsoft.com/office/powerpoint/2010/main" val="22517461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728" y="997496"/>
            <a:ext cx="7848872" cy="5174704"/>
          </a:xfrm>
        </p:spPr>
        <p:txBody>
          <a:bodyPr>
            <a:noAutofit/>
          </a:bodyPr>
          <a:lstStyle/>
          <a:p>
            <a:pPr algn="just"/>
            <a:r>
              <a:rPr lang="hi-IN" sz="2000" dirty="0">
                <a:latin typeface="DevLys 010" pitchFamily="2" charset="0"/>
              </a:rPr>
              <a:t>इथेनॉल की बढ़ती आवश्यकता एवं छत्तीसगढ़ के गन्ना उत्पादकों की संपूर्ण उपज को सही मूल्य दिलाने के लिए छत्तीसगढ सरकार प्रतिबद्ध है। </a:t>
            </a:r>
            <a:endParaRPr lang="en-US" sz="2000" dirty="0" smtClean="0">
              <a:latin typeface="DevLys 010" pitchFamily="2" charset="0"/>
            </a:endParaRPr>
          </a:p>
          <a:p>
            <a:pPr marL="82296" indent="0" algn="just">
              <a:buNone/>
            </a:pPr>
            <a:endParaRPr lang="en-US" sz="1400" dirty="0" smtClean="0">
              <a:latin typeface="DevLys 010" pitchFamily="2" charset="0"/>
            </a:endParaRPr>
          </a:p>
          <a:p>
            <a:pPr algn="just"/>
            <a:r>
              <a:rPr lang="hi-IN" sz="2000" dirty="0" smtClean="0">
                <a:latin typeface="DevLys 010" pitchFamily="2" charset="0"/>
              </a:rPr>
              <a:t>राज्य </a:t>
            </a:r>
            <a:r>
              <a:rPr lang="hi-IN" sz="2000" dirty="0">
                <a:latin typeface="DevLys 010" pitchFamily="2" charset="0"/>
              </a:rPr>
              <a:t>के </a:t>
            </a:r>
            <a:r>
              <a:rPr lang="hi-IN" sz="2000" dirty="0" smtClean="0">
                <a:latin typeface="DevLys 010" pitchFamily="2" charset="0"/>
              </a:rPr>
              <a:t>भोरमदेव सहकारी शक्कर उत्पादक कारखाना मर्या0 कवर्धा परिसर में सहकारिता के क्षेत्र में देश के अपने तरह के पहले पीपीपी मोड पर इथेनॉल प्लांट की स्थापना का निर्णय शासन द्वारा लिया गया है। </a:t>
            </a:r>
            <a:endParaRPr lang="en-US" sz="2000" dirty="0" smtClean="0">
              <a:latin typeface="DevLys 010" pitchFamily="2" charset="0"/>
            </a:endParaRPr>
          </a:p>
          <a:p>
            <a:pPr marL="82296" indent="0" algn="just">
              <a:buNone/>
            </a:pPr>
            <a:endParaRPr lang="en-US" sz="1400" dirty="0" smtClean="0">
              <a:latin typeface="DevLys 010" pitchFamily="2" charset="0"/>
            </a:endParaRPr>
          </a:p>
          <a:p>
            <a:pPr algn="just"/>
            <a:r>
              <a:rPr lang="hi-IN" sz="2000" dirty="0">
                <a:latin typeface="DevLys 010" pitchFamily="2" charset="0"/>
              </a:rPr>
              <a:t>पीपीपी मोड में सहकारिता को सम्मिलित किए जाने हेतु अधिनियम में संशोधन किया गया।</a:t>
            </a:r>
          </a:p>
          <a:p>
            <a:pPr marL="0" indent="0" algn="just">
              <a:buNone/>
            </a:pPr>
            <a:endParaRPr lang="en-US" sz="1400" dirty="0" smtClean="0">
              <a:latin typeface="DevLys 010" pitchFamily="2" charset="0"/>
            </a:endParaRPr>
          </a:p>
          <a:p>
            <a:pPr algn="just"/>
            <a:r>
              <a:rPr lang="hi-IN" sz="2000" dirty="0" smtClean="0">
                <a:latin typeface="DevLys 010" pitchFamily="2" charset="0"/>
              </a:rPr>
              <a:t>अनुबंधकर्ता द्वारा 80</a:t>
            </a:r>
            <a:r>
              <a:rPr lang="en-US" sz="2000" dirty="0" smtClean="0">
                <a:latin typeface="DevLys 010" pitchFamily="2" charset="0"/>
              </a:rPr>
              <a:t> </a:t>
            </a:r>
            <a:r>
              <a:rPr lang="en-US" sz="2000" dirty="0" smtClean="0">
                <a:latin typeface="Arial" pitchFamily="34" charset="0"/>
                <a:cs typeface="Arial" pitchFamily="34" charset="0"/>
              </a:rPr>
              <a:t>KLPD</a:t>
            </a:r>
            <a:r>
              <a:rPr lang="hi-IN" sz="2000" dirty="0" smtClean="0">
                <a:latin typeface="DevLys 010" pitchFamily="2" charset="0"/>
              </a:rPr>
              <a:t> इथेनॉल प्लांट (मोलासिस/गन्ना रस/ शक्कर सिरप आधारित) अनुमानित लागत राशि रू. 125 करोड़ की लागत से स्थापना की जा रही है।</a:t>
            </a:r>
            <a:endParaRPr lang="en-US" sz="2000" dirty="0" smtClean="0">
              <a:latin typeface="DevLys 010" pitchFamily="2" charset="0"/>
            </a:endParaRPr>
          </a:p>
          <a:p>
            <a:pPr algn="just">
              <a:buNone/>
            </a:pPr>
            <a:endParaRPr lang="en-US" sz="1400" dirty="0" smtClean="0">
              <a:latin typeface="DevLys 010" pitchFamily="2" charset="0"/>
            </a:endParaRPr>
          </a:p>
          <a:p>
            <a:pPr algn="just"/>
            <a:r>
              <a:rPr lang="hi-IN" sz="2000" dirty="0" smtClean="0">
                <a:latin typeface="DevLys 010" pitchFamily="2" charset="0"/>
              </a:rPr>
              <a:t>कामर्शियल उत्पादन का लक्ष्य जनवरी 2023 रखा गया है। </a:t>
            </a:r>
            <a:endParaRPr lang="en-US" sz="2000" dirty="0" smtClean="0">
              <a:latin typeface="DevLys 010" pitchFamily="2" charset="0"/>
            </a:endParaRPr>
          </a:p>
          <a:p>
            <a:pPr algn="just">
              <a:buNone/>
            </a:pPr>
            <a:endParaRPr lang="en-IN" sz="2000" dirty="0">
              <a:latin typeface="DevLys 010" pitchFamily="2" charset="0"/>
            </a:endParaRPr>
          </a:p>
        </p:txBody>
      </p:sp>
    </p:spTree>
    <p:extLst>
      <p:ext uri="{BB962C8B-B14F-4D97-AF65-F5344CB8AC3E}">
        <p14:creationId xmlns="" xmlns:p14="http://schemas.microsoft.com/office/powerpoint/2010/main" val="3407746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15616" y="692696"/>
            <a:ext cx="7848872" cy="5616624"/>
          </a:xfrm>
        </p:spPr>
        <p:txBody>
          <a:bodyPr>
            <a:noAutofit/>
          </a:bodyPr>
          <a:lstStyle/>
          <a:p>
            <a:pPr marL="82296" indent="0" algn="just">
              <a:buNone/>
            </a:pPr>
            <a:r>
              <a:rPr lang="hi-IN" sz="2200" dirty="0" smtClean="0">
                <a:latin typeface="DevLys 010" pitchFamily="2" charset="0"/>
              </a:rPr>
              <a:t> </a:t>
            </a:r>
            <a:endParaRPr lang="en-US" sz="2200" dirty="0" smtClean="0">
              <a:latin typeface="DevLys 010" pitchFamily="2" charset="0"/>
            </a:endParaRPr>
          </a:p>
          <a:p>
            <a:pPr marL="0" indent="0" algn="just">
              <a:buNone/>
            </a:pPr>
            <a:endParaRPr lang="en-US" sz="2200" dirty="0" smtClean="0">
              <a:latin typeface="DevLys 010" pitchFamily="2" charset="0"/>
            </a:endParaRPr>
          </a:p>
          <a:p>
            <a:pPr algn="just"/>
            <a:r>
              <a:rPr lang="hi-IN" sz="2200" dirty="0" smtClean="0">
                <a:latin typeface="DevLys 010" pitchFamily="2" charset="0"/>
              </a:rPr>
              <a:t>इथेनॉल संयंत्र की स्थापना से क्षेत्र में प्रत्यक्ष एवं अप्रत्यक्ष रोजगार के अवसर उत्पन्न होंगे।</a:t>
            </a:r>
            <a:endParaRPr lang="en-US" sz="2200" dirty="0" smtClean="0">
              <a:latin typeface="DevLys 010" pitchFamily="2" charset="0"/>
            </a:endParaRPr>
          </a:p>
          <a:p>
            <a:pPr marL="82296" indent="0" algn="just">
              <a:buNone/>
            </a:pPr>
            <a:r>
              <a:rPr lang="hi-IN" sz="2200" dirty="0" smtClean="0">
                <a:latin typeface="DevLys 010" pitchFamily="2" charset="0"/>
              </a:rPr>
              <a:t> </a:t>
            </a:r>
            <a:endParaRPr lang="en-US" sz="2200" dirty="0" smtClean="0">
              <a:latin typeface="DevLys 010" pitchFamily="2" charset="0"/>
            </a:endParaRPr>
          </a:p>
          <a:p>
            <a:pPr algn="just"/>
            <a:r>
              <a:rPr lang="hi-IN" sz="2200" dirty="0" smtClean="0">
                <a:latin typeface="DevLys 010" pitchFamily="2" charset="0"/>
              </a:rPr>
              <a:t>इस प्लांट के </a:t>
            </a:r>
            <a:r>
              <a:rPr lang="hi-IN" sz="2200" dirty="0">
                <a:latin typeface="DevLys 010" pitchFamily="2" charset="0"/>
              </a:rPr>
              <a:t>पूर्ण क्षमता के संचालन </a:t>
            </a:r>
            <a:r>
              <a:rPr lang="hi-IN" sz="2200" dirty="0" smtClean="0">
                <a:latin typeface="DevLys 010" pitchFamily="2" charset="0"/>
              </a:rPr>
              <a:t>से सहकारी शक्कर कारखाने को लायसेंस फीस के रूप में प्रतिवर्ष रू. 9.22 करोड़ प्राप्त होगा।</a:t>
            </a:r>
            <a:endParaRPr lang="en-US" sz="2200" dirty="0" smtClean="0">
              <a:latin typeface="DevLys 010" pitchFamily="2" charset="0"/>
            </a:endParaRPr>
          </a:p>
          <a:p>
            <a:pPr algn="just"/>
            <a:endParaRPr lang="en-US" sz="2200" dirty="0" smtClean="0">
              <a:latin typeface="DevLys 010" pitchFamily="2" charset="0"/>
            </a:endParaRPr>
          </a:p>
          <a:p>
            <a:pPr algn="just"/>
            <a:r>
              <a:rPr lang="hi-IN" sz="2200" dirty="0">
                <a:latin typeface="DevLys 010" pitchFamily="2" charset="0"/>
              </a:rPr>
              <a:t>भविष्य में ईथेनॉल प्लांट की क्षमता वृद्धि होने </a:t>
            </a:r>
            <a:r>
              <a:rPr lang="hi-IN" sz="2200" dirty="0" smtClean="0">
                <a:latin typeface="DevLys 010" pitchFamily="2" charset="0"/>
              </a:rPr>
              <a:t>से कारखानों </a:t>
            </a:r>
            <a:r>
              <a:rPr lang="hi-IN" sz="2200" dirty="0">
                <a:latin typeface="DevLys 010" pitchFamily="2" charset="0"/>
              </a:rPr>
              <a:t>को उसी अनुपात में लायसेंस फीस की प्राप्ति होगी।</a:t>
            </a:r>
            <a:endParaRPr lang="en-IN" sz="2200" dirty="0">
              <a:latin typeface="DevLys 010" pitchFamily="2" charset="0"/>
            </a:endParaRPr>
          </a:p>
        </p:txBody>
      </p:sp>
    </p:spTree>
    <p:extLst>
      <p:ext uri="{BB962C8B-B14F-4D97-AF65-F5344CB8AC3E}">
        <p14:creationId xmlns="" xmlns:p14="http://schemas.microsoft.com/office/powerpoint/2010/main" val="11190397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043608" y="304800"/>
            <a:ext cx="8100392" cy="6477000"/>
            <a:chOff x="1043608" y="304800"/>
            <a:chExt cx="8100392" cy="6477000"/>
          </a:xfrm>
        </p:grpSpPr>
        <p:sp>
          <p:nvSpPr>
            <p:cNvPr id="4" name="Rectangle 3"/>
            <p:cNvSpPr/>
            <p:nvPr/>
          </p:nvSpPr>
          <p:spPr>
            <a:xfrm>
              <a:off x="1115616" y="1149489"/>
              <a:ext cx="7776864" cy="5632311"/>
            </a:xfrm>
            <a:prstGeom prst="rect">
              <a:avLst/>
            </a:prstGeom>
          </p:spPr>
          <p:txBody>
            <a:bodyPr wrap="square">
              <a:spAutoFit/>
            </a:bodyPr>
            <a:lstStyle/>
            <a:p>
              <a:pPr marL="285750" lvl="0" indent="-285750" algn="just">
                <a:buFont typeface="Wingdings" pitchFamily="2" charset="2"/>
                <a:buChar char="q"/>
              </a:pPr>
              <a:r>
                <a:rPr lang="hi-IN" sz="2000" dirty="0">
                  <a:latin typeface="DevLys 010" pitchFamily="2" charset="0"/>
                </a:rPr>
                <a:t>प्रदेश में स्थित चार सहकारी शक्कर कारखानों द्वारा पेराई वर्ष 2021-22 में गन्ना कृषकों से 9,58,978 में. टन गन्ना खरीदा गया। कारखानों द्वारा  1,10,724.00 मे.टन शक्कर का उत्पादन किया गया है</a:t>
              </a:r>
              <a:r>
                <a:rPr lang="hi-IN" sz="2000" dirty="0" smtClean="0">
                  <a:latin typeface="DevLys 010" pitchFamily="2" charset="0"/>
                </a:rPr>
                <a:t>।</a:t>
              </a:r>
              <a:endParaRPr lang="en-US" sz="2000" dirty="0" smtClean="0">
                <a:latin typeface="DevLys 010" pitchFamily="2" charset="0"/>
              </a:endParaRPr>
            </a:p>
            <a:p>
              <a:pPr lvl="0" algn="just"/>
              <a:endParaRPr lang="en-US" sz="2000" dirty="0" smtClean="0">
                <a:latin typeface="DevLys 010" pitchFamily="2" charset="0"/>
              </a:endParaRPr>
            </a:p>
            <a:p>
              <a:pPr marL="285750" lvl="0" indent="-285750" algn="just">
                <a:buFont typeface="Wingdings" pitchFamily="2" charset="2"/>
                <a:buChar char="q"/>
              </a:pPr>
              <a:r>
                <a:rPr lang="hi-IN" sz="2000" dirty="0" smtClean="0">
                  <a:latin typeface="DevLys 010" pitchFamily="2" charset="0"/>
                </a:rPr>
                <a:t>सरदार </a:t>
              </a:r>
              <a:r>
                <a:rPr lang="hi-IN" sz="2000" dirty="0">
                  <a:latin typeface="DevLys 010" pitchFamily="2" charset="0"/>
                </a:rPr>
                <a:t>वल्लभ भाई पटेल सहकारी शक्कर कारखाना मर्या0 पण्डरिया का रिकव्हरी प्रतिशत, वर्ष 2021-22 में 13.12 प्रतिशत रहा है, जो </a:t>
              </a:r>
              <a:r>
                <a:rPr lang="hi-IN" sz="2000" dirty="0" smtClean="0">
                  <a:latin typeface="DevLys 010" pitchFamily="2" charset="0"/>
                </a:rPr>
                <a:t>दे</a:t>
              </a:r>
              <a:r>
                <a:rPr lang="hi-IN" sz="2000" dirty="0">
                  <a:latin typeface="DevLys 010" pitchFamily="2" charset="0"/>
                </a:rPr>
                <a:t>श</a:t>
              </a:r>
              <a:r>
                <a:rPr lang="hi-IN" sz="2000" dirty="0" smtClean="0">
                  <a:latin typeface="DevLys 010" pitchFamily="2" charset="0"/>
                </a:rPr>
                <a:t> </a:t>
              </a:r>
              <a:r>
                <a:rPr lang="hi-IN" sz="2000" dirty="0">
                  <a:latin typeface="DevLys 010" pitchFamily="2" charset="0"/>
                </a:rPr>
                <a:t>के उच्चतम रिकव्हरी प्रतिशत वाले शक्कर कारखानों में से एक है</a:t>
              </a:r>
              <a:r>
                <a:rPr lang="hi-IN" sz="2000" dirty="0" smtClean="0">
                  <a:latin typeface="DevLys 010" pitchFamily="2" charset="0"/>
                </a:rPr>
                <a:t>।</a:t>
              </a:r>
              <a:endParaRPr lang="en-US" sz="2000" dirty="0" smtClean="0">
                <a:latin typeface="DevLys 010" pitchFamily="2" charset="0"/>
              </a:endParaRPr>
            </a:p>
            <a:p>
              <a:pPr lvl="0" algn="just"/>
              <a:endParaRPr lang="en-US" sz="2000" dirty="0" smtClean="0">
                <a:latin typeface="DevLys 010" pitchFamily="2" charset="0"/>
              </a:endParaRPr>
            </a:p>
            <a:p>
              <a:pPr marL="285750" lvl="0" indent="-285750" algn="just">
                <a:buFont typeface="Wingdings" pitchFamily="2" charset="2"/>
                <a:buChar char="q"/>
              </a:pPr>
              <a:r>
                <a:rPr lang="hi-IN" sz="2000" dirty="0" smtClean="0">
                  <a:latin typeface="DevLys 010" pitchFamily="2" charset="0"/>
                </a:rPr>
                <a:t>राज्य </a:t>
              </a:r>
              <a:r>
                <a:rPr lang="hi-IN" sz="2000" dirty="0">
                  <a:latin typeface="DevLys 010" pitchFamily="2" charset="0"/>
                </a:rPr>
                <a:t>सरकार द्वारा प्रदेश के गन्ना किसानों के लिए राजीव गांधी किसान न्याय योजनांतर्गत गन्ना पेराई सीजन 2019-20 में 93.75 रूपये प्रति क्विंटल के मान से 34292 किसानों को राशि रू. 74.24 करोड़ का एफआरपी के अतिरिक्त भुगतान किया गया। </a:t>
              </a:r>
              <a:endParaRPr lang="en-US" sz="2000" dirty="0" smtClean="0">
                <a:latin typeface="DevLys 010" pitchFamily="2" charset="0"/>
              </a:endParaRPr>
            </a:p>
            <a:p>
              <a:pPr lvl="0" algn="just"/>
              <a:endParaRPr lang="en-US" sz="2000" dirty="0" smtClean="0">
                <a:latin typeface="DevLys 010" pitchFamily="2" charset="0"/>
              </a:endParaRPr>
            </a:p>
            <a:p>
              <a:pPr marL="285750" lvl="0" indent="-285750" algn="just">
                <a:buFont typeface="Wingdings" pitchFamily="2" charset="2"/>
                <a:buChar char="q"/>
              </a:pPr>
              <a:r>
                <a:rPr lang="hi-IN" sz="2000" dirty="0" smtClean="0">
                  <a:latin typeface="DevLys 010" pitchFamily="2" charset="0"/>
                </a:rPr>
                <a:t>इस </a:t>
              </a:r>
              <a:r>
                <a:rPr lang="hi-IN" sz="2000" dirty="0">
                  <a:latin typeface="DevLys 010" pitchFamily="2" charset="0"/>
                </a:rPr>
                <a:t>प्रकार प्रदेश में गन्ना किसानों को गन्ना पेराई सीजन 2019-20 में 355.00 रू. प्रति क्विंटल के मान से गन्ना मूल्य प्राप्त हुआ</a:t>
              </a:r>
              <a:r>
                <a:rPr lang="hi-IN" sz="2000" dirty="0" smtClean="0">
                  <a:latin typeface="DevLys 010" pitchFamily="2" charset="0"/>
                </a:rPr>
                <a:t>।</a:t>
              </a:r>
              <a:endParaRPr lang="en-US" sz="2000" dirty="0" smtClean="0">
                <a:latin typeface="DevLys 010" pitchFamily="2" charset="0"/>
              </a:endParaRPr>
            </a:p>
            <a:p>
              <a:pPr lvl="0" algn="just"/>
              <a:endParaRPr lang="en-US" sz="2000" dirty="0" smtClean="0">
                <a:latin typeface="DevLys 010" pitchFamily="2" charset="0"/>
              </a:endParaRPr>
            </a:p>
            <a:p>
              <a:pPr marL="285750" lvl="0" indent="-285750" algn="just">
                <a:buFont typeface="Wingdings" pitchFamily="2" charset="2"/>
                <a:buChar char="q"/>
              </a:pPr>
              <a:r>
                <a:rPr lang="hi-IN" sz="2000" dirty="0">
                  <a:latin typeface="DevLys 010" pitchFamily="2" charset="0"/>
                </a:rPr>
                <a:t>राज्य सरकार प्रतिवर्ष 50 करोड़ शक्कर कारखानों में अंशपूंजी में रूप मे विनियोजित कर रही है।</a:t>
              </a:r>
            </a:p>
          </p:txBody>
        </p:sp>
        <p:sp>
          <p:nvSpPr>
            <p:cNvPr id="5" name="Rectangle 4"/>
            <p:cNvSpPr/>
            <p:nvPr/>
          </p:nvSpPr>
          <p:spPr>
            <a:xfrm>
              <a:off x="1043608" y="304800"/>
              <a:ext cx="8100392" cy="553998"/>
            </a:xfrm>
            <a:prstGeom prst="rect">
              <a:avLst/>
            </a:prstGeom>
          </p:spPr>
          <p:txBody>
            <a:bodyPr wrap="square">
              <a:spAutoFit/>
            </a:bodyPr>
            <a:lstStyle/>
            <a:p>
              <a:pPr algn="ctr"/>
              <a:r>
                <a:rPr lang="hi-IN" sz="3000" dirty="0" smtClean="0">
                  <a:latin typeface="DevLys 010" pitchFamily="2" charset="0"/>
                </a:rPr>
                <a:t>सहकारी शक्कर कारखानें</a:t>
              </a:r>
            </a:p>
          </p:txBody>
        </p:sp>
      </p:grpSp>
    </p:spTree>
    <p:extLst>
      <p:ext uri="{BB962C8B-B14F-4D97-AF65-F5344CB8AC3E}">
        <p14:creationId xmlns="" xmlns:p14="http://schemas.microsoft.com/office/powerpoint/2010/main" val="3262678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115616" y="990600"/>
            <a:ext cx="7848872" cy="5867400"/>
          </a:xfrm>
        </p:spPr>
        <p:txBody>
          <a:bodyPr>
            <a:noAutofit/>
          </a:bodyPr>
          <a:lstStyle/>
          <a:p>
            <a:pPr marL="539750" indent="-539750" algn="just">
              <a:buFont typeface="Wingdings" pitchFamily="2" charset="2"/>
              <a:buChar char="q"/>
            </a:pPr>
            <a:r>
              <a:rPr lang="hi-IN" sz="2200" dirty="0">
                <a:latin typeface="DevLys 010" pitchFamily="2" charset="0"/>
              </a:rPr>
              <a:t>छत्तीसगढ़ के बस्तर संभाग </a:t>
            </a:r>
            <a:r>
              <a:rPr lang="hi-IN" sz="2200" dirty="0" smtClean="0">
                <a:latin typeface="DevLys 010" pitchFamily="2" charset="0"/>
              </a:rPr>
              <a:t>के कोण्डागांव जिले</a:t>
            </a:r>
            <a:r>
              <a:rPr lang="en-US" sz="2200" dirty="0" smtClean="0">
                <a:latin typeface="DevLys 010" pitchFamily="2" charset="0"/>
              </a:rPr>
              <a:t> </a:t>
            </a:r>
            <a:r>
              <a:rPr lang="hi-IN" sz="2200" dirty="0" smtClean="0">
                <a:latin typeface="DevLys 010" pitchFamily="2" charset="0"/>
              </a:rPr>
              <a:t>65000 मक्का उत्पादक कृषक है,</a:t>
            </a:r>
            <a:r>
              <a:rPr lang="en-US" sz="2200" dirty="0" smtClean="0">
                <a:latin typeface="DevLys 010" pitchFamily="2" charset="0"/>
              </a:rPr>
              <a:t> </a:t>
            </a:r>
            <a:r>
              <a:rPr lang="hi-IN" sz="2200" dirty="0" smtClean="0">
                <a:latin typeface="DevLys 010" pitchFamily="2" charset="0"/>
              </a:rPr>
              <a:t>मक्का यहां की एक महत्वपूर्ण फसल है।</a:t>
            </a:r>
            <a:endParaRPr lang="en-US" sz="2200" dirty="0" smtClean="0">
              <a:latin typeface="DevLys 010" pitchFamily="2" charset="0"/>
            </a:endParaRPr>
          </a:p>
          <a:p>
            <a:pPr marL="539750" indent="-539750" algn="just">
              <a:buNone/>
            </a:pPr>
            <a:endParaRPr lang="en-US" sz="800" dirty="0" smtClean="0">
              <a:latin typeface="DevLys 010" pitchFamily="2" charset="0"/>
            </a:endParaRPr>
          </a:p>
          <a:p>
            <a:pPr marL="539750" indent="-539750" algn="just">
              <a:buFont typeface="Wingdings" pitchFamily="2" charset="2"/>
              <a:buChar char="q"/>
            </a:pPr>
            <a:r>
              <a:rPr lang="hi-IN" sz="2200" dirty="0" smtClean="0">
                <a:latin typeface="DevLys 010" pitchFamily="2" charset="0"/>
              </a:rPr>
              <a:t>मक्का प्रसंस्करण प्लांट की स्थापना हेतु 90,000 मेट्रिक टन के मुकाबले प्रतिवर्ष 1,90,000 मेट्रिक टन मक्का का उत्पादन होता है।</a:t>
            </a:r>
            <a:endParaRPr lang="en-US" sz="2200" dirty="0" smtClean="0">
              <a:latin typeface="DevLys 010" pitchFamily="2" charset="0"/>
            </a:endParaRPr>
          </a:p>
          <a:p>
            <a:pPr marL="539750" indent="-539750" algn="just">
              <a:buNone/>
            </a:pPr>
            <a:endParaRPr lang="en-US" sz="800" dirty="0" smtClean="0">
              <a:latin typeface="DevLys 010" pitchFamily="2" charset="0"/>
            </a:endParaRPr>
          </a:p>
          <a:p>
            <a:pPr marL="539750" indent="-539750" algn="just">
              <a:buFont typeface="Wingdings" pitchFamily="2" charset="2"/>
              <a:buChar char="q"/>
            </a:pPr>
            <a:r>
              <a:rPr lang="hi-IN" sz="2200" dirty="0" smtClean="0">
                <a:latin typeface="DevLys 010" pitchFamily="2" charset="0"/>
              </a:rPr>
              <a:t>मक्के </a:t>
            </a:r>
            <a:r>
              <a:rPr lang="hi-IN" sz="2200" dirty="0" smtClean="0"/>
              <a:t>का </a:t>
            </a:r>
            <a:r>
              <a:rPr lang="hi-IN" sz="2200" dirty="0" smtClean="0">
                <a:latin typeface="DevLys 010" pitchFamily="2" charset="0"/>
              </a:rPr>
              <a:t>न्यूनतम समर्थन मूल्य </a:t>
            </a:r>
            <a:r>
              <a:rPr lang="en-US" sz="2000" dirty="0" smtClean="0">
                <a:latin typeface="Arial" pitchFamily="34" charset="0"/>
                <a:cs typeface="Arial" pitchFamily="34" charset="0"/>
              </a:rPr>
              <a:t>1962</a:t>
            </a:r>
            <a:r>
              <a:rPr lang="en-US" sz="2200" dirty="0" smtClean="0">
                <a:latin typeface="DevLys 010" pitchFamily="2" charset="0"/>
              </a:rPr>
              <a:t> </a:t>
            </a:r>
            <a:r>
              <a:rPr lang="hi-IN" sz="2200" dirty="0" smtClean="0">
                <a:latin typeface="DevLys 010" pitchFamily="2" charset="0"/>
              </a:rPr>
              <a:t>रू</a:t>
            </a:r>
            <a:r>
              <a:rPr lang="hi-IN" sz="2200" dirty="0" smtClean="0">
                <a:latin typeface="DevLys 010" pitchFamily="2" charset="0"/>
              </a:rPr>
              <a:t>.</a:t>
            </a:r>
            <a:r>
              <a:rPr lang="en-US" sz="2200" dirty="0" smtClean="0">
                <a:latin typeface="DevLys 010" pitchFamily="2" charset="0"/>
              </a:rPr>
              <a:t> </a:t>
            </a:r>
            <a:r>
              <a:rPr lang="hi-IN" sz="2200" dirty="0" smtClean="0">
                <a:latin typeface="DevLys 010" pitchFamily="2" charset="0"/>
              </a:rPr>
              <a:t>क्विंटल </a:t>
            </a:r>
            <a:r>
              <a:rPr lang="hi-IN" sz="2200" dirty="0" smtClean="0">
                <a:latin typeface="DevLys 010" pitchFamily="2" charset="0"/>
              </a:rPr>
              <a:t>निर्धारित है</a:t>
            </a:r>
            <a:r>
              <a:rPr lang="hi-IN" sz="2200" dirty="0" smtClean="0">
                <a:latin typeface="DevLys 010" pitchFamily="2" charset="0"/>
              </a:rPr>
              <a:t>, परन्तु वर्तमान में किसान मक्का 1100-1200 रू.</a:t>
            </a:r>
            <a:r>
              <a:rPr lang="en-US" sz="2200" dirty="0" smtClean="0">
                <a:latin typeface="DevLys 010" pitchFamily="2" charset="0"/>
              </a:rPr>
              <a:t> </a:t>
            </a:r>
            <a:r>
              <a:rPr lang="hi-IN" sz="2200" dirty="0" smtClean="0">
                <a:latin typeface="DevLys 010" pitchFamily="2" charset="0"/>
              </a:rPr>
              <a:t>क्विंटल की दर से बेच रहे है।</a:t>
            </a:r>
            <a:endParaRPr lang="en-US" sz="2200" dirty="0" smtClean="0">
              <a:latin typeface="DevLys 010" pitchFamily="2" charset="0"/>
            </a:endParaRPr>
          </a:p>
          <a:p>
            <a:pPr marL="539750" indent="-539750" algn="just">
              <a:buNone/>
            </a:pPr>
            <a:endParaRPr lang="en-US" sz="800" dirty="0" smtClean="0">
              <a:latin typeface="DevLys 010" pitchFamily="2" charset="0"/>
            </a:endParaRPr>
          </a:p>
          <a:p>
            <a:pPr marL="539750" indent="-539750" algn="just">
              <a:buFont typeface="Wingdings" pitchFamily="2" charset="2"/>
              <a:buChar char="q"/>
            </a:pPr>
            <a:r>
              <a:rPr lang="hi-IN" sz="2200" dirty="0" smtClean="0">
                <a:latin typeface="DevLys 010" pitchFamily="2" charset="0"/>
              </a:rPr>
              <a:t>सहकारिता के क्षेत्र में</a:t>
            </a:r>
            <a:r>
              <a:rPr lang="en-US" sz="2200" dirty="0" smtClean="0">
                <a:latin typeface="DevLys 010" pitchFamily="2" charset="0"/>
              </a:rPr>
              <a:t> </a:t>
            </a:r>
            <a:r>
              <a:rPr lang="hi-IN" sz="2200" dirty="0" smtClean="0">
                <a:latin typeface="DevLys 010" pitchFamily="2" charset="0"/>
              </a:rPr>
              <a:t>140 </a:t>
            </a:r>
            <a:r>
              <a:rPr lang="hi-IN" sz="2200" dirty="0">
                <a:latin typeface="DevLys 010" pitchFamily="2" charset="0"/>
              </a:rPr>
              <a:t>करोड़ </a:t>
            </a:r>
            <a:r>
              <a:rPr lang="hi-IN" sz="2200" dirty="0" smtClean="0">
                <a:latin typeface="DevLys 010" pitchFamily="2" charset="0"/>
              </a:rPr>
              <a:t>रूपए की </a:t>
            </a:r>
            <a:r>
              <a:rPr lang="hi-IN" sz="2200" dirty="0">
                <a:latin typeface="DevLys 010" pitchFamily="2" charset="0"/>
              </a:rPr>
              <a:t>लागत से 80 </a:t>
            </a:r>
            <a:r>
              <a:rPr lang="en-US" sz="2200" dirty="0" smtClean="0">
                <a:latin typeface="Arial" pitchFamily="34" charset="0"/>
              </a:rPr>
              <a:t>KLPD </a:t>
            </a:r>
            <a:r>
              <a:rPr lang="hi-IN" sz="2200" dirty="0" smtClean="0">
                <a:latin typeface="Arial" pitchFamily="34" charset="0"/>
              </a:rPr>
              <a:t>क्षमता का ईथेनॉल </a:t>
            </a:r>
            <a:r>
              <a:rPr lang="hi-IN" sz="2200" dirty="0" smtClean="0">
                <a:latin typeface="DevLys 010" pitchFamily="2" charset="0"/>
              </a:rPr>
              <a:t>प्लांट </a:t>
            </a:r>
            <a:r>
              <a:rPr lang="hi-IN" sz="2200" dirty="0">
                <a:latin typeface="DevLys 010" pitchFamily="2" charset="0"/>
              </a:rPr>
              <a:t>लगाया जा रहा है</a:t>
            </a:r>
            <a:r>
              <a:rPr lang="hi-IN" sz="2200" dirty="0" smtClean="0">
                <a:latin typeface="DevLys 010" pitchFamily="2" charset="0"/>
              </a:rPr>
              <a:t>।</a:t>
            </a:r>
            <a:r>
              <a:rPr lang="en-US" sz="2200" dirty="0" smtClean="0">
                <a:latin typeface="DevLys 010" pitchFamily="2" charset="0"/>
              </a:rPr>
              <a:t> </a:t>
            </a:r>
            <a:r>
              <a:rPr lang="hi-IN" sz="2200" dirty="0">
                <a:latin typeface="DevLys 010" pitchFamily="2" charset="0"/>
              </a:rPr>
              <a:t>जिसमें शासन की 25 प्रतिशत राशि अंशपूंजी विनियोजित होगी</a:t>
            </a:r>
            <a:r>
              <a:rPr lang="hi-IN" sz="2200" dirty="0" smtClean="0">
                <a:latin typeface="DevLys 010" pitchFamily="2" charset="0"/>
              </a:rPr>
              <a:t>।</a:t>
            </a:r>
            <a:endParaRPr lang="en-US" sz="2200" dirty="0" smtClean="0">
              <a:latin typeface="DevLys 010" pitchFamily="2" charset="0"/>
            </a:endParaRPr>
          </a:p>
          <a:p>
            <a:pPr marL="539750" indent="-539750" algn="just">
              <a:buNone/>
            </a:pPr>
            <a:endParaRPr lang="en-US" sz="800" dirty="0" smtClean="0"/>
          </a:p>
          <a:p>
            <a:pPr marL="539750" indent="-539750" algn="just">
              <a:buFont typeface="Wingdings" pitchFamily="2" charset="2"/>
              <a:buChar char="q"/>
            </a:pPr>
            <a:r>
              <a:rPr lang="hi-IN" sz="2200" dirty="0" smtClean="0"/>
              <a:t>मक्का प्रसंस्करण ईकाई </a:t>
            </a:r>
            <a:r>
              <a:rPr lang="hi-IN" sz="2200" dirty="0" smtClean="0">
                <a:latin typeface="DevLys 010" pitchFamily="2" charset="0"/>
              </a:rPr>
              <a:t>की </a:t>
            </a:r>
            <a:r>
              <a:rPr lang="hi-IN" sz="2200" dirty="0" smtClean="0"/>
              <a:t>स्थापना होकर लाभ मिलने पर किसानों बोनस</a:t>
            </a:r>
            <a:r>
              <a:rPr lang="en-US" sz="2200" dirty="0" smtClean="0"/>
              <a:t> </a:t>
            </a:r>
            <a:r>
              <a:rPr lang="hi-IN" sz="2200" dirty="0" smtClean="0"/>
              <a:t>की प्राप्ति होगी ।</a:t>
            </a:r>
            <a:endParaRPr lang="en-US" sz="2200" dirty="0" smtClean="0"/>
          </a:p>
          <a:p>
            <a:pPr marL="539750" indent="-539750" algn="just">
              <a:buNone/>
            </a:pPr>
            <a:endParaRPr lang="en-US" sz="800" dirty="0" smtClean="0"/>
          </a:p>
          <a:p>
            <a:pPr marL="539750" indent="-539750" algn="just">
              <a:buFont typeface="Wingdings" pitchFamily="2" charset="2"/>
              <a:buChar char="q"/>
            </a:pPr>
            <a:r>
              <a:rPr lang="hi-IN" sz="2200" dirty="0" smtClean="0"/>
              <a:t>300 से अधिक लोगों को मक्का प्रसंस्करण </a:t>
            </a:r>
            <a:r>
              <a:rPr lang="hi-IN" sz="2200" dirty="0" smtClean="0">
                <a:latin typeface="DevLys 010" pitchFamily="2" charset="0"/>
              </a:rPr>
              <a:t>प्लांट </a:t>
            </a:r>
            <a:r>
              <a:rPr lang="hi-IN" sz="2200" dirty="0" smtClean="0"/>
              <a:t>में रोजगार।</a:t>
            </a:r>
            <a:r>
              <a:rPr lang="en-US" sz="2200" dirty="0" smtClean="0"/>
              <a:t>.</a:t>
            </a:r>
          </a:p>
        </p:txBody>
      </p:sp>
      <p:sp>
        <p:nvSpPr>
          <p:cNvPr id="5" name="Rectangle 4"/>
          <p:cNvSpPr/>
          <p:nvPr/>
        </p:nvSpPr>
        <p:spPr>
          <a:xfrm>
            <a:off x="1043608" y="282714"/>
            <a:ext cx="8100392" cy="553998"/>
          </a:xfrm>
          <a:prstGeom prst="rect">
            <a:avLst/>
          </a:prstGeom>
        </p:spPr>
        <p:txBody>
          <a:bodyPr wrap="square">
            <a:spAutoFit/>
          </a:bodyPr>
          <a:lstStyle/>
          <a:p>
            <a:pPr algn="ctr"/>
            <a:r>
              <a:rPr lang="hi-IN" sz="3000" dirty="0">
                <a:latin typeface="DevLys 010" pitchFamily="2" charset="0"/>
              </a:rPr>
              <a:t>मक्के से </a:t>
            </a:r>
            <a:r>
              <a:rPr lang="hi-IN" sz="3000" dirty="0" smtClean="0">
                <a:latin typeface="DevLys 010" pitchFamily="2" charset="0"/>
              </a:rPr>
              <a:t>इथेनॉल</a:t>
            </a:r>
            <a:endParaRPr lang="hi-IN" sz="3000" dirty="0">
              <a:latin typeface="DevLys 010" pitchFamily="2" charset="0"/>
            </a:endParaRPr>
          </a:p>
        </p:txBody>
      </p:sp>
    </p:spTree>
    <p:extLst>
      <p:ext uri="{BB962C8B-B14F-4D97-AF65-F5344CB8AC3E}">
        <p14:creationId xmlns="" xmlns:p14="http://schemas.microsoft.com/office/powerpoint/2010/main" val="2832836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50489" y="188640"/>
            <a:ext cx="6993511" cy="553998"/>
          </a:xfrm>
          <a:prstGeom prst="rect">
            <a:avLst/>
          </a:prstGeom>
        </p:spPr>
        <p:txBody>
          <a:bodyPr wrap="square">
            <a:spAutoFit/>
          </a:bodyPr>
          <a:lstStyle/>
          <a:p>
            <a:pPr algn="ctr"/>
            <a:r>
              <a:rPr lang="hi-IN" sz="3000" b="1" dirty="0"/>
              <a:t>धान </a:t>
            </a:r>
            <a:r>
              <a:rPr lang="hi-IN" sz="3000" b="1" dirty="0" smtClean="0"/>
              <a:t>खरीदी</a:t>
            </a:r>
            <a:endParaRPr lang="en-IN" sz="3000" b="1" dirty="0"/>
          </a:p>
        </p:txBody>
      </p:sp>
      <p:sp>
        <p:nvSpPr>
          <p:cNvPr id="4" name="Rectangle 3"/>
          <p:cNvSpPr/>
          <p:nvPr/>
        </p:nvSpPr>
        <p:spPr>
          <a:xfrm>
            <a:off x="2590800" y="997089"/>
            <a:ext cx="6507832" cy="5632311"/>
          </a:xfrm>
          <a:prstGeom prst="rect">
            <a:avLst/>
          </a:prstGeom>
        </p:spPr>
        <p:txBody>
          <a:bodyPr wrap="square">
            <a:spAutoFit/>
          </a:bodyPr>
          <a:lstStyle/>
          <a:p>
            <a:pPr marL="285750" lvl="0" indent="-285750" algn="just">
              <a:buFont typeface="Wingdings" pitchFamily="2" charset="2"/>
              <a:buChar char="q"/>
            </a:pPr>
            <a:r>
              <a:rPr lang="hi-IN" dirty="0">
                <a:latin typeface="DevLys 010" pitchFamily="2" charset="0"/>
              </a:rPr>
              <a:t>छत्तीसगढ़ राज्य की मुख्य फसल धान है। राज्य में छत्तीसगढ़ राज्य सहकारी विपणन संघ एवं</a:t>
            </a:r>
            <a:r>
              <a:rPr lang="en-US" dirty="0" smtClean="0">
                <a:latin typeface="DevLys 010" pitchFamily="2" charset="0"/>
              </a:rPr>
              <a:t> </a:t>
            </a:r>
            <a:r>
              <a:rPr lang="hi-IN" dirty="0" smtClean="0">
                <a:latin typeface="DevLys 010" pitchFamily="2" charset="0"/>
              </a:rPr>
              <a:t>सह </a:t>
            </a:r>
            <a:r>
              <a:rPr lang="hi-IN" dirty="0">
                <a:latin typeface="DevLys 010" pitchFamily="2" charset="0"/>
              </a:rPr>
              <a:t>अभिकर्ता के रूप में प्राथमिक कृषि साख सहकारी समितियों द्वारा धान का उपार्जन किया जाता है</a:t>
            </a:r>
            <a:r>
              <a:rPr lang="hi-IN" dirty="0" smtClean="0">
                <a:latin typeface="DevLys 010" pitchFamily="2" charset="0"/>
              </a:rPr>
              <a:t>।</a:t>
            </a:r>
            <a:endParaRPr lang="en-US" dirty="0" smtClean="0">
              <a:latin typeface="DevLys 010" pitchFamily="2" charset="0"/>
            </a:endParaRPr>
          </a:p>
          <a:p>
            <a:pPr lvl="0" algn="just"/>
            <a:r>
              <a:rPr lang="hi-IN" dirty="0" smtClean="0">
                <a:latin typeface="DevLys 010" pitchFamily="2" charset="0"/>
              </a:rPr>
              <a:t> </a:t>
            </a:r>
            <a:endParaRPr lang="en-US" dirty="0" smtClean="0">
              <a:latin typeface="DevLys 010" pitchFamily="2" charset="0"/>
            </a:endParaRPr>
          </a:p>
          <a:p>
            <a:pPr marL="285750" lvl="0" indent="-285750" algn="just">
              <a:buFont typeface="Wingdings" pitchFamily="2" charset="2"/>
              <a:buChar char="q"/>
            </a:pPr>
            <a:r>
              <a:rPr lang="hi-IN" dirty="0" smtClean="0">
                <a:latin typeface="DevLys 010" pitchFamily="2" charset="0"/>
              </a:rPr>
              <a:t>2020 </a:t>
            </a:r>
            <a:r>
              <a:rPr lang="hi-IN" dirty="0">
                <a:latin typeface="DevLys 010" pitchFamily="2" charset="0"/>
              </a:rPr>
              <a:t>सहकारी समितियों द्वारा 2,484 धान उपार्जन केन्द्रों में पूर्णतः कम्प्यूटरीकृत ऑनलाईन धान खरीदी की व्यवस्था की गई है</a:t>
            </a:r>
            <a:r>
              <a:rPr lang="hi-IN" dirty="0" smtClean="0">
                <a:latin typeface="DevLys 010" pitchFamily="2" charset="0"/>
              </a:rPr>
              <a:t>।</a:t>
            </a:r>
            <a:endParaRPr lang="en-US" dirty="0" smtClean="0">
              <a:latin typeface="DevLys 010" pitchFamily="2" charset="0"/>
            </a:endParaRPr>
          </a:p>
          <a:p>
            <a:pPr lvl="0" algn="just"/>
            <a:r>
              <a:rPr lang="hi-IN" dirty="0" smtClean="0">
                <a:latin typeface="DevLys 010" pitchFamily="2" charset="0"/>
              </a:rPr>
              <a:t> </a:t>
            </a:r>
            <a:endParaRPr lang="en-US" dirty="0" smtClean="0">
              <a:latin typeface="DevLys 010" pitchFamily="2" charset="0"/>
            </a:endParaRPr>
          </a:p>
          <a:p>
            <a:pPr marL="285750" lvl="0" indent="-285750" algn="just">
              <a:buFont typeface="Wingdings" pitchFamily="2" charset="2"/>
              <a:buChar char="q"/>
            </a:pPr>
            <a:r>
              <a:rPr lang="hi-IN" dirty="0" smtClean="0">
                <a:latin typeface="DevLys 010" pitchFamily="2" charset="0"/>
              </a:rPr>
              <a:t>सहकारी </a:t>
            </a:r>
            <a:r>
              <a:rPr lang="hi-IN" dirty="0">
                <a:latin typeface="DevLys 010" pitchFamily="2" charset="0"/>
              </a:rPr>
              <a:t>बैंकों द्वारा पी.एफ.एम.एस. के माध्यम से 72 घंटों के अंदर भुगतान सुनिश्चित किया जा रहा है। </a:t>
            </a:r>
            <a:endParaRPr lang="en-US" dirty="0" smtClean="0">
              <a:latin typeface="DevLys 010" pitchFamily="2" charset="0"/>
            </a:endParaRPr>
          </a:p>
          <a:p>
            <a:pPr marL="285750" lvl="0" indent="-285750" algn="just">
              <a:buFont typeface="Wingdings" pitchFamily="2" charset="2"/>
              <a:buChar char="q"/>
            </a:pPr>
            <a:endParaRPr lang="en-US" dirty="0">
              <a:latin typeface="DevLys 010" pitchFamily="2" charset="0"/>
            </a:endParaRPr>
          </a:p>
          <a:p>
            <a:pPr marL="285750" lvl="0" indent="-285750" algn="just">
              <a:buFont typeface="Wingdings" pitchFamily="2" charset="2"/>
              <a:buChar char="q"/>
            </a:pPr>
            <a:r>
              <a:rPr lang="hi-IN" dirty="0" smtClean="0">
                <a:latin typeface="DevLys 010" pitchFamily="2" charset="0"/>
              </a:rPr>
              <a:t>धान </a:t>
            </a:r>
            <a:r>
              <a:rPr lang="hi-IN" dirty="0">
                <a:latin typeface="DevLys 010" pitchFamily="2" charset="0"/>
              </a:rPr>
              <a:t>खरीदी व्यवस्था से प्रति वर्ष दो लाख से अधिक श्रमिकों को रोजगार भी उपलब्ध होता है</a:t>
            </a:r>
            <a:r>
              <a:rPr lang="hi-IN" dirty="0" smtClean="0">
                <a:latin typeface="DevLys 010" pitchFamily="2" charset="0"/>
              </a:rPr>
              <a:t>।</a:t>
            </a:r>
            <a:endParaRPr lang="en-US" dirty="0" smtClean="0">
              <a:latin typeface="DevLys 010" pitchFamily="2" charset="0"/>
            </a:endParaRPr>
          </a:p>
          <a:p>
            <a:pPr lvl="0" algn="just"/>
            <a:endParaRPr lang="en-US" dirty="0" smtClean="0">
              <a:latin typeface="DevLys 010" pitchFamily="2" charset="0"/>
            </a:endParaRPr>
          </a:p>
          <a:p>
            <a:pPr marL="285750" lvl="0" indent="-285750" algn="just">
              <a:buFont typeface="Wingdings" pitchFamily="2" charset="2"/>
              <a:buChar char="q"/>
            </a:pPr>
            <a:r>
              <a:rPr lang="hi-IN" dirty="0" smtClean="0">
                <a:latin typeface="DevLys 010" pitchFamily="2" charset="0"/>
              </a:rPr>
              <a:t>धान </a:t>
            </a:r>
            <a:r>
              <a:rPr lang="hi-IN" dirty="0">
                <a:latin typeface="DevLys 010" pitchFamily="2" charset="0"/>
              </a:rPr>
              <a:t>खरीदी व्यवस्था के परिणामस्वरूप किसानों द्वारा लिए गए ऋण की अदायगी भी समय पर सुनिश्चित हुई है, जिससे किसान डिफाल्टर होने से बचते हैं। </a:t>
            </a:r>
            <a:endParaRPr lang="en-US" dirty="0" smtClean="0">
              <a:latin typeface="DevLys 010" pitchFamily="2" charset="0"/>
            </a:endParaRPr>
          </a:p>
          <a:p>
            <a:pPr marL="285750" lvl="0" indent="-285750" algn="just"/>
            <a:endParaRPr lang="en-US" dirty="0" smtClean="0">
              <a:latin typeface="DevLys 010" pitchFamily="2" charset="0"/>
            </a:endParaRPr>
          </a:p>
          <a:p>
            <a:pPr marL="285750" lvl="0" indent="-285750" algn="just">
              <a:buFont typeface="Wingdings" pitchFamily="2" charset="2"/>
              <a:buChar char="q"/>
            </a:pPr>
            <a:r>
              <a:rPr lang="hi-IN" dirty="0" smtClean="0">
                <a:latin typeface="DevLys 010" pitchFamily="2" charset="0"/>
              </a:rPr>
              <a:t>धान खरीदी व्यवस्था से प्राथमिक सहकारी समितियों को कमिशन के रूप में लगभग </a:t>
            </a:r>
            <a:r>
              <a:rPr lang="en-US" dirty="0" smtClean="0">
                <a:latin typeface="Arial" pitchFamily="34" charset="0"/>
                <a:cs typeface="Arial" pitchFamily="34" charset="0"/>
              </a:rPr>
              <a:t>290</a:t>
            </a:r>
            <a:r>
              <a:rPr lang="en-US" dirty="0" smtClean="0">
                <a:latin typeface="DevLys 010" pitchFamily="2" charset="0"/>
              </a:rPr>
              <a:t> </a:t>
            </a:r>
            <a:r>
              <a:rPr lang="hi-IN" dirty="0" smtClean="0">
                <a:latin typeface="DevLys 010" pitchFamily="2" charset="0"/>
              </a:rPr>
              <a:t>करोड़ </a:t>
            </a:r>
            <a:r>
              <a:rPr lang="hi-IN" dirty="0" smtClean="0">
                <a:latin typeface="DevLys 010" pitchFamily="2" charset="0"/>
              </a:rPr>
              <a:t>तथा सहकारी बैंकों को पर्यवेक्षण शुल्क के रूप में </a:t>
            </a:r>
            <a:r>
              <a:rPr lang="en-US" dirty="0" smtClean="0">
                <a:latin typeface="Arial" pitchFamily="34" charset="0"/>
                <a:cs typeface="Arial" pitchFamily="34" charset="0"/>
              </a:rPr>
              <a:t>35</a:t>
            </a:r>
            <a:r>
              <a:rPr lang="en-US" dirty="0" smtClean="0">
                <a:latin typeface="DevLys 010" pitchFamily="2" charset="0"/>
              </a:rPr>
              <a:t> </a:t>
            </a:r>
            <a:r>
              <a:rPr lang="hi-IN" dirty="0" smtClean="0">
                <a:latin typeface="DevLys 010" pitchFamily="2" charset="0"/>
              </a:rPr>
              <a:t>करोड़ </a:t>
            </a:r>
            <a:r>
              <a:rPr lang="hi-IN" dirty="0" smtClean="0">
                <a:latin typeface="DevLys 010" pitchFamily="2" charset="0"/>
              </a:rPr>
              <a:t>प्राप्त हो रहा है।</a:t>
            </a:r>
            <a:endParaRPr lang="hi-IN" dirty="0">
              <a:latin typeface="DevLys 010" pitchFamily="2" charset="0"/>
            </a:endParaRPr>
          </a:p>
        </p:txBody>
      </p:sp>
      <p:grpSp>
        <p:nvGrpSpPr>
          <p:cNvPr id="7" name="Group 6"/>
          <p:cNvGrpSpPr/>
          <p:nvPr/>
        </p:nvGrpSpPr>
        <p:grpSpPr>
          <a:xfrm>
            <a:off x="0" y="1"/>
            <a:ext cx="2667000" cy="6857999"/>
            <a:chOff x="0" y="1"/>
            <a:chExt cx="2667000" cy="6857999"/>
          </a:xfrm>
        </p:grpSpPr>
        <p:pic>
          <p:nvPicPr>
            <p:cNvPr id="3074" name="Picture 2" descr="https://assets.telegraphindia.com/telegraph/2021/Feb/1612550502_06baghel2_5c.jpg"/>
            <p:cNvPicPr>
              <a:picLocks noChangeAspect="1" noChangeArrowheads="1"/>
            </p:cNvPicPr>
            <p:nvPr/>
          </p:nvPicPr>
          <p:blipFill>
            <a:blip r:embed="rId2"/>
            <a:srcRect l="50936" r="9563"/>
            <a:stretch>
              <a:fillRect/>
            </a:stretch>
          </p:blipFill>
          <p:spPr bwMode="auto">
            <a:xfrm>
              <a:off x="0" y="1"/>
              <a:ext cx="2666999" cy="3505199"/>
            </a:xfrm>
            <a:prstGeom prst="rect">
              <a:avLst/>
            </a:prstGeom>
            <a:noFill/>
          </p:spPr>
        </p:pic>
        <p:pic>
          <p:nvPicPr>
            <p:cNvPr id="3076" name="Picture 4" descr="https://new-img.patrika.com/upload/2017/11/15/paddy_patrika-m.jpg"/>
            <p:cNvPicPr>
              <a:picLocks noChangeAspect="1" noChangeArrowheads="1"/>
            </p:cNvPicPr>
            <p:nvPr/>
          </p:nvPicPr>
          <p:blipFill>
            <a:blip r:embed="rId3"/>
            <a:srcRect l="53102" r="604"/>
            <a:stretch>
              <a:fillRect/>
            </a:stretch>
          </p:blipFill>
          <p:spPr bwMode="auto">
            <a:xfrm>
              <a:off x="0" y="3124418"/>
              <a:ext cx="2667000" cy="3733582"/>
            </a:xfrm>
            <a:prstGeom prst="rect">
              <a:avLst/>
            </a:prstGeom>
            <a:noFill/>
          </p:spPr>
        </p:pic>
      </p:grpSp>
    </p:spTree>
    <p:extLst>
      <p:ext uri="{BB962C8B-B14F-4D97-AF65-F5344CB8AC3E}">
        <p14:creationId xmlns="" xmlns:p14="http://schemas.microsoft.com/office/powerpoint/2010/main" val="37295714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043608" y="510976"/>
            <a:ext cx="8028384" cy="615553"/>
          </a:xfrm>
          <a:prstGeom prst="rect">
            <a:avLst/>
          </a:prstGeom>
          <a:noFill/>
        </p:spPr>
        <p:txBody>
          <a:bodyPr wrap="square" rtlCol="0">
            <a:spAutoFit/>
          </a:bodyPr>
          <a:lstStyle/>
          <a:p>
            <a:pPr algn="ctr"/>
            <a:r>
              <a:rPr lang="hi-IN" sz="3400" b="1" dirty="0" smtClean="0">
                <a:latin typeface="DevLys 010" pitchFamily="2" charset="0"/>
              </a:rPr>
              <a:t>धान उपार्जन</a:t>
            </a:r>
            <a:endParaRPr lang="en-IN" sz="3400" b="1" dirty="0">
              <a:latin typeface="DevLys 010" pitchFamily="2" charset="0"/>
            </a:endParaRPr>
          </a:p>
        </p:txBody>
      </p:sp>
      <p:graphicFrame>
        <p:nvGraphicFramePr>
          <p:cNvPr id="2" name="Chart 1"/>
          <p:cNvGraphicFramePr/>
          <p:nvPr>
            <p:extLst>
              <p:ext uri="{D42A27DB-BD31-4B8C-83A1-F6EECF244321}">
                <p14:modId xmlns="" xmlns:p14="http://schemas.microsoft.com/office/powerpoint/2010/main" val="1438379782"/>
              </p:ext>
            </p:extLst>
          </p:nvPr>
        </p:nvGraphicFramePr>
        <p:xfrm>
          <a:off x="1259632" y="1772816"/>
          <a:ext cx="7632848" cy="4759374"/>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
          <p:cNvSpPr txBox="1"/>
          <p:nvPr/>
        </p:nvSpPr>
        <p:spPr>
          <a:xfrm>
            <a:off x="1571034" y="5185222"/>
            <a:ext cx="1128758" cy="48410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12.06</a:t>
            </a:r>
          </a:p>
          <a:p>
            <a:pPr algn="ctr"/>
            <a:r>
              <a:rPr lang="en-US" sz="1400" dirty="0" err="1" smtClean="0">
                <a:latin typeface="Arial" pitchFamily="34" charset="0"/>
                <a:cs typeface="Arial" pitchFamily="34" charset="0"/>
              </a:rPr>
              <a:t>Lakh</a:t>
            </a:r>
            <a:endParaRPr lang="en-IN" sz="1400" dirty="0">
              <a:latin typeface="Arial" pitchFamily="34" charset="0"/>
              <a:cs typeface="Arial" pitchFamily="34" charset="0"/>
            </a:endParaRPr>
          </a:p>
        </p:txBody>
      </p:sp>
      <p:sp>
        <p:nvSpPr>
          <p:cNvPr id="11" name="TextBox 1"/>
          <p:cNvSpPr txBox="1"/>
          <p:nvPr/>
        </p:nvSpPr>
        <p:spPr>
          <a:xfrm>
            <a:off x="4587710" y="4826000"/>
            <a:ext cx="1152128" cy="456088"/>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21.77 </a:t>
            </a:r>
          </a:p>
          <a:p>
            <a:pPr algn="ctr"/>
            <a:r>
              <a:rPr lang="en-US" sz="1400" dirty="0" err="1" smtClean="0">
                <a:latin typeface="Arial" pitchFamily="34" charset="0"/>
                <a:cs typeface="Arial" pitchFamily="34" charset="0"/>
              </a:rPr>
              <a:t>Lakh</a:t>
            </a:r>
            <a:endParaRPr lang="en-IN" sz="1400" dirty="0">
              <a:latin typeface="Arial" pitchFamily="34" charset="0"/>
              <a:cs typeface="Arial" pitchFamily="34" charset="0"/>
            </a:endParaRPr>
          </a:p>
        </p:txBody>
      </p:sp>
      <p:sp>
        <p:nvSpPr>
          <p:cNvPr id="9" name="TextBox 1"/>
          <p:cNvSpPr txBox="1"/>
          <p:nvPr/>
        </p:nvSpPr>
        <p:spPr>
          <a:xfrm>
            <a:off x="2304918" y="4284568"/>
            <a:ext cx="1123504" cy="61490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56.89 </a:t>
            </a:r>
          </a:p>
          <a:p>
            <a:pPr algn="ctr"/>
            <a:r>
              <a:rPr lang="en-US" sz="1400" dirty="0" err="1" smtClean="0">
                <a:latin typeface="Arial" pitchFamily="34" charset="0"/>
                <a:cs typeface="Arial" pitchFamily="34" charset="0"/>
              </a:rPr>
              <a:t>Lakh</a:t>
            </a:r>
            <a:r>
              <a:rPr lang="en-US" sz="1400" dirty="0" smtClean="0">
                <a:latin typeface="Arial" pitchFamily="34" charset="0"/>
                <a:cs typeface="Arial" pitchFamily="34" charset="0"/>
              </a:rPr>
              <a:t> MT</a:t>
            </a:r>
            <a:endParaRPr lang="en-IN" sz="1400" dirty="0">
              <a:latin typeface="Arial" pitchFamily="34" charset="0"/>
              <a:cs typeface="Arial" pitchFamily="34" charset="0"/>
            </a:endParaRPr>
          </a:p>
        </p:txBody>
      </p:sp>
      <p:sp>
        <p:nvSpPr>
          <p:cNvPr id="10" name="TextBox 1"/>
          <p:cNvSpPr txBox="1"/>
          <p:nvPr/>
        </p:nvSpPr>
        <p:spPr>
          <a:xfrm>
            <a:off x="3059832" y="3860860"/>
            <a:ext cx="1008112"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8890 Cr</a:t>
            </a:r>
            <a:endParaRPr lang="en-IN" sz="1400" dirty="0">
              <a:latin typeface="Arial" pitchFamily="34" charset="0"/>
              <a:cs typeface="Arial" pitchFamily="34" charset="0"/>
            </a:endParaRPr>
          </a:p>
        </p:txBody>
      </p:sp>
      <p:sp>
        <p:nvSpPr>
          <p:cNvPr id="14" name="TextBox 1"/>
          <p:cNvSpPr txBox="1"/>
          <p:nvPr/>
        </p:nvSpPr>
        <p:spPr>
          <a:xfrm>
            <a:off x="6012160" y="1847936"/>
            <a:ext cx="1008112"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19038 Cr</a:t>
            </a:r>
            <a:endParaRPr lang="en-IN" sz="1400" dirty="0">
              <a:latin typeface="Arial" pitchFamily="34" charset="0"/>
              <a:cs typeface="Arial" pitchFamily="34" charset="0"/>
            </a:endParaRPr>
          </a:p>
        </p:txBody>
      </p:sp>
      <p:sp>
        <p:nvSpPr>
          <p:cNvPr id="15" name="TextBox 1"/>
          <p:cNvSpPr txBox="1"/>
          <p:nvPr/>
        </p:nvSpPr>
        <p:spPr>
          <a:xfrm>
            <a:off x="5214372" y="3470710"/>
            <a:ext cx="1143008" cy="49721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97.99</a:t>
            </a:r>
          </a:p>
          <a:p>
            <a:pPr algn="ctr"/>
            <a:r>
              <a:rPr lang="en-US" sz="1400" dirty="0" err="1" smtClean="0">
                <a:latin typeface="Arial" pitchFamily="34" charset="0"/>
                <a:cs typeface="Arial" pitchFamily="34" charset="0"/>
              </a:rPr>
              <a:t>Lakh</a:t>
            </a:r>
            <a:r>
              <a:rPr lang="en-US" sz="1400" dirty="0" smtClean="0">
                <a:latin typeface="Arial" pitchFamily="34" charset="0"/>
                <a:cs typeface="Arial" pitchFamily="34" charset="0"/>
              </a:rPr>
              <a:t> MT</a:t>
            </a:r>
            <a:endParaRPr lang="en-IN" sz="1400" dirty="0">
              <a:latin typeface="Arial" pitchFamily="34" charset="0"/>
              <a:cs typeface="Arial" pitchFamily="34" charset="0"/>
            </a:endParaRPr>
          </a:p>
        </p:txBody>
      </p:sp>
    </p:spTree>
    <p:extLst>
      <p:ext uri="{BB962C8B-B14F-4D97-AF65-F5344CB8AC3E}">
        <p14:creationId xmlns="" xmlns:p14="http://schemas.microsoft.com/office/powerpoint/2010/main" val="106424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0100" y="339914"/>
            <a:ext cx="8143900" cy="784830"/>
          </a:xfrm>
          <a:prstGeom prst="rect">
            <a:avLst/>
          </a:prstGeom>
          <a:noFill/>
        </p:spPr>
        <p:txBody>
          <a:bodyPr wrap="square" lIns="91440" tIns="45720" rIns="91440" bIns="45720">
            <a:spAutoFit/>
          </a:bodyPr>
          <a:lstStyle/>
          <a:p>
            <a:pPr algn="ctr"/>
            <a:r>
              <a:rPr lang="hi-IN" sz="45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DevLys 010" pitchFamily="2" charset="0"/>
              </a:rPr>
              <a:t>सहकार से समृद्धि</a:t>
            </a:r>
            <a:endParaRPr lang="en-IN" sz="45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DevLys 010" pitchFamily="2" charset="0"/>
            </a:endParaRPr>
          </a:p>
        </p:txBody>
      </p:sp>
      <p:sp>
        <p:nvSpPr>
          <p:cNvPr id="6" name="Rectangle 5"/>
          <p:cNvSpPr/>
          <p:nvPr/>
        </p:nvSpPr>
        <p:spPr>
          <a:xfrm>
            <a:off x="1785918" y="1214422"/>
            <a:ext cx="6786610" cy="5478423"/>
          </a:xfrm>
          <a:prstGeom prst="rect">
            <a:avLst/>
          </a:prstGeom>
        </p:spPr>
        <p:txBody>
          <a:bodyPr wrap="square">
            <a:spAutoFit/>
          </a:bodyPr>
          <a:lstStyle/>
          <a:p>
            <a:pPr marL="358775" indent="-358775">
              <a:lnSpc>
                <a:spcPct val="250000"/>
              </a:lnSpc>
              <a:buFont typeface="Wingdings" pitchFamily="2" charset="2"/>
              <a:buChar char="q"/>
            </a:pPr>
            <a:r>
              <a:rPr lang="hi-IN" sz="2000" dirty="0" smtClean="0"/>
              <a:t>सहकारी साख</a:t>
            </a:r>
            <a:endParaRPr lang="en-US" sz="2000" dirty="0" smtClean="0"/>
          </a:p>
          <a:p>
            <a:pPr marL="358775" indent="-358775">
              <a:lnSpc>
                <a:spcPct val="250000"/>
              </a:lnSpc>
              <a:buFont typeface="Wingdings" pitchFamily="2" charset="2"/>
              <a:buChar char="q"/>
            </a:pPr>
            <a:r>
              <a:rPr lang="hi-IN" sz="2000" dirty="0" smtClean="0">
                <a:latin typeface="DevLys 010" pitchFamily="2" charset="0"/>
              </a:rPr>
              <a:t>गोधन न्याय योजना</a:t>
            </a:r>
          </a:p>
          <a:p>
            <a:pPr marL="358775" indent="-358775">
              <a:lnSpc>
                <a:spcPct val="250000"/>
              </a:lnSpc>
              <a:buFont typeface="Wingdings" pitchFamily="2" charset="2"/>
              <a:buChar char="q"/>
            </a:pPr>
            <a:r>
              <a:rPr lang="hi-IN" sz="2000" dirty="0" smtClean="0">
                <a:latin typeface="DevLys 010" pitchFamily="2" charset="0"/>
              </a:rPr>
              <a:t>राजीव गांधी किसान न्याय योजना</a:t>
            </a:r>
          </a:p>
          <a:p>
            <a:pPr marL="358775" indent="-358775">
              <a:lnSpc>
                <a:spcPct val="250000"/>
              </a:lnSpc>
              <a:buFont typeface="Wingdings" pitchFamily="2" charset="2"/>
              <a:buChar char="q"/>
            </a:pPr>
            <a:r>
              <a:rPr lang="hi-IN" sz="2000" dirty="0" smtClean="0">
                <a:latin typeface="DevLys 010" pitchFamily="2" charset="0"/>
              </a:rPr>
              <a:t>प्रदेश के सहकारी शक्कर कारखानें</a:t>
            </a:r>
          </a:p>
          <a:p>
            <a:pPr marL="358775" indent="-358775">
              <a:lnSpc>
                <a:spcPct val="250000"/>
              </a:lnSpc>
              <a:buFont typeface="Wingdings" pitchFamily="2" charset="2"/>
              <a:buChar char="q"/>
            </a:pPr>
            <a:r>
              <a:rPr lang="hi-IN" sz="2000" dirty="0" smtClean="0">
                <a:latin typeface="DevLys 010" pitchFamily="2" charset="0"/>
              </a:rPr>
              <a:t>सहकारिता के क्षेत्र में पीपीपी मोड पर देश का प्रथम इथेनॉल प्लांट</a:t>
            </a:r>
          </a:p>
          <a:p>
            <a:pPr marL="358775" indent="-358775">
              <a:lnSpc>
                <a:spcPct val="250000"/>
              </a:lnSpc>
              <a:buFont typeface="Wingdings" pitchFamily="2" charset="2"/>
              <a:buChar char="q"/>
            </a:pPr>
            <a:r>
              <a:rPr lang="hi-IN" sz="2000" dirty="0" smtClean="0">
                <a:latin typeface="DevLys 010" pitchFamily="2" charset="0"/>
              </a:rPr>
              <a:t>मक्के से इथेनॉल प्लांट</a:t>
            </a:r>
          </a:p>
          <a:p>
            <a:pPr marL="358775" indent="-358775">
              <a:lnSpc>
                <a:spcPct val="250000"/>
              </a:lnSpc>
              <a:buFont typeface="Wingdings" pitchFamily="2" charset="2"/>
              <a:buChar char="q"/>
            </a:pPr>
            <a:r>
              <a:rPr lang="hi-IN" sz="2000" dirty="0" smtClean="0">
                <a:latin typeface="DevLys 010" pitchFamily="2" charset="0"/>
              </a:rPr>
              <a:t>धान खरीदी</a:t>
            </a:r>
            <a:endParaRPr lang="en-US" sz="2000" dirty="0">
              <a:latin typeface="DevLys 010" pitchFamily="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42008" y="262574"/>
            <a:ext cx="8101992" cy="523220"/>
          </a:xfrm>
          <a:prstGeom prst="rect">
            <a:avLst/>
          </a:prstGeom>
        </p:spPr>
        <p:txBody>
          <a:bodyPr wrap="square">
            <a:spAutoFit/>
          </a:bodyPr>
          <a:lstStyle/>
          <a:p>
            <a:pPr marL="358775" indent="-358775"/>
            <a:r>
              <a:rPr lang="hi-IN" sz="2800" dirty="0" smtClean="0"/>
              <a:t>सहकारी साख</a:t>
            </a:r>
            <a:endParaRPr lang="en-US" sz="2800" dirty="0" smtClean="0"/>
          </a:p>
        </p:txBody>
      </p:sp>
      <p:sp>
        <p:nvSpPr>
          <p:cNvPr id="5" name="Rectangle 4"/>
          <p:cNvSpPr/>
          <p:nvPr/>
        </p:nvSpPr>
        <p:spPr>
          <a:xfrm>
            <a:off x="1113446" y="1142984"/>
            <a:ext cx="7887710" cy="5262979"/>
          </a:xfrm>
          <a:prstGeom prst="rect">
            <a:avLst/>
          </a:prstGeom>
        </p:spPr>
        <p:txBody>
          <a:bodyPr wrap="square">
            <a:spAutoFit/>
          </a:bodyPr>
          <a:lstStyle/>
          <a:p>
            <a:pPr marL="358775" indent="-358775" algn="just">
              <a:buFont typeface="Wingdings" pitchFamily="2" charset="2"/>
              <a:buChar char="q"/>
            </a:pPr>
            <a:r>
              <a:rPr lang="hi-IN" sz="1600" dirty="0" smtClean="0">
                <a:latin typeface="DevLys 010" pitchFamily="2" charset="0"/>
              </a:rPr>
              <a:t>छत्तीसगढ़ शासन द्वारा महत्वपूर्ण कदम उठाते हुए किसानों की कर्ज माफी का निर्णय लिया जाकर 13.47 लाख कृषकों के 5261.43 करोड़ के सहकारी ऋण माफ किए गए।</a:t>
            </a:r>
            <a:endParaRPr lang="en-IN" sz="1600" dirty="0" smtClean="0">
              <a:latin typeface="DevLys 010" pitchFamily="2" charset="0"/>
            </a:endParaRPr>
          </a:p>
          <a:p>
            <a:pPr marL="358775" indent="-358775" algn="just"/>
            <a:endParaRPr lang="hi-IN" sz="1600" dirty="0" smtClean="0">
              <a:latin typeface="DevLys 010" pitchFamily="2" charset="0"/>
            </a:endParaRPr>
          </a:p>
          <a:p>
            <a:pPr marL="358775" indent="-358775" algn="just">
              <a:buFont typeface="Wingdings" pitchFamily="2" charset="2"/>
              <a:buChar char="q"/>
            </a:pPr>
            <a:r>
              <a:rPr lang="hi-IN" sz="1600" dirty="0" smtClean="0">
                <a:latin typeface="DevLys 010" pitchFamily="2" charset="0"/>
              </a:rPr>
              <a:t>ऋण माफी के कारण ऋण लेने वाले कृषकों की संख्या में अपेक्षित वृद्धि हुई।</a:t>
            </a:r>
            <a:endParaRPr lang="en-IN" sz="1600" dirty="0" smtClean="0">
              <a:latin typeface="DevLys 010" pitchFamily="2" charset="0"/>
            </a:endParaRPr>
          </a:p>
          <a:p>
            <a:pPr marL="358775" indent="-358775" algn="just"/>
            <a:endParaRPr lang="hi-IN" sz="1600" dirty="0" smtClean="0">
              <a:latin typeface="DevLys 010" pitchFamily="2" charset="0"/>
            </a:endParaRPr>
          </a:p>
          <a:p>
            <a:pPr marL="358775" indent="-358775" algn="just">
              <a:buFont typeface="Wingdings" pitchFamily="2" charset="2"/>
              <a:buChar char="q"/>
            </a:pPr>
            <a:r>
              <a:rPr lang="hi-IN" sz="1600" dirty="0" smtClean="0">
                <a:latin typeface="DevLys 010" pitchFamily="2" charset="0"/>
              </a:rPr>
              <a:t>प्रदेश के कृषकों को सहकारी समितियों/बैंकों के माध्यम से 5 लाख तक के ब्याज मुक्त अल्पकालीन ऋण दिए जा रहे हैं।</a:t>
            </a:r>
            <a:endParaRPr lang="en-IN" sz="1600" dirty="0" smtClean="0">
              <a:latin typeface="DevLys 010" pitchFamily="2" charset="0"/>
            </a:endParaRPr>
          </a:p>
          <a:p>
            <a:pPr marL="358775" indent="-358775" algn="just"/>
            <a:endParaRPr lang="hi-IN" sz="1600" dirty="0" smtClean="0">
              <a:latin typeface="DevLys 010" pitchFamily="2" charset="0"/>
            </a:endParaRPr>
          </a:p>
          <a:p>
            <a:pPr marL="358775" indent="-358775" algn="just">
              <a:buFont typeface="Wingdings" pitchFamily="2" charset="2"/>
              <a:buChar char="q"/>
            </a:pPr>
            <a:r>
              <a:rPr lang="hi-IN" sz="1600" dirty="0" smtClean="0">
                <a:latin typeface="DevLys 010" pitchFamily="2" charset="0"/>
              </a:rPr>
              <a:t>सरकार द्वारा मछली पालन एवं लाख पालन को बढ़ावा दिए जाने हेतु ब्याजमुक्त ऋण दिए जाने का निर्णय लिया गया। इसके साथ ही उद्यानिकी फसलों, गौपालन के लिए भी रियायती दरों पर ऋण दिया जा रहा है।</a:t>
            </a:r>
            <a:endParaRPr lang="en-IN" sz="1600" dirty="0" smtClean="0">
              <a:latin typeface="DevLys 010" pitchFamily="2" charset="0"/>
            </a:endParaRPr>
          </a:p>
          <a:p>
            <a:pPr marL="358775" indent="-358775" algn="just"/>
            <a:endParaRPr lang="hi-IN" sz="1600" dirty="0" smtClean="0">
              <a:latin typeface="DevLys 010" pitchFamily="2" charset="0"/>
            </a:endParaRPr>
          </a:p>
          <a:p>
            <a:pPr marL="358775" indent="-358775" algn="just">
              <a:buFont typeface="Wingdings" pitchFamily="2" charset="2"/>
              <a:buChar char="q"/>
            </a:pPr>
            <a:r>
              <a:rPr lang="hi-IN" sz="1600" dirty="0" smtClean="0">
                <a:latin typeface="DevLys 010" pitchFamily="2" charset="0"/>
              </a:rPr>
              <a:t>कृषकों को कृषि साख की सुलभता तथा सहकारिता के विस्तार हेतु 1333 प्राथमिक साख सहकारी संस्थाओं का पुनर्गठन कर 725 नवीन समितियों का गठन किया गया।</a:t>
            </a:r>
            <a:endParaRPr lang="en-IN" sz="1600" dirty="0" smtClean="0">
              <a:latin typeface="DevLys 010" pitchFamily="2" charset="0"/>
            </a:endParaRPr>
          </a:p>
          <a:p>
            <a:pPr marL="358775" indent="-358775" algn="just"/>
            <a:endParaRPr lang="hi-IN" sz="1600" dirty="0" smtClean="0">
              <a:latin typeface="DevLys 010" pitchFamily="2" charset="0"/>
            </a:endParaRPr>
          </a:p>
          <a:p>
            <a:pPr marL="358775" indent="-358775" algn="just">
              <a:buFont typeface="Wingdings" pitchFamily="2" charset="2"/>
              <a:buChar char="q"/>
            </a:pPr>
            <a:r>
              <a:rPr lang="hi-IN" sz="1600" dirty="0" smtClean="0">
                <a:latin typeface="DevLys 010" pitchFamily="2" charset="0"/>
              </a:rPr>
              <a:t>नवगठित समितियों को सुदृढ़ बनाए जाने हेतु </a:t>
            </a:r>
            <a:r>
              <a:rPr lang="hi-IN" sz="1600" dirty="0" smtClean="0">
                <a:latin typeface="DevLys 010" pitchFamily="2" charset="0"/>
              </a:rPr>
              <a:t>185 करोड़ की लागत से गोदाम </a:t>
            </a:r>
            <a:r>
              <a:rPr lang="hi-IN" sz="1600" dirty="0" smtClean="0">
                <a:latin typeface="DevLys 010" pitchFamily="2" charset="0"/>
              </a:rPr>
              <a:t>सह आफिस के निर्माण की योजना बनाई गयी, जिसके लिए सरकार द्वारा समितियों को 75 प्रतिशत अनुदान दिए जाने का निर्णय लिया गया।</a:t>
            </a:r>
            <a:endParaRPr lang="en-IN" sz="1600" dirty="0" smtClean="0">
              <a:latin typeface="DevLys 010" pitchFamily="2" charset="0"/>
            </a:endParaRPr>
          </a:p>
          <a:p>
            <a:pPr marL="358775" indent="-358775" algn="just"/>
            <a:endParaRPr lang="en-IN" sz="1600" dirty="0" smtClean="0">
              <a:latin typeface="DevLys 010" pitchFamily="2" charset="0"/>
            </a:endParaRPr>
          </a:p>
          <a:p>
            <a:pPr marL="358775" indent="-358775" algn="just">
              <a:buFont typeface="Wingdings" pitchFamily="2" charset="2"/>
              <a:buChar char="q"/>
            </a:pPr>
            <a:r>
              <a:rPr lang="hi-IN" sz="1600" dirty="0" smtClean="0">
                <a:latin typeface="DevLys 010" pitchFamily="2" charset="0"/>
              </a:rPr>
              <a:t>किसानों को सहकारिता से अधिक से अधिक सुविधाएं दिलाए जाने हेतु सहकारी बैंकों की शाखाओं, एटीएम का विस्तार किया गया।</a:t>
            </a:r>
            <a:endParaRPr lang="en-IN" sz="1600" dirty="0" smtClean="0">
              <a:latin typeface="DevLys 010"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14400" y="304800"/>
            <a:ext cx="3985592" cy="861774"/>
          </a:xfrm>
          <a:prstGeom prst="rect">
            <a:avLst/>
          </a:prstGeom>
          <a:noFill/>
        </p:spPr>
        <p:txBody>
          <a:bodyPr wrap="square" rtlCol="0">
            <a:spAutoFit/>
          </a:bodyPr>
          <a:lstStyle/>
          <a:p>
            <a:pPr algn="ctr"/>
            <a:r>
              <a:rPr lang="hi-IN" sz="2500" b="1" dirty="0" smtClean="0">
                <a:latin typeface="DevLys 010" pitchFamily="2" charset="0"/>
              </a:rPr>
              <a:t>प्राथमिक साख सहकारी समितियों का पुनर्गठन</a:t>
            </a:r>
            <a:endParaRPr lang="en-IN" sz="2500" b="1" dirty="0">
              <a:latin typeface="DevLys 010" pitchFamily="2" charset="0"/>
            </a:endParaRPr>
          </a:p>
        </p:txBody>
      </p:sp>
      <p:grpSp>
        <p:nvGrpSpPr>
          <p:cNvPr id="14" name="Group 13"/>
          <p:cNvGrpSpPr/>
          <p:nvPr/>
        </p:nvGrpSpPr>
        <p:grpSpPr>
          <a:xfrm>
            <a:off x="990600" y="1600200"/>
            <a:ext cx="8077200" cy="4953000"/>
            <a:chOff x="990600" y="1600200"/>
            <a:chExt cx="8077200" cy="4953000"/>
          </a:xfrm>
        </p:grpSpPr>
        <p:sp>
          <p:nvSpPr>
            <p:cNvPr id="9" name="TextBox 1"/>
            <p:cNvSpPr txBox="1"/>
            <p:nvPr/>
          </p:nvSpPr>
          <p:spPr>
            <a:xfrm>
              <a:off x="1158281" y="3221360"/>
              <a:ext cx="1008112"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dirty="0" smtClean="0">
                  <a:latin typeface="Arial" pitchFamily="34" charset="0"/>
                  <a:cs typeface="Arial" pitchFamily="34" charset="0"/>
                </a:rPr>
                <a:t>1333</a:t>
              </a:r>
              <a:endParaRPr lang="en-IN" sz="1600" dirty="0">
                <a:latin typeface="Arial" pitchFamily="34" charset="0"/>
                <a:cs typeface="Arial" pitchFamily="34" charset="0"/>
              </a:endParaRPr>
            </a:p>
          </p:txBody>
        </p:sp>
        <p:sp>
          <p:nvSpPr>
            <p:cNvPr id="10" name="TextBox 1"/>
            <p:cNvSpPr txBox="1"/>
            <p:nvPr/>
          </p:nvSpPr>
          <p:spPr>
            <a:xfrm>
              <a:off x="2286000" y="2002160"/>
              <a:ext cx="1080120"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dirty="0" smtClean="0">
                  <a:latin typeface="Arial" pitchFamily="34" charset="0"/>
                  <a:cs typeface="Arial" pitchFamily="34" charset="0"/>
                </a:rPr>
                <a:t>2058</a:t>
              </a:r>
            </a:p>
          </p:txBody>
        </p:sp>
        <p:grpSp>
          <p:nvGrpSpPr>
            <p:cNvPr id="13" name="Group 12"/>
            <p:cNvGrpSpPr/>
            <p:nvPr/>
          </p:nvGrpSpPr>
          <p:grpSpPr>
            <a:xfrm>
              <a:off x="990600" y="1600200"/>
              <a:ext cx="8077200" cy="4953000"/>
              <a:chOff x="990600" y="1600200"/>
              <a:chExt cx="8077200" cy="4953000"/>
            </a:xfrm>
          </p:grpSpPr>
          <p:graphicFrame>
            <p:nvGraphicFramePr>
              <p:cNvPr id="5" name="Chart 4"/>
              <p:cNvGraphicFramePr/>
              <p:nvPr>
                <p:extLst>
                  <p:ext uri="{D42A27DB-BD31-4B8C-83A1-F6EECF244321}">
                    <p14:modId xmlns="" xmlns:p14="http://schemas.microsoft.com/office/powerpoint/2010/main" val="2605010486"/>
                  </p:ext>
                </p:extLst>
              </p:nvPr>
            </p:nvGraphicFramePr>
            <p:xfrm>
              <a:off x="990600" y="1600200"/>
              <a:ext cx="3891716" cy="4876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extLst>
                  <p:ext uri="{D42A27DB-BD31-4B8C-83A1-F6EECF244321}">
                    <p14:modId xmlns="" xmlns:p14="http://schemas.microsoft.com/office/powerpoint/2010/main" val="3344537598"/>
                  </p:ext>
                </p:extLst>
              </p:nvPr>
            </p:nvGraphicFramePr>
            <p:xfrm>
              <a:off x="4953000" y="1600200"/>
              <a:ext cx="4114800" cy="4953000"/>
            </p:xfrm>
            <a:graphic>
              <a:graphicData uri="http://schemas.openxmlformats.org/drawingml/2006/chart">
                <c:chart xmlns:c="http://schemas.openxmlformats.org/drawingml/2006/chart" xmlns:r="http://schemas.openxmlformats.org/officeDocument/2006/relationships" r:id="rId3"/>
              </a:graphicData>
            </a:graphic>
          </p:graphicFrame>
        </p:grpSp>
        <p:sp>
          <p:nvSpPr>
            <p:cNvPr id="7" name="TextBox 1"/>
            <p:cNvSpPr txBox="1"/>
            <p:nvPr/>
          </p:nvSpPr>
          <p:spPr>
            <a:xfrm>
              <a:off x="4800600" y="4580670"/>
              <a:ext cx="1080120"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9.60</a:t>
              </a:r>
            </a:p>
            <a:p>
              <a:pPr algn="ctr"/>
              <a:r>
                <a:rPr lang="en-US" sz="1400" dirty="0" err="1" smtClean="0">
                  <a:latin typeface="Arial" pitchFamily="34" charset="0"/>
                  <a:cs typeface="Arial" pitchFamily="34" charset="0"/>
                </a:rPr>
                <a:t>Lakh</a:t>
              </a:r>
              <a:endParaRPr lang="en-IN" sz="1400" dirty="0">
                <a:latin typeface="Arial" pitchFamily="34" charset="0"/>
                <a:cs typeface="Arial" pitchFamily="34" charset="0"/>
              </a:endParaRPr>
            </a:p>
          </p:txBody>
        </p:sp>
        <p:sp>
          <p:nvSpPr>
            <p:cNvPr id="11" name="TextBox 1"/>
            <p:cNvSpPr txBox="1"/>
            <p:nvPr/>
          </p:nvSpPr>
          <p:spPr>
            <a:xfrm>
              <a:off x="6257916" y="4504470"/>
              <a:ext cx="752484" cy="60093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13.00</a:t>
              </a:r>
            </a:p>
            <a:p>
              <a:pPr algn="ctr"/>
              <a:r>
                <a:rPr lang="en-US" sz="1400" dirty="0" err="1" smtClean="0">
                  <a:latin typeface="Arial" pitchFamily="34" charset="0"/>
                  <a:cs typeface="Arial" pitchFamily="34" charset="0"/>
                </a:rPr>
                <a:t>Lakh</a:t>
              </a:r>
              <a:endParaRPr lang="en-IN" sz="1400" dirty="0">
                <a:latin typeface="Arial" pitchFamily="34" charset="0"/>
                <a:cs typeface="Arial" pitchFamily="34" charset="0"/>
              </a:endParaRPr>
            </a:p>
          </p:txBody>
        </p:sp>
      </p:grpSp>
      <p:sp>
        <p:nvSpPr>
          <p:cNvPr id="12" name="TextBox 11"/>
          <p:cNvSpPr txBox="1"/>
          <p:nvPr/>
        </p:nvSpPr>
        <p:spPr>
          <a:xfrm>
            <a:off x="4886300" y="304800"/>
            <a:ext cx="4257700" cy="477054"/>
          </a:xfrm>
          <a:prstGeom prst="rect">
            <a:avLst/>
          </a:prstGeom>
          <a:noFill/>
        </p:spPr>
        <p:txBody>
          <a:bodyPr wrap="square" rtlCol="0">
            <a:spAutoFit/>
          </a:bodyPr>
          <a:lstStyle/>
          <a:p>
            <a:pPr algn="ctr"/>
            <a:r>
              <a:rPr lang="hi-IN" sz="2500" b="1" dirty="0" smtClean="0">
                <a:latin typeface="DevLys 010" pitchFamily="2" charset="0"/>
              </a:rPr>
              <a:t>किसानों को ब्याज मुक्त ऋण</a:t>
            </a:r>
            <a:endParaRPr lang="en-IN" sz="2500" b="1" dirty="0">
              <a:latin typeface="DevLys 010" pitchFamily="2" charset="0"/>
            </a:endParaRPr>
          </a:p>
        </p:txBody>
      </p:sp>
    </p:spTree>
    <p:extLst>
      <p:ext uri="{BB962C8B-B14F-4D97-AF65-F5344CB8AC3E}">
        <p14:creationId xmlns="" xmlns:p14="http://schemas.microsoft.com/office/powerpoint/2010/main" val="804025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990600" y="228600"/>
            <a:ext cx="7924800" cy="892552"/>
            <a:chOff x="971601" y="304800"/>
            <a:chExt cx="7810399" cy="892552"/>
          </a:xfrm>
        </p:grpSpPr>
        <p:sp>
          <p:nvSpPr>
            <p:cNvPr id="8" name="TextBox 7"/>
            <p:cNvSpPr txBox="1"/>
            <p:nvPr/>
          </p:nvSpPr>
          <p:spPr>
            <a:xfrm>
              <a:off x="971601" y="319326"/>
              <a:ext cx="3676599" cy="861774"/>
            </a:xfrm>
            <a:prstGeom prst="rect">
              <a:avLst/>
            </a:prstGeom>
            <a:noFill/>
          </p:spPr>
          <p:txBody>
            <a:bodyPr wrap="square" rtlCol="0">
              <a:spAutoFit/>
            </a:bodyPr>
            <a:lstStyle/>
            <a:p>
              <a:pPr algn="ctr"/>
              <a:r>
                <a:rPr lang="hi-IN" sz="2500" b="1" dirty="0" smtClean="0">
                  <a:latin typeface="DevLys 010" pitchFamily="2" charset="0"/>
                </a:rPr>
                <a:t>प्रदेश में सहकारी बैंकों की शाखाओं का विस्तार</a:t>
              </a:r>
              <a:endParaRPr lang="en-IN" sz="2500" b="1" dirty="0">
                <a:latin typeface="DevLys 010" pitchFamily="2" charset="0"/>
              </a:endParaRPr>
            </a:p>
          </p:txBody>
        </p:sp>
        <p:sp>
          <p:nvSpPr>
            <p:cNvPr id="7" name="TextBox 6"/>
            <p:cNvSpPr txBox="1"/>
            <p:nvPr/>
          </p:nvSpPr>
          <p:spPr>
            <a:xfrm>
              <a:off x="4724400" y="304800"/>
              <a:ext cx="4057600" cy="892552"/>
            </a:xfrm>
            <a:prstGeom prst="rect">
              <a:avLst/>
            </a:prstGeom>
            <a:noFill/>
          </p:spPr>
          <p:txBody>
            <a:bodyPr wrap="square" rtlCol="0">
              <a:spAutoFit/>
            </a:bodyPr>
            <a:lstStyle/>
            <a:p>
              <a:pPr algn="ctr"/>
              <a:r>
                <a:rPr lang="hi-IN" sz="2500" b="1" dirty="0" smtClean="0">
                  <a:latin typeface="DevLys 010" pitchFamily="2" charset="0"/>
                </a:rPr>
                <a:t>प्रदेश में सहकारी बैंकों के ए0टी0एम0 का विस्तार</a:t>
              </a:r>
              <a:endParaRPr lang="en-IN" sz="2500" b="1" dirty="0">
                <a:latin typeface="DevLys 010" pitchFamily="2" charset="0"/>
              </a:endParaRPr>
            </a:p>
          </p:txBody>
        </p:sp>
      </p:grpSp>
      <p:grpSp>
        <p:nvGrpSpPr>
          <p:cNvPr id="13" name="Group 12"/>
          <p:cNvGrpSpPr/>
          <p:nvPr/>
        </p:nvGrpSpPr>
        <p:grpSpPr>
          <a:xfrm>
            <a:off x="990600" y="1905000"/>
            <a:ext cx="7867600" cy="4419600"/>
            <a:chOff x="990600" y="1905000"/>
            <a:chExt cx="7867600" cy="4419600"/>
          </a:xfrm>
        </p:grpSpPr>
        <p:graphicFrame>
          <p:nvGraphicFramePr>
            <p:cNvPr id="5" name="Chart 4"/>
            <p:cNvGraphicFramePr/>
            <p:nvPr>
              <p:extLst>
                <p:ext uri="{D42A27DB-BD31-4B8C-83A1-F6EECF244321}">
                  <p14:modId xmlns="" xmlns:p14="http://schemas.microsoft.com/office/powerpoint/2010/main" val="795207761"/>
                </p:ext>
              </p:extLst>
            </p:nvPr>
          </p:nvGraphicFramePr>
          <p:xfrm>
            <a:off x="990600" y="1905000"/>
            <a:ext cx="3962400"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1"/>
            <p:cNvSpPr txBox="1"/>
            <p:nvPr/>
          </p:nvSpPr>
          <p:spPr>
            <a:xfrm>
              <a:off x="1136576" y="4059560"/>
              <a:ext cx="1080120"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smtClean="0">
                  <a:latin typeface="Arial" pitchFamily="34" charset="0"/>
                  <a:cs typeface="Arial" pitchFamily="34" charset="0"/>
                </a:rPr>
                <a:t>272</a:t>
              </a:r>
              <a:endParaRPr lang="en-IN" sz="1800" dirty="0">
                <a:latin typeface="Arial" pitchFamily="34" charset="0"/>
                <a:cs typeface="Arial" pitchFamily="34" charset="0"/>
              </a:endParaRPr>
            </a:p>
          </p:txBody>
        </p:sp>
        <p:sp>
          <p:nvSpPr>
            <p:cNvPr id="10" name="TextBox 1"/>
            <p:cNvSpPr txBox="1"/>
            <p:nvPr/>
          </p:nvSpPr>
          <p:spPr>
            <a:xfrm>
              <a:off x="2286000" y="2078061"/>
              <a:ext cx="1080120"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smtClean="0">
                  <a:latin typeface="Arial" pitchFamily="34" charset="0"/>
                  <a:cs typeface="Arial" pitchFamily="34" charset="0"/>
                </a:rPr>
                <a:t>320</a:t>
              </a:r>
              <a:endParaRPr lang="en-IN" sz="1800" dirty="0">
                <a:latin typeface="Arial" pitchFamily="34" charset="0"/>
                <a:cs typeface="Arial" pitchFamily="34" charset="0"/>
              </a:endParaRPr>
            </a:p>
          </p:txBody>
        </p:sp>
        <p:graphicFrame>
          <p:nvGraphicFramePr>
            <p:cNvPr id="6" name="Chart 5"/>
            <p:cNvGraphicFramePr/>
            <p:nvPr>
              <p:extLst>
                <p:ext uri="{D42A27DB-BD31-4B8C-83A1-F6EECF244321}">
                  <p14:modId xmlns="" xmlns:p14="http://schemas.microsoft.com/office/powerpoint/2010/main" val="4032814124"/>
                </p:ext>
              </p:extLst>
            </p:nvPr>
          </p:nvGraphicFramePr>
          <p:xfrm>
            <a:off x="5080248" y="1905000"/>
            <a:ext cx="3777952" cy="4362361"/>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
            <p:cNvSpPr txBox="1"/>
            <p:nvPr/>
          </p:nvSpPr>
          <p:spPr>
            <a:xfrm>
              <a:off x="5276800" y="4438811"/>
              <a:ext cx="1080120"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smtClean="0">
                  <a:latin typeface="Arial" pitchFamily="34" charset="0"/>
                  <a:cs typeface="Arial" pitchFamily="34" charset="0"/>
                </a:rPr>
                <a:t>29</a:t>
              </a:r>
              <a:endParaRPr lang="en-IN" sz="1800" dirty="0">
                <a:latin typeface="Arial" pitchFamily="34" charset="0"/>
                <a:cs typeface="Arial" pitchFamily="34" charset="0"/>
              </a:endParaRPr>
            </a:p>
          </p:txBody>
        </p:sp>
        <p:sp>
          <p:nvSpPr>
            <p:cNvPr id="12" name="TextBox 1"/>
            <p:cNvSpPr txBox="1"/>
            <p:nvPr/>
          </p:nvSpPr>
          <p:spPr>
            <a:xfrm>
              <a:off x="6787480" y="2138517"/>
              <a:ext cx="1080120"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dirty="0" smtClean="0">
                  <a:latin typeface="Arial" pitchFamily="34" charset="0"/>
                  <a:cs typeface="Arial" pitchFamily="34" charset="0"/>
                </a:rPr>
                <a:t>101</a:t>
              </a:r>
            </a:p>
          </p:txBody>
        </p:sp>
      </p:grpSp>
    </p:spTree>
    <p:extLst>
      <p:ext uri="{BB962C8B-B14F-4D97-AF65-F5344CB8AC3E}">
        <p14:creationId xmlns="" xmlns:p14="http://schemas.microsoft.com/office/powerpoint/2010/main" val="2309367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981615" y="476672"/>
            <a:ext cx="8143900" cy="523220"/>
          </a:xfrm>
          <a:prstGeom prst="rect">
            <a:avLst/>
          </a:prstGeom>
          <a:noFill/>
        </p:spPr>
        <p:txBody>
          <a:bodyPr wrap="square" rtlCol="0">
            <a:spAutoFit/>
          </a:bodyPr>
          <a:lstStyle/>
          <a:p>
            <a:pPr algn="ctr"/>
            <a:r>
              <a:rPr lang="hi-IN" sz="2800" b="1" dirty="0" smtClean="0">
                <a:latin typeface="DevLys 010" pitchFamily="2" charset="0"/>
              </a:rPr>
              <a:t>सहकारिता के माध्यम से किसानों को उर्वरक वितरण</a:t>
            </a:r>
            <a:endParaRPr lang="en-IN" sz="2800" b="1" dirty="0">
              <a:latin typeface="DevLys 010" pitchFamily="2" charset="0"/>
            </a:endParaRPr>
          </a:p>
        </p:txBody>
      </p:sp>
      <p:graphicFrame>
        <p:nvGraphicFramePr>
          <p:cNvPr id="2" name="Chart 1"/>
          <p:cNvGraphicFramePr/>
          <p:nvPr>
            <p:extLst>
              <p:ext uri="{D42A27DB-BD31-4B8C-83A1-F6EECF244321}">
                <p14:modId xmlns="" xmlns:p14="http://schemas.microsoft.com/office/powerpoint/2010/main" val="3428390075"/>
              </p:ext>
            </p:extLst>
          </p:nvPr>
        </p:nvGraphicFramePr>
        <p:xfrm>
          <a:off x="1178166" y="1781981"/>
          <a:ext cx="7608676" cy="4464496"/>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1"/>
          <p:cNvSpPr txBox="1"/>
          <p:nvPr/>
        </p:nvSpPr>
        <p:spPr>
          <a:xfrm>
            <a:off x="1814152" y="4909001"/>
            <a:ext cx="1008112"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9.60 </a:t>
            </a:r>
            <a:r>
              <a:rPr lang="en-US" sz="1400" dirty="0" err="1" smtClean="0">
                <a:latin typeface="Arial" pitchFamily="34" charset="0"/>
                <a:cs typeface="Arial" pitchFamily="34" charset="0"/>
              </a:rPr>
              <a:t>Lakh</a:t>
            </a:r>
            <a:endParaRPr lang="en-IN" sz="1400" dirty="0">
              <a:latin typeface="Arial" pitchFamily="34" charset="0"/>
              <a:cs typeface="Arial" pitchFamily="34" charset="0"/>
            </a:endParaRPr>
          </a:p>
        </p:txBody>
      </p:sp>
      <p:sp>
        <p:nvSpPr>
          <p:cNvPr id="11" name="TextBox 1"/>
          <p:cNvSpPr txBox="1"/>
          <p:nvPr/>
        </p:nvSpPr>
        <p:spPr>
          <a:xfrm>
            <a:off x="4620184" y="4834610"/>
            <a:ext cx="121957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13.00 </a:t>
            </a:r>
            <a:r>
              <a:rPr lang="en-US" sz="1400" dirty="0" err="1" smtClean="0">
                <a:latin typeface="Arial" pitchFamily="34" charset="0"/>
                <a:cs typeface="Arial" pitchFamily="34" charset="0"/>
              </a:rPr>
              <a:t>Lakh</a:t>
            </a:r>
            <a:endParaRPr lang="en-IN" sz="1400" dirty="0">
              <a:latin typeface="Arial" pitchFamily="34" charset="0"/>
              <a:cs typeface="Arial" pitchFamily="34" charset="0"/>
            </a:endParaRPr>
          </a:p>
        </p:txBody>
      </p:sp>
      <p:sp>
        <p:nvSpPr>
          <p:cNvPr id="12" name="TextBox 1"/>
          <p:cNvSpPr txBox="1"/>
          <p:nvPr/>
        </p:nvSpPr>
        <p:spPr>
          <a:xfrm>
            <a:off x="2557382" y="2757778"/>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625870 Mt</a:t>
            </a:r>
            <a:endParaRPr lang="en-IN" sz="1400" dirty="0">
              <a:latin typeface="Arial" pitchFamily="34" charset="0"/>
              <a:cs typeface="Arial" pitchFamily="34" charset="0"/>
            </a:endParaRPr>
          </a:p>
        </p:txBody>
      </p:sp>
      <p:sp>
        <p:nvSpPr>
          <p:cNvPr id="13" name="TextBox 1"/>
          <p:cNvSpPr txBox="1"/>
          <p:nvPr/>
        </p:nvSpPr>
        <p:spPr>
          <a:xfrm>
            <a:off x="5486560" y="1988840"/>
            <a:ext cx="1224136" cy="36004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smtClean="0">
                <a:latin typeface="Arial" pitchFamily="34" charset="0"/>
                <a:cs typeface="Arial" pitchFamily="34" charset="0"/>
              </a:rPr>
              <a:t>797946 Mt</a:t>
            </a:r>
            <a:endParaRPr lang="en-IN" sz="1400" dirty="0">
              <a:latin typeface="Arial" pitchFamily="34" charset="0"/>
              <a:cs typeface="Arial" pitchFamily="34" charset="0"/>
            </a:endParaRPr>
          </a:p>
        </p:txBody>
      </p:sp>
    </p:spTree>
    <p:extLst>
      <p:ext uri="{BB962C8B-B14F-4D97-AF65-F5344CB8AC3E}">
        <p14:creationId xmlns="" xmlns:p14="http://schemas.microsoft.com/office/powerpoint/2010/main" val="31379221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99792" y="188640"/>
            <a:ext cx="6264696" cy="6525344"/>
          </a:xfrm>
        </p:spPr>
        <p:txBody>
          <a:bodyPr>
            <a:noAutofit/>
          </a:bodyPr>
          <a:lstStyle/>
          <a:p>
            <a:pPr algn="just"/>
            <a:r>
              <a:rPr lang="hi-IN" sz="1800" dirty="0" smtClean="0"/>
              <a:t>छत्तीसगढ़ राज्य, देश में गोबर खरीदी करने वाला पहला राज्य है। गोधन न्याय योजना को जुलाई 2020 से प्रारंभ किया गया है। इस हेतु राज्य में 8408 गोठान निर्मित कर</a:t>
            </a:r>
            <a:r>
              <a:rPr lang="en-US" sz="1800" dirty="0" smtClean="0"/>
              <a:t> </a:t>
            </a:r>
            <a:r>
              <a:rPr lang="hi-IN" sz="1800" dirty="0" smtClean="0"/>
              <a:t>पशुपालकों से 2 रूपये प्रतिकिलो पर गोबर खरीदी की जा रही है। </a:t>
            </a:r>
            <a:endParaRPr lang="en-US" sz="1800" dirty="0" smtClean="0"/>
          </a:p>
          <a:p>
            <a:pPr marL="82296" indent="0" algn="just">
              <a:buNone/>
            </a:pPr>
            <a:endParaRPr lang="en-US" sz="1200" dirty="0" smtClean="0"/>
          </a:p>
          <a:p>
            <a:pPr algn="just"/>
            <a:r>
              <a:rPr lang="hi-IN" sz="1800" dirty="0" smtClean="0"/>
              <a:t>15 अगस्त 2022 तक 79 लाख क्विंटल गोबर जिसका मूल्य 158 करोड़ है, खरीद कर 2.52 लाख गोबर विक्रेताओं को राशि भुगतान की गई है। </a:t>
            </a:r>
            <a:endParaRPr lang="en-US" sz="1800" dirty="0" smtClean="0"/>
          </a:p>
          <a:p>
            <a:pPr marL="82296" indent="0" algn="just">
              <a:buNone/>
            </a:pPr>
            <a:endParaRPr lang="en-US" sz="1800" dirty="0" smtClean="0"/>
          </a:p>
          <a:p>
            <a:pPr algn="just"/>
            <a:r>
              <a:rPr lang="hi-IN" sz="1800" dirty="0" smtClean="0"/>
              <a:t>गोठानों में ही वर्मी कम्पोस्ट खाद बनाया जाकर किसानों को  वितरण किया जा रहा है, जिससे जमीन की उर्वरा शक्ति बढ़ने तथा जैविक खेती को बढ़ावा </a:t>
            </a:r>
            <a:r>
              <a:rPr lang="hi-IN" sz="1800" dirty="0">
                <a:latin typeface="DevLys 010" pitchFamily="2" charset="0"/>
              </a:rPr>
              <a:t>मिलने के साथ ही रासायनिक खाद पर निर्भरता भी कम होगी</a:t>
            </a:r>
            <a:r>
              <a:rPr lang="hi-IN" sz="1800" dirty="0" smtClean="0">
                <a:latin typeface="DevLys 010" pitchFamily="2" charset="0"/>
              </a:rPr>
              <a:t>।</a:t>
            </a:r>
            <a:endParaRPr lang="en-US" sz="1800" dirty="0" smtClean="0"/>
          </a:p>
          <a:p>
            <a:pPr marL="82296" indent="0" algn="just">
              <a:buNone/>
            </a:pPr>
            <a:r>
              <a:rPr lang="hi-IN" sz="1800" dirty="0" smtClean="0"/>
              <a:t> </a:t>
            </a:r>
            <a:endParaRPr lang="en-US" sz="1800" dirty="0" smtClean="0"/>
          </a:p>
          <a:p>
            <a:pPr algn="just"/>
            <a:r>
              <a:rPr lang="hi-IN" sz="1800" dirty="0" smtClean="0"/>
              <a:t>इस योजना में अभी तक 14.75 लाख क्विंटल वर्मी कम्पोस्ट खाद का उत्पादन किया गया है, जिसकी राशि 147.50 करोड़ है। </a:t>
            </a:r>
            <a:endParaRPr lang="en-US" sz="1800" dirty="0" smtClean="0"/>
          </a:p>
          <a:p>
            <a:pPr algn="just"/>
            <a:endParaRPr lang="en-US" sz="1800" dirty="0" smtClean="0"/>
          </a:p>
          <a:p>
            <a:pPr algn="just"/>
            <a:r>
              <a:rPr lang="hi-IN" sz="1800" dirty="0" smtClean="0"/>
              <a:t>सहकारी समितियों एवं सहकारी बैंकों द्वारा इस योजना में महती भूमिका का निर्वहन किया जा रहा है। सहकारी समितियों के माध्यम से खाद का विक्रय किया जाकर जिला सहकारी बैंकों के माध्यम से स्व सहायता समूह, गोठान एवं गोबर विक्रेता को सीधे उनके बैंक खातों में ऑनलाईन भुगतान सुनिश्चित हो रहा है।</a:t>
            </a:r>
            <a:endParaRPr lang="en-IN" sz="1800" dirty="0"/>
          </a:p>
        </p:txBody>
      </p:sp>
      <p:pic>
        <p:nvPicPr>
          <p:cNvPr id="5" name="Picture 4" descr="See the source image"/>
          <p:cNvPicPr/>
          <p:nvPr/>
        </p:nvPicPr>
        <p:blipFill rotWithShape="1">
          <a:blip r:embed="rId2">
            <a:extLst>
              <a:ext uri="{BEBA8EAE-BF5A-486C-A8C5-ECC9F3942E4B}">
                <a14:imgProps xmlns="" xmlns:a14="http://schemas.microsoft.com/office/drawing/2010/main">
                  <a14:imgLayer r:embed="rId3">
                    <a14:imgEffect>
                      <a14:sharpenSoften amount="36000"/>
                    </a14:imgEffect>
                    <a14:imgEffect>
                      <a14:brightnessContrast contrast="21000"/>
                    </a14:imgEffect>
                  </a14:imgLayer>
                </a14:imgProps>
              </a:ext>
              <a:ext uri="{28A0092B-C50C-407E-A947-70E740481C1C}">
                <a14:useLocalDpi xmlns="" xmlns:a14="http://schemas.microsoft.com/office/drawing/2010/main" val="0"/>
              </a:ext>
            </a:extLst>
          </a:blip>
          <a:srcRect t="2083" r="63573" b="2040"/>
          <a:stretch/>
        </p:blipFill>
        <p:spPr bwMode="auto">
          <a:xfrm>
            <a:off x="0" y="0"/>
            <a:ext cx="2714612" cy="6858000"/>
          </a:xfrm>
          <a:prstGeom prst="rect">
            <a:avLst/>
          </a:prstGeom>
          <a:noFill/>
          <a:ln>
            <a:noFill/>
          </a:ln>
          <a:extLst>
            <a:ext uri="{53640926-AAD7-44D8-BBD7-CCE9431645EC}">
              <a14:shadowObscured xmlns="" xmlns:a14="http://schemas.microsoft.com/office/drawing/2010/main"/>
            </a:ext>
          </a:extLst>
        </p:spPr>
      </p:pic>
    </p:spTree>
    <p:extLst>
      <p:ext uri="{BB962C8B-B14F-4D97-AF65-F5344CB8AC3E}">
        <p14:creationId xmlns="" xmlns:p14="http://schemas.microsoft.com/office/powerpoint/2010/main" val="1365949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See the source image"/>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962400" y="156667"/>
            <a:ext cx="1833736" cy="1656184"/>
          </a:xfrm>
          <a:prstGeom prst="rect">
            <a:avLst/>
          </a:prstGeom>
          <a:noFill/>
          <a:extLst>
            <a:ext uri="{909E8E84-426E-40DD-AFC4-6F175D3DCCD1}">
              <a14:hiddenFill xmlns="" xmlns:a14="http://schemas.microsoft.com/office/drawing/2010/main">
                <a:solidFill>
                  <a:srgbClr val="FFFFFF"/>
                </a:solidFill>
              </a14:hiddenFill>
            </a:ext>
          </a:extLst>
        </p:spPr>
      </p:pic>
      <p:sp>
        <p:nvSpPr>
          <p:cNvPr id="3" name="Content Placeholder 2"/>
          <p:cNvSpPr>
            <a:spLocks noGrp="1"/>
          </p:cNvSpPr>
          <p:nvPr>
            <p:ph idx="1"/>
          </p:nvPr>
        </p:nvSpPr>
        <p:spPr>
          <a:xfrm>
            <a:off x="1249288" y="2060848"/>
            <a:ext cx="7499176" cy="4753744"/>
          </a:xfrm>
        </p:spPr>
        <p:txBody>
          <a:bodyPr>
            <a:noAutofit/>
          </a:bodyPr>
          <a:lstStyle/>
          <a:p>
            <a:pPr algn="just"/>
            <a:r>
              <a:rPr lang="hi-IN" sz="2200" dirty="0" smtClean="0"/>
              <a:t>वर्ष 2020 में राजीव गांधी किसान न्याय योजना प्रारंभ की गई है। जिसका उद्देश्य</a:t>
            </a:r>
            <a:r>
              <a:rPr lang="en-US" sz="2200" dirty="0" smtClean="0"/>
              <a:t> </a:t>
            </a:r>
            <a:r>
              <a:rPr lang="hi-IN" sz="2200" dirty="0" smtClean="0"/>
              <a:t>किसानों को कृषि आदान सहायता उपलब्ध कराना है।</a:t>
            </a:r>
            <a:endParaRPr lang="en-US" sz="2200" dirty="0" smtClean="0"/>
          </a:p>
          <a:p>
            <a:pPr marL="82296" indent="0" algn="just">
              <a:buNone/>
            </a:pPr>
            <a:endParaRPr lang="en-US" sz="1600" dirty="0" smtClean="0"/>
          </a:p>
          <a:p>
            <a:pPr algn="just"/>
            <a:r>
              <a:rPr lang="hi-IN" sz="2200" dirty="0" smtClean="0"/>
              <a:t>योजना में खरीफ में बोई जाने वाली सभी फसलों के लिए 9,000</a:t>
            </a:r>
            <a:r>
              <a:rPr lang="en-US" sz="2200" dirty="0" smtClean="0"/>
              <a:t> </a:t>
            </a:r>
            <a:r>
              <a:rPr lang="hi-IN" sz="2200" dirty="0" smtClean="0"/>
              <a:t>रू प्रति एकड़ के मान से राशि दी जा रही है। धान के स्थान पर अन्य फसल लेने हेतु रू. 10,000 प्रति एकड़ सहायता राशि दी जा रही है। </a:t>
            </a:r>
            <a:endParaRPr lang="en-US" sz="2200" dirty="0" smtClean="0"/>
          </a:p>
          <a:p>
            <a:pPr marL="82296" indent="0" algn="just">
              <a:buNone/>
            </a:pPr>
            <a:endParaRPr lang="en-US" sz="1800" dirty="0" smtClean="0"/>
          </a:p>
          <a:p>
            <a:pPr algn="just"/>
            <a:r>
              <a:rPr lang="hi-IN" sz="2200" dirty="0" smtClean="0"/>
              <a:t>धान के स्थान पर वृक्षारोपण करने पर तीन वर्ष तक प्रति एकड़ 10,000 सहायता दी जा रही है। इस योजनांतर्गत 24 लाख किसानों को 14,597 करोड़ का भुगतान सहकारी बैंकों के माध्यम से किया जा चुका है। </a:t>
            </a:r>
            <a:endParaRPr lang="en-IN" sz="2200" dirty="0"/>
          </a:p>
        </p:txBody>
      </p:sp>
    </p:spTree>
    <p:extLst>
      <p:ext uri="{BB962C8B-B14F-4D97-AF65-F5344CB8AC3E}">
        <p14:creationId xmlns="" xmlns:p14="http://schemas.microsoft.com/office/powerpoint/2010/main" val="36536107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ELL\Desktop\Picture1.jpg"/>
          <p:cNvPicPr>
            <a:picLocks noChangeAspect="1" noChangeArrowheads="1"/>
          </p:cNvPicPr>
          <p:nvPr/>
        </p:nvPicPr>
        <p:blipFill>
          <a:blip r:embed="rId3"/>
          <a:srcRect/>
          <a:stretch>
            <a:fillRect/>
          </a:stretch>
        </p:blipFill>
        <p:spPr bwMode="auto">
          <a:xfrm>
            <a:off x="-12700" y="-12700"/>
            <a:ext cx="9156700" cy="6870700"/>
          </a:xfrm>
          <a:prstGeom prst="rect">
            <a:avLst/>
          </a:prstGeom>
          <a:noFill/>
        </p:spPr>
      </p:pic>
      <p:sp>
        <p:nvSpPr>
          <p:cNvPr id="2" name="Title 1"/>
          <p:cNvSpPr>
            <a:spLocks noGrp="1"/>
          </p:cNvSpPr>
          <p:nvPr>
            <p:ph type="title"/>
          </p:nvPr>
        </p:nvSpPr>
        <p:spPr>
          <a:xfrm>
            <a:off x="0" y="47526"/>
            <a:ext cx="9144000" cy="562074"/>
          </a:xfrm>
        </p:spPr>
        <p:txBody>
          <a:bodyPr>
            <a:normAutofit fontScale="90000"/>
          </a:bodyPr>
          <a:lstStyle/>
          <a:p>
            <a:pPr algn="ctr"/>
            <a:r>
              <a:rPr lang="hi-IN" sz="3000" dirty="0" smtClean="0">
                <a:latin typeface="DevLys 010" pitchFamily="2" charset="0"/>
                <a:cs typeface="Arial" pitchFamily="34" charset="0"/>
              </a:rPr>
              <a:t>सहकारिता के क्षेत्र </a:t>
            </a:r>
            <a:r>
              <a:rPr lang="en-US" sz="3200" dirty="0" smtClean="0">
                <a:latin typeface="Arial" pitchFamily="34" charset="0"/>
                <a:cs typeface="Arial" pitchFamily="34" charset="0"/>
              </a:rPr>
              <a:t>PPP </a:t>
            </a:r>
            <a:r>
              <a:rPr lang="hi-IN" sz="3000" dirty="0" smtClean="0">
                <a:latin typeface="DevLys 010" pitchFamily="2" charset="0"/>
                <a:cs typeface="Arial" pitchFamily="34" charset="0"/>
              </a:rPr>
              <a:t>मोड पर देश का पहला इथेनाल प्लांट</a:t>
            </a:r>
            <a:endParaRPr lang="en-IN" sz="3000" dirty="0">
              <a:latin typeface="DevLys 010" pitchFamily="2" charset="0"/>
            </a:endParaRPr>
          </a:p>
        </p:txBody>
      </p:sp>
    </p:spTree>
    <p:extLst>
      <p:ext uri="{BB962C8B-B14F-4D97-AF65-F5344CB8AC3E}">
        <p14:creationId xmlns="" xmlns:p14="http://schemas.microsoft.com/office/powerpoint/2010/main" val="19927955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Solstice</Template>
  <TotalTime>759</TotalTime>
  <Words>1235</Words>
  <Application>Microsoft Office PowerPoint</Application>
  <PresentationFormat>On-screen Show (4:3)</PresentationFormat>
  <Paragraphs>122</Paragraphs>
  <Slides>15</Slides>
  <Notes>1</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Solstice</vt:lpstr>
      <vt:lpstr>Slide 1</vt:lpstr>
      <vt:lpstr>Slide 2</vt:lpstr>
      <vt:lpstr>Slide 3</vt:lpstr>
      <vt:lpstr>Slide 4</vt:lpstr>
      <vt:lpstr>Slide 5</vt:lpstr>
      <vt:lpstr>Slide 6</vt:lpstr>
      <vt:lpstr>Slide 7</vt:lpstr>
      <vt:lpstr>Slide 8</vt:lpstr>
      <vt:lpstr>सहकारिता के क्षेत्र PPP मोड पर देश का पहला इथेनाल प्लांट</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DELL</cp:lastModifiedBy>
  <cp:revision>105</cp:revision>
  <dcterms:created xsi:type="dcterms:W3CDTF">2022-08-28T13:59:18Z</dcterms:created>
  <dcterms:modified xsi:type="dcterms:W3CDTF">2022-09-01T10:33:13Z</dcterms:modified>
</cp:coreProperties>
</file>