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90" r:id="rId4"/>
    <p:sldId id="291" r:id="rId5"/>
    <p:sldId id="335" r:id="rId6"/>
    <p:sldId id="293" r:id="rId7"/>
    <p:sldId id="346" r:id="rId8"/>
    <p:sldId id="347" r:id="rId9"/>
    <p:sldId id="348" r:id="rId10"/>
    <p:sldId id="262" r:id="rId11"/>
    <p:sldId id="286" r:id="rId12"/>
    <p:sldId id="278" r:id="rId13"/>
    <p:sldId id="265" r:id="rId14"/>
    <p:sldId id="355" r:id="rId15"/>
    <p:sldId id="269" r:id="rId16"/>
  </p:sldIdLst>
  <p:sldSz cx="9144000" cy="5143500" type="screen16x9"/>
  <p:notesSz cx="9309100" cy="705294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-36"/>
      </p:cViewPr>
      <p:guideLst>
        <p:guide orient="horz" pos="1741"/>
        <p:guide pos="28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895833333333"/>
          <c:y val="0.07446875"/>
          <c:w val="0.8261875"/>
          <c:h val="0.594412155511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34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1946</c:v>
                </c:pt>
                <c:pt idx="1">
                  <c:v>1946-55</c:v>
                </c:pt>
                <c:pt idx="2">
                  <c:v>1956-65</c:v>
                </c:pt>
                <c:pt idx="3">
                  <c:v>1966-75</c:v>
                </c:pt>
                <c:pt idx="4">
                  <c:v>1976-85</c:v>
                </c:pt>
                <c:pt idx="5">
                  <c:v>1986-95</c:v>
                </c:pt>
                <c:pt idx="6">
                  <c:v>1996-2005</c:v>
                </c:pt>
                <c:pt idx="7">
                  <c:v>2006-2015</c:v>
                </c:pt>
                <c:pt idx="8">
                  <c:v>2016-2022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34</c:v>
                </c:pt>
                <c:pt idx="2">
                  <c:v>121</c:v>
                </c:pt>
                <c:pt idx="3">
                  <c:v>175</c:v>
                </c:pt>
                <c:pt idx="4">
                  <c:v>269</c:v>
                </c:pt>
                <c:pt idx="5">
                  <c:v>422</c:v>
                </c:pt>
                <c:pt idx="6">
                  <c:v>856</c:v>
                </c:pt>
                <c:pt idx="7">
                  <c:v>1682</c:v>
                </c:pt>
                <c:pt idx="8">
                  <c:v>2260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50905856"/>
        <c:axId val="50907392"/>
      </c:barChart>
      <c:catAx>
        <c:axId val="5090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0907392"/>
        <c:crosses val="autoZero"/>
        <c:auto val="1"/>
        <c:lblAlgn val="ctr"/>
        <c:lblOffset val="100"/>
        <c:noMultiLvlLbl val="0"/>
      </c:catAx>
      <c:valAx>
        <c:axId val="50907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0905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en-US" sz="1800"/>
      </a:pPr>
    </a:p>
  </c:txPr>
  <c:externalData r:id="rId1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0.14483</cdr:x>
      <cdr:y>0.66826</cdr:y>
    </cdr:from>
    <cdr:to>
      <cdr:x>0.25114</cdr:x>
      <cdr:y>0.78364</cdr:y>
    </cdr:to>
    <cdr:sp>
      <cdr:nvSpPr>
        <cdr:cNvPr id="2" name="Rectangles 1"/>
        <cdr:cNvSpPr/>
      </cdr:nvSpPr>
      <cdr:spPr xmlns:a="http://schemas.openxmlformats.org/drawingml/2006/main">
        <a:xfrm xmlns:a="http://schemas.openxmlformats.org/drawingml/2006/main">
          <a:off x="1036902" y="2409114"/>
          <a:ext cx="761118" cy="415951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pPr algn="ctr"/>
          <a:r>
            <a: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1946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0.22932</cdr:x>
      <cdr:y>0.66826</cdr:y>
    </cdr:from>
    <cdr:to>
      <cdr:x>0.33563</cdr:x>
      <cdr:y>0.78364</cdr:y>
    </cdr:to>
    <cdr:sp>
      <cdr:nvSpPr>
        <cdr:cNvPr id="3" name="Rectangles 2"/>
        <cdr:cNvSpPr/>
      </cdr:nvSpPr>
      <cdr:spPr xmlns:a="http://schemas.openxmlformats.org/drawingml/2006/main">
        <a:xfrm xmlns:a="http://schemas.openxmlformats.org/drawingml/2006/main">
          <a:off x="1641819" y="2409114"/>
          <a:ext cx="761119" cy="415951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none" lIns="45720" tIns="45720" rIns="45720" bIns="45720" rtlCol="0" anchor="t" anchorCtr="0">
          <a:norm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 algn="ctr"/>
          <a:r>
            <a: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1955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0.32615</cdr:x>
      <cdr:y>0.66853</cdr:y>
    </cdr:from>
    <cdr:to>
      <cdr:x>0.43246</cdr:x>
      <cdr:y>0.78391</cdr:y>
    </cdr:to>
    <cdr:sp>
      <cdr:nvSpPr>
        <cdr:cNvPr id="4" name="Rectangles 3"/>
        <cdr:cNvSpPr/>
      </cdr:nvSpPr>
      <cdr:spPr xmlns:a="http://schemas.openxmlformats.org/drawingml/2006/main">
        <a:xfrm xmlns:a="http://schemas.openxmlformats.org/drawingml/2006/main">
          <a:off x="2335058" y="2410088"/>
          <a:ext cx="761118" cy="415951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none" lIns="45720" tIns="45720" rIns="45720" bIns="45720" rtlCol="0" anchor="t" anchorCtr="0">
          <a:norm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 algn="ctr"/>
          <a:r>
            <a: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1965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0.41672</cdr:x>
      <cdr:y>0.66826</cdr:y>
    </cdr:from>
    <cdr:to>
      <cdr:x>0.52303</cdr:x>
      <cdr:y>0.78364</cdr:y>
    </cdr:to>
    <cdr:sp>
      <cdr:nvSpPr>
        <cdr:cNvPr id="5" name="Rectangles 4"/>
        <cdr:cNvSpPr/>
      </cdr:nvSpPr>
      <cdr:spPr xmlns:a="http://schemas.openxmlformats.org/drawingml/2006/main">
        <a:xfrm xmlns:a="http://schemas.openxmlformats.org/drawingml/2006/main">
          <a:off x="2983479" y="2409114"/>
          <a:ext cx="761119" cy="415951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none" lIns="45720" tIns="45720" rIns="45720" bIns="45720" rtlCol="0" anchor="t" anchorCtr="0">
          <a:norm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 algn="ctr"/>
          <a:r>
            <a: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1975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0.50714</cdr:x>
      <cdr:y>0.67323</cdr:y>
    </cdr:from>
    <cdr:to>
      <cdr:x>0.61345</cdr:x>
      <cdr:y>0.78861</cdr:y>
    </cdr:to>
    <cdr:sp>
      <cdr:nvSpPr>
        <cdr:cNvPr id="6" name="Rectangles 5"/>
        <cdr:cNvSpPr/>
      </cdr:nvSpPr>
      <cdr:spPr xmlns:a="http://schemas.openxmlformats.org/drawingml/2006/main">
        <a:xfrm xmlns:a="http://schemas.openxmlformats.org/drawingml/2006/main">
          <a:off x="3630852" y="2427011"/>
          <a:ext cx="761119" cy="415951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none" lIns="45720" tIns="45720" rIns="45720" bIns="45720" rtlCol="0" anchor="t" anchorCtr="0">
          <a:norm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 algn="ctr"/>
          <a:r>
            <a: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1985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0.59776</cdr:x>
      <cdr:y>0.66919</cdr:y>
    </cdr:from>
    <cdr:to>
      <cdr:x>0.70407</cdr:x>
      <cdr:y>0.78458</cdr:y>
    </cdr:to>
    <cdr:sp>
      <cdr:nvSpPr>
        <cdr:cNvPr id="7" name="Rectangles 6"/>
        <cdr:cNvSpPr/>
      </cdr:nvSpPr>
      <cdr:spPr xmlns:a="http://schemas.openxmlformats.org/drawingml/2006/main">
        <a:xfrm xmlns:a="http://schemas.openxmlformats.org/drawingml/2006/main">
          <a:off x="4279623" y="2412478"/>
          <a:ext cx="761119" cy="415951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none" lIns="45720" tIns="45720" rIns="45720" bIns="45720" rtlCol="0" anchor="t" anchorCtr="0">
          <a:norm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 algn="ctr"/>
          <a:r>
            <a: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1995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0.70397</cdr:x>
      <cdr:y>0.66826</cdr:y>
    </cdr:from>
    <cdr:to>
      <cdr:x>0.81028</cdr:x>
      <cdr:y>0.78364</cdr:y>
    </cdr:to>
    <cdr:sp>
      <cdr:nvSpPr>
        <cdr:cNvPr id="8" name="Rectangles 7"/>
        <cdr:cNvSpPr/>
      </cdr:nvSpPr>
      <cdr:spPr xmlns:a="http://schemas.openxmlformats.org/drawingml/2006/main">
        <a:xfrm xmlns:a="http://schemas.openxmlformats.org/drawingml/2006/main">
          <a:off x="5040043" y="2409114"/>
          <a:ext cx="761119" cy="415951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none" lIns="45720" tIns="45720" rIns="45720" bIns="45720" rtlCol="0" anchor="t" anchorCtr="0">
          <a:norm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 algn="ctr"/>
          <a:r>
            <a: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2005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0.7915</cdr:x>
      <cdr:y>0.66853</cdr:y>
    </cdr:from>
    <cdr:to>
      <cdr:x>0.89781</cdr:x>
      <cdr:y>0.78391</cdr:y>
    </cdr:to>
    <cdr:sp>
      <cdr:nvSpPr>
        <cdr:cNvPr id="9" name="Rectangles 8"/>
        <cdr:cNvSpPr/>
      </cdr:nvSpPr>
      <cdr:spPr xmlns:a="http://schemas.openxmlformats.org/drawingml/2006/main">
        <a:xfrm xmlns:a="http://schemas.openxmlformats.org/drawingml/2006/main">
          <a:off x="5666716" y="2410088"/>
          <a:ext cx="761118" cy="415951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none" lIns="45720" tIns="45720" rIns="45720" bIns="45720" rtlCol="0" anchor="t" anchorCtr="0">
          <a:norm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 algn="ctr"/>
          <a:r>
            <a: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0.88215</cdr:x>
      <cdr:y>0.66826</cdr:y>
    </cdr:from>
    <cdr:to>
      <cdr:x>0.98846</cdr:x>
      <cdr:y>0.78364</cdr:y>
    </cdr:to>
    <cdr:sp>
      <cdr:nvSpPr>
        <cdr:cNvPr id="10" name="Rectangles 9"/>
        <cdr:cNvSpPr/>
      </cdr:nvSpPr>
      <cdr:spPr xmlns:a="http://schemas.openxmlformats.org/drawingml/2006/main">
        <a:xfrm xmlns:a="http://schemas.openxmlformats.org/drawingml/2006/main">
          <a:off x="6315666" y="2409114"/>
          <a:ext cx="761119" cy="415951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none" lIns="45720" tIns="45720" rIns="45720" bIns="45720" rtlCol="0" anchor="t" anchorCtr="0">
          <a:norm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 algn="ctr"/>
          <a:r>
            <a: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0.40162</cdr:x>
      <cdr:y>0.60453</cdr:y>
    </cdr:from>
    <cdr:to>
      <cdr:x>0.55162</cdr:x>
      <cdr:y>0.84873</cdr:y>
    </cdr:to>
    <cdr:sp>
      <cdr:nvSpPr>
        <cdr:cNvPr id="11" name="Rectangles 10"/>
        <cdr:cNvSpPr/>
      </cdr:nvSpPr>
      <cdr:spPr xmlns:a="http://schemas.openxmlformats.org/drawingml/2006/main">
        <a:xfrm xmlns:a="http://schemas.openxmlformats.org/drawingml/2006/main">
          <a:off x="2448272" y="2263606"/>
          <a:ext cx="914400" cy="91440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endParaRPr lang="en-GB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0.png"/><Relationship Id="rId13" Type="http://schemas.openxmlformats.org/officeDocument/2006/relationships/image" Target="../media/image19.jpe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microsoft.com/office/2007/relationships/hdphoto" Target="../media/image23.wdp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4342" y="-20538"/>
            <a:ext cx="9168342" cy="17796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Cooperative Department</a:t>
            </a:r>
            <a:endParaRPr lang="en-GB" sz="3600" dirty="0" smtClean="0"/>
          </a:p>
          <a:p>
            <a:pPr algn="ctr"/>
            <a:r>
              <a:rPr lang="en-GB" sz="2000" dirty="0" smtClean="0"/>
              <a:t>Andaman &amp; Nicobar Administration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719404" y="4024684"/>
            <a:ext cx="7374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altLang="en-US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</a:t>
            </a:r>
            <a:r>
              <a:rPr lang="en-US" sz="5400" b="1" i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ahkar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-se-</a:t>
            </a:r>
            <a:r>
              <a:rPr lang="en-US" sz="5400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Samrid</a:t>
            </a:r>
            <a:r>
              <a:rPr lang="en-IN" alt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</a:t>
            </a:r>
            <a:endParaRPr lang="en-US" sz="54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 t="10980" r="8501" b="11377"/>
          <a:stretch>
            <a:fillRect/>
          </a:stretch>
        </p:blipFill>
        <p:spPr>
          <a:xfrm>
            <a:off x="107504" y="163540"/>
            <a:ext cx="1303021" cy="1325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6" t="30293" b="2377"/>
          <a:stretch>
            <a:fillRect/>
          </a:stretch>
        </p:blipFill>
        <p:spPr>
          <a:xfrm>
            <a:off x="7524328" y="114502"/>
            <a:ext cx="1406250" cy="1357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56" y="1814264"/>
            <a:ext cx="2527403" cy="2413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375" y="2859783"/>
            <a:ext cx="6080760" cy="20162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6433" y="627534"/>
            <a:ext cx="6080674" cy="194421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3534" y="599281"/>
            <a:ext cx="6114650" cy="4169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Consumer </a:t>
            </a:r>
            <a:r>
              <a:rPr lang="en-IN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Cooperative Stores Ltd</a:t>
            </a:r>
            <a:r>
              <a:rPr lang="en-IN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(CCS)</a:t>
            </a:r>
            <a:endParaRPr lang="en-IN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176530" lvl="0" indent="-176530" algn="just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Established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 15</a:t>
            </a:r>
            <a:r>
              <a:rPr lang="en-IN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 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Dec, 1962.</a:t>
            </a:r>
            <a:endParaRPr lang="en-IN" alt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530" lvl="0" indent="-176530" algn="just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consumer stores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IN" alt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530" lvl="0" indent="-176530" algn="just">
              <a:buFont typeface="Arial" panose="020B0604020202020204" pitchFamily="34" charset="0"/>
              <a:buChar char="•"/>
            </a:pPr>
            <a:r>
              <a:rPr lang="en-IN" alt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 of activities – sale of consumer goods, </a:t>
            </a:r>
            <a:r>
              <a:rPr lang="en-IN" alt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alt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price shops, LPG distribution.</a:t>
            </a:r>
            <a:endParaRPr lang="en-IN" alt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530" lvl="0" indent="-176530" algn="just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170 employees</a:t>
            </a:r>
            <a:endParaRPr lang="en-IN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176530" lvl="0" indent="-176530" algn="just">
              <a:buFont typeface="Arial" panose="020B0604020202020204" pitchFamily="34" charset="0"/>
              <a:buChar char="•"/>
            </a:pPr>
            <a:r>
              <a:rPr lang="en-IN" altLang="en-GB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Annual turnover </a:t>
            </a:r>
            <a:r>
              <a:rPr lang="en-IN" alt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IN" alt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Rs 42.24 crores (FY 2021-22).</a:t>
            </a:r>
            <a:endParaRPr lang="en-IN" altLang="en-GB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indent="0" algn="just">
              <a:buFont typeface="Arial" panose="020B0604020202020204" pitchFamily="34" charset="0"/>
              <a:buNone/>
            </a:pPr>
            <a:endParaRPr lang="en-IN" alt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buFont typeface="Arial" panose="020B0604020202020204" pitchFamily="34" charset="0"/>
              <a:buNone/>
            </a:pPr>
            <a:endParaRPr lang="en-IN" altLang="en-GB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indent="0" algn="just">
              <a:buFont typeface="Arial" panose="020B0604020202020204" pitchFamily="34" charset="0"/>
              <a:buNone/>
            </a:pPr>
            <a:endParaRPr lang="en-IN" altLang="en-GB" sz="9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indent="0" algn="just">
              <a:buFont typeface="Arial" panose="020B0604020202020204" pitchFamily="34" charset="0"/>
              <a:buNone/>
            </a:pPr>
            <a:r>
              <a:rPr lang="en-IN" altLang="en-GB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Central Cooperative </a:t>
            </a:r>
            <a:r>
              <a:rPr lang="en-IN" altLang="en-GB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Welfare Society Ltd. (CCWS)</a:t>
            </a:r>
            <a:endParaRPr lang="en-IN" altLang="en-GB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530" lvl="0" indent="-176530" algn="just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Established on 1</a:t>
            </a:r>
            <a:r>
              <a:rPr lang="en-IN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 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Dec, 1948.</a:t>
            </a:r>
            <a:endParaRPr lang="en-IN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176530" lvl="0" indent="-176530" algn="just">
              <a:buFont typeface="Arial" panose="020B0604020202020204" pitchFamily="34" charset="0"/>
              <a:buChar char="•"/>
            </a:pPr>
            <a:r>
              <a:rPr lang="en-IN" alt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 branches </a:t>
            </a:r>
            <a:endParaRPr lang="en-IN" alt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530" lvl="0" indent="-176530" algn="just">
              <a:buFont typeface="Arial" panose="020B0604020202020204" pitchFamily="34" charset="0"/>
              <a:buChar char="•"/>
            </a:pPr>
            <a:r>
              <a:rPr lang="en-IN" alt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 of activities - sale </a:t>
            </a:r>
            <a:r>
              <a:rPr lang="en-IN" alt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hardware </a:t>
            </a:r>
            <a:r>
              <a:rPr lang="en-IN" alt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items, paints, construction material, crackers.</a:t>
            </a:r>
            <a:endParaRPr lang="en-IN" alt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530" lvl="0" indent="-176530" algn="just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52 employees</a:t>
            </a:r>
            <a:endParaRPr lang="en-IN" alt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530" lvl="0" indent="-176530" algn="just">
              <a:buFont typeface="Arial" panose="020B0604020202020204" pitchFamily="34" charset="0"/>
              <a:buChar char="•"/>
            </a:pPr>
            <a:r>
              <a:rPr lang="en-IN" alt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Annual </a:t>
            </a:r>
            <a:r>
              <a:rPr lang="en-IN" altLang="en-GB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turnover - </a:t>
            </a:r>
            <a:r>
              <a:rPr lang="en-IN" alt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Rs </a:t>
            </a:r>
            <a:r>
              <a:rPr lang="en-IN" alt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16 crores (FY-2021-22).</a:t>
            </a:r>
            <a:endParaRPr lang="en-IN" altLang="en-GB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67" y="0"/>
            <a:ext cx="9144000" cy="4115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 Stories</a:t>
            </a:r>
            <a:r>
              <a:rPr lang="en-IN" alt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Catering daily needs of people of farflung areas</a:t>
            </a:r>
            <a:endParaRPr lang="en-IN" alt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RCS\Videos Collection\Photos\ccs\IMG-20220804-WA0006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66" y="627534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66" y="2859782"/>
            <a:ext cx="2592288" cy="1942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075" y="483518"/>
            <a:ext cx="8766175" cy="1476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remoteness - lack of accessibility to mainland markets.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 population (4.34 lacs).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Scarcity of land and other resources.</a:t>
            </a:r>
            <a:endParaRPr lang="en-IN" altLang="en-GB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67" y="0"/>
            <a:ext cx="9144000" cy="4115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alt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 and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074" y="2127637"/>
            <a:ext cx="8766175" cy="2861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High transportation &amp; </a:t>
            </a:r>
            <a:r>
              <a:rPr lang="en-IN" alt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labour cost 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results into costlier inputs, higher project costs and incompetitive sales.</a:t>
            </a:r>
            <a:endParaRPr lang="en-IN" altLang="en-GB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indent="0" algn="just">
              <a:buFont typeface="Arial" panose="020B0604020202020204" pitchFamily="34" charset="0"/>
              <a:buNone/>
            </a:pPr>
            <a:endParaRPr lang="en-IN" altLang="en-GB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IN" alt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Members lack adequate &amp; latest knowledge/techniques/practices. </a:t>
            </a:r>
            <a:endParaRPr lang="en-IN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buFont typeface="Arial" panose="020B0604020202020204" pitchFamily="34" charset="0"/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IN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Shortage of funds &amp; working capital to run &amp; expand activities.</a:t>
            </a:r>
            <a:endParaRPr lang="en-IN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IN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IN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in getting buyers.</a:t>
            </a:r>
            <a:endParaRPr lang="en-IN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IN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IN" alt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Lack of branding of local produce.</a:t>
            </a:r>
            <a:endParaRPr lang="en-IN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31459"/>
          <a:stretch>
            <a:fillRect/>
          </a:stretch>
        </p:blipFill>
        <p:spPr>
          <a:xfrm>
            <a:off x="0" y="2139950"/>
            <a:ext cx="9181465" cy="1600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31459"/>
          <a:stretch>
            <a:fillRect/>
          </a:stretch>
        </p:blipFill>
        <p:spPr>
          <a:xfrm>
            <a:off x="15240" y="411480"/>
            <a:ext cx="9165590" cy="1800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31459"/>
          <a:stretch>
            <a:fillRect/>
          </a:stretch>
        </p:blipFill>
        <p:spPr>
          <a:xfrm>
            <a:off x="-46355" y="3723640"/>
            <a:ext cx="9227185" cy="14401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567" y="0"/>
            <a:ext cx="9144000" cy="4115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alt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Initiatives/Future Plans</a:t>
            </a:r>
            <a:endParaRPr lang="en-IN" alt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7920" y="1077808"/>
            <a:ext cx="199237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alt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Digitalization</a:t>
            </a:r>
            <a:endParaRPr lang="en-IN" alt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3045" y="600075"/>
            <a:ext cx="634492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515" indent="-183515" fontAlgn="auto">
              <a:buFont typeface="Arial" panose="020B0604020202020204" pitchFamily="34" charset="0"/>
              <a:buChar char="•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web based portal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being developed for facilitating 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online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registration, amendment, election etc, to be started from 1</a:t>
            </a:r>
            <a:r>
              <a:rPr lang="en-IN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Nov, 2022. 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3515" indent="-183515" fontAlgn="auto">
              <a:buFont typeface="Arial" panose="020B0604020202020204" pitchFamily="34" charset="0"/>
              <a:buChar char="•"/>
            </a:pP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Computerisation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of all 46 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PACS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with assistance of GOI.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183515" indent="-183515" fontAlgn="auto"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01 C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ooperative  bank (1,206.77 Cr deposits) already 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on-board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on 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GeM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 9</a:t>
            </a:r>
            <a:r>
              <a:rPr lang="en-IN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Aug, 2022. 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684" y="2571750"/>
            <a:ext cx="226949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alt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Skilling &amp; Entrepreneurship</a:t>
            </a:r>
            <a:endParaRPr lang="en-IN" alt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59710" y="2343785"/>
            <a:ext cx="6358255" cy="126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 algn="just">
              <a:lnSpc>
                <a:spcPct val="90000"/>
              </a:lnSpc>
              <a:spcBef>
                <a:spcPts val="140"/>
              </a:spcBef>
              <a:spcAft>
                <a:spcPts val="140"/>
              </a:spcAft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Organizing </a:t>
            </a:r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ectorwise training-cum-seminar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fisheries, plantation, tourism, civil construction, labour contract, PACS sector etc.</a:t>
            </a:r>
            <a:endParaRPr lang="en-IN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182880" lvl="0" indent="-182880" algn="just">
              <a:lnSpc>
                <a:spcPct val="90000"/>
              </a:lnSpc>
              <a:spcBef>
                <a:spcPts val="140"/>
              </a:spcBef>
              <a:spcAft>
                <a:spcPts val="140"/>
              </a:spcAft>
              <a:buFont typeface="Arial" panose="020B0604020202020204" pitchFamily="34" charset="0"/>
              <a:buChar char="•"/>
            </a:pP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Setting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up of 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new projects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 coconut, arecanut, fisheries, tourism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182880" lvl="0" indent="-182880" algn="just">
              <a:lnSpc>
                <a:spcPct val="90000"/>
              </a:lnSpc>
              <a:spcBef>
                <a:spcPts val="140"/>
              </a:spcBef>
              <a:spcAft>
                <a:spcPts val="140"/>
              </a:spcAft>
              <a:buFont typeface="Arial" panose="020B0604020202020204" pitchFamily="34" charset="0"/>
              <a:buChar char="•"/>
            </a:pPr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Food processing activities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 local consumption - pickle, mineral water, dry fish, coconut dessicated powder, coconut o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il &amp; coir products.</a:t>
            </a:r>
            <a:endParaRPr lang="en-IN" alt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0206" y="4223385"/>
            <a:ext cx="208153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alt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Assistance</a:t>
            </a:r>
            <a:endParaRPr lang="en-IN" alt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73045" y="3867785"/>
            <a:ext cx="6382385" cy="1148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 algn="just">
              <a:spcBef>
                <a:spcPts val="140"/>
              </a:spcBef>
              <a:spcAft>
                <a:spcPts val="140"/>
              </a:spcAft>
              <a:buFont typeface="Arial" panose="020B0604020202020204" pitchFamily="34" charset="0"/>
              <a:buChar char="•"/>
            </a:pPr>
            <a:r>
              <a:rPr lang="en-IN" altLang="en-GB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Assistance in getting new </a:t>
            </a:r>
            <a:r>
              <a:rPr lang="en-IN" altLang="en-GB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buyers</a:t>
            </a:r>
            <a:r>
              <a:rPr lang="en-IN" altLang="en-GB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from mainland.</a:t>
            </a:r>
            <a:endParaRPr lang="en-IN" altLang="en-GB" sz="1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182880" lvl="0" indent="-182880" algn="just">
              <a:spcBef>
                <a:spcPts val="140"/>
              </a:spcBef>
              <a:spcAft>
                <a:spcPts val="140"/>
              </a:spcAft>
              <a:buFont typeface="Arial" panose="020B0604020202020204" pitchFamily="34" charset="0"/>
              <a:buChar char="•"/>
            </a:pPr>
            <a:r>
              <a:rPr lang="en-IN" alt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Expanding </a:t>
            </a:r>
            <a:r>
              <a:rPr lang="en-IN" altLang="en-GB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assistance</a:t>
            </a:r>
            <a:r>
              <a:rPr lang="en-IN" alt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altLang="en-GB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lvl="0" indent="-182880" algn="just">
              <a:spcBef>
                <a:spcPts val="140"/>
              </a:spcBef>
              <a:spcAft>
                <a:spcPts val="140"/>
              </a:spcAft>
              <a:buFont typeface="Arial" panose="020B0604020202020204" pitchFamily="34" charset="0"/>
              <a:buChar char="•"/>
            </a:pP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Diversification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PACS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fair price shops, common service center, agriculture inputs to fulfill local needs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altLang="en-GB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3350"/>
            <a:ext cx="24003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t="12419" r="7313" b="10856"/>
          <a:stretch>
            <a:fillRect/>
          </a:stretch>
        </p:blipFill>
        <p:spPr>
          <a:xfrm>
            <a:off x="2195736" y="810260"/>
            <a:ext cx="4683760" cy="324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73" y="3562350"/>
            <a:ext cx="3345728" cy="1455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771550"/>
            <a:ext cx="5256584" cy="421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ct val="100000"/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ovement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Andaman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Nicobar Islands started in the year 1946 with registration of the first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ociety </a:t>
            </a:r>
            <a:r>
              <a:rPr lang="en-IN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“Rangachang </a:t>
            </a:r>
            <a:r>
              <a:rPr lang="en-IN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Cooperative Land  </a:t>
            </a:r>
            <a:r>
              <a:rPr lang="en-IN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Syndicate”</a:t>
            </a:r>
            <a:r>
              <a:rPr lang="en-IN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04</a:t>
            </a:r>
            <a:r>
              <a:rPr lang="en-I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Dec, 1946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Cooperative Societies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Act, 1912.</a:t>
            </a:r>
            <a:endPara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charset="0"/>
              <a:buNone/>
            </a:pPr>
            <a:endParaRPr lang="en-IN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Arial" panose="020B0604020202020204" pitchFamily="34" charset="0"/>
              <a:buChar char="•"/>
            </a:pPr>
            <a:endParaRPr lang="en-IN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Arial" panose="020B0604020202020204" pitchFamily="34" charset="0"/>
              <a:buChar char="•"/>
            </a:pPr>
            <a:endParaRPr lang="en-IN" sz="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 Department started functioning independently from Dec, 1962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Prior to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that,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RCS was delegated to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Director of Industries/Fisheries/Revenue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5" y="684148"/>
            <a:ext cx="3303270" cy="1959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1"/>
          <a:stretch>
            <a:fillRect/>
          </a:stretch>
        </p:blipFill>
        <p:spPr>
          <a:xfrm>
            <a:off x="5579745" y="3129915"/>
            <a:ext cx="3338830" cy="1861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615305" y="2771629"/>
            <a:ext cx="3169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Cooperative </a:t>
            </a:r>
            <a:r>
              <a:rPr lang="en-US" sz="1600" b="1" spc="5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Deptt.</a:t>
            </a:r>
            <a:r>
              <a:rPr lang="en-US" sz="1600" b="1" spc="50" dirty="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600" b="1" spc="5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Office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682675" y="360982"/>
            <a:ext cx="146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pc="5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First Society</a:t>
            </a:r>
            <a:endParaRPr lang="en-US" sz="1600" b="1" spc="5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098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Background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900109" y="1474877"/>
          <a:ext cx="7159425" cy="360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of Cooperative Societies in A&amp;N Islands</a:t>
            </a:r>
            <a:endParaRPr lang="en-GB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3136" y="35705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34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34985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121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6276" y="342655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175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329648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269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307544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422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277848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856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21798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1682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5470" y="16670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2260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9364" y="364257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01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6103" y="4299942"/>
            <a:ext cx="508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Number of registered cooperative societies</a:t>
            </a:r>
            <a:endParaRPr lang="en-GB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2" t="20928" r="33637" b="20549"/>
          <a:stretch>
            <a:fillRect/>
          </a:stretch>
        </p:blipFill>
        <p:spPr>
          <a:xfrm>
            <a:off x="76201" y="418455"/>
            <a:ext cx="607368" cy="642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19158" r="17016" b="17329"/>
          <a:stretch>
            <a:fillRect/>
          </a:stretch>
        </p:blipFill>
        <p:spPr>
          <a:xfrm>
            <a:off x="110642" y="1025810"/>
            <a:ext cx="578968" cy="5551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8" t="17860" r="14114" b="20437"/>
          <a:stretch>
            <a:fillRect/>
          </a:stretch>
        </p:blipFill>
        <p:spPr>
          <a:xfrm>
            <a:off x="76201" y="1580939"/>
            <a:ext cx="687217" cy="5938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t="13434" r="6352" b="28467"/>
          <a:stretch>
            <a:fillRect/>
          </a:stretch>
        </p:blipFill>
        <p:spPr>
          <a:xfrm>
            <a:off x="76201" y="2242719"/>
            <a:ext cx="562908" cy="4630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0" t="14285" r="19697" b="36901"/>
          <a:stretch>
            <a:fillRect/>
          </a:stretch>
        </p:blipFill>
        <p:spPr>
          <a:xfrm>
            <a:off x="3887270" y="913121"/>
            <a:ext cx="1011484" cy="6771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9" t="29569" r="2279"/>
          <a:stretch>
            <a:fillRect/>
          </a:stretch>
        </p:blipFill>
        <p:spPr>
          <a:xfrm>
            <a:off x="3942452" y="409065"/>
            <a:ext cx="788986" cy="590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7" t="9928" r="9750" b="3292"/>
          <a:stretch>
            <a:fillRect/>
          </a:stretch>
        </p:blipFill>
        <p:spPr>
          <a:xfrm>
            <a:off x="3940810" y="4014470"/>
            <a:ext cx="766445" cy="666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7" t="21109" r="26602" b="39426"/>
          <a:stretch>
            <a:fillRect/>
          </a:stretch>
        </p:blipFill>
        <p:spPr>
          <a:xfrm>
            <a:off x="83261" y="2762954"/>
            <a:ext cx="611018" cy="5529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" y="4013200"/>
            <a:ext cx="56896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0" t="16663" r="27775" b="36381"/>
          <a:stretch>
            <a:fillRect/>
          </a:stretch>
        </p:blipFill>
        <p:spPr>
          <a:xfrm>
            <a:off x="135252" y="3372731"/>
            <a:ext cx="569114" cy="59444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Sectors</a:t>
            </a:r>
            <a:r>
              <a:rPr lang="en-IN" alt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&amp; N Islands</a:t>
            </a:r>
            <a:endParaRPr lang="en-IN" alt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1" b="18421"/>
          <a:stretch>
            <a:fillRect/>
          </a:stretch>
        </p:blipFill>
        <p:spPr>
          <a:xfrm flipH="1">
            <a:off x="3904269" y="1561193"/>
            <a:ext cx="802501" cy="5695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32593" r="31896" b="32268"/>
          <a:stretch>
            <a:fillRect/>
          </a:stretch>
        </p:blipFill>
        <p:spPr>
          <a:xfrm>
            <a:off x="3872241" y="2090024"/>
            <a:ext cx="627752" cy="6147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2" t="6878" r="15528" b="29819"/>
          <a:stretch>
            <a:fillRect/>
          </a:stretch>
        </p:blipFill>
        <p:spPr>
          <a:xfrm>
            <a:off x="3944248" y="2723715"/>
            <a:ext cx="679465" cy="61799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06319" y="555153"/>
            <a:ext cx="20599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- 1161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3418" y="113673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Fisheries - 132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8074" y="1704684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Labour Contract - 131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8074" y="225011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Housing - 93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8074" y="2860109"/>
            <a:ext cx="15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- 79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074" y="3485287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Dairy/Poultry/Livestock - 77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8074" y="4113000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Store - 70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8024" y="497875"/>
            <a:ext cx="40119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Agricultur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Credit Societ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- 46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39703" y="1066782"/>
            <a:ext cx="137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Tourism - 45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45581" y="1613265"/>
            <a:ext cx="3700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gricultur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Credit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ociet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- 37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37844" y="2212738"/>
            <a:ext cx="137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Canteen - 33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23609" y="283765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- 28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37705" y="408467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Banking - 1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4752528"/>
            <a:ext cx="9180512" cy="4115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cooperative societies - 2260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5" t="18235"/>
          <a:stretch>
            <a:fillRect/>
          </a:stretch>
        </p:blipFill>
        <p:spPr>
          <a:xfrm>
            <a:off x="3887270" y="3374164"/>
            <a:ext cx="783538" cy="68785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730726" y="345468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Plantation - 26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31459"/>
          <a:stretch>
            <a:fillRect/>
          </a:stretch>
        </p:blipFill>
        <p:spPr>
          <a:xfrm>
            <a:off x="14605" y="433705"/>
            <a:ext cx="9004300" cy="1147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31459"/>
          <a:stretch>
            <a:fillRect/>
          </a:stretch>
        </p:blipFill>
        <p:spPr>
          <a:xfrm>
            <a:off x="14605" y="1581150"/>
            <a:ext cx="9015730" cy="1147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31459"/>
          <a:stretch>
            <a:fillRect/>
          </a:stretch>
        </p:blipFill>
        <p:spPr>
          <a:xfrm>
            <a:off x="14605" y="2727960"/>
            <a:ext cx="9004935" cy="11474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31459"/>
          <a:stretch>
            <a:fillRect/>
          </a:stretch>
        </p:blipFill>
        <p:spPr>
          <a:xfrm>
            <a:off x="0" y="3835400"/>
            <a:ext cx="9018905" cy="12331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567" y="0"/>
            <a:ext cx="9144000" cy="4115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Achievements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761042"/>
            <a:ext cx="199237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Employment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1155" y="828040"/>
            <a:ext cx="59753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Annual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employment </a:t>
            </a:r>
            <a:r>
              <a:rPr lang="en-IN" alt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more than 36,000 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persons.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95284" y="1974959"/>
            <a:ext cx="213639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Agriculture loan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1062" y="1831449"/>
            <a:ext cx="592799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 algn="just" fontAlgn="auto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Rs 62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.26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crores loan provided by 46 PACS to 8,698 members/farmers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from 1965 to 2022.</a:t>
            </a:r>
            <a:endParaRPr lang="en-IN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8738" y="3117122"/>
            <a:ext cx="22294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Non-agriculture</a:t>
            </a:r>
            <a:r>
              <a:rPr lang="en-IN" alt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loan</a:t>
            </a:r>
            <a:endParaRPr lang="en-GB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79139" y="2835112"/>
            <a:ext cx="592799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Rs 787.98 crores loan disbursed by 01 cooperative bank/37 thrift &amp; credit cooperative societies to 7,911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members from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1965 to 2022.</a:t>
            </a:r>
            <a:endParaRPr lang="en-IN" alt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9943" y="4255321"/>
            <a:ext cx="22275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Fulfilling daily needs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1199" y="3978322"/>
            <a:ext cx="592799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Cooperative societies running 63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</a:t>
            </a:r>
            <a:r>
              <a:rPr lang="en-IN" alt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sumer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stores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cater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4.34 lacs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population from</a:t>
            </a:r>
            <a:r>
              <a:rPr lang="en-IN" alt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north (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Diglipur) to southern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most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tip </a:t>
            </a:r>
            <a:r>
              <a:rPr lang="en-IN" alt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India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(Campbell Bay).</a:t>
            </a:r>
            <a:endParaRPr lang="en-IN" altLang="en-GB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31459"/>
          <a:stretch>
            <a:fillRect/>
          </a:stretch>
        </p:blipFill>
        <p:spPr>
          <a:xfrm>
            <a:off x="34290" y="593725"/>
            <a:ext cx="8935720" cy="14370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67" y="0"/>
            <a:ext cx="9144000" cy="4115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Achievements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31459"/>
          <a:stretch>
            <a:fillRect/>
          </a:stretch>
        </p:blipFill>
        <p:spPr>
          <a:xfrm>
            <a:off x="0" y="2102485"/>
            <a:ext cx="8952230" cy="1437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31459"/>
          <a:stretch>
            <a:fillRect/>
          </a:stretch>
        </p:blipFill>
        <p:spPr>
          <a:xfrm>
            <a:off x="34290" y="3580130"/>
            <a:ext cx="8935720" cy="14370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1381" y="840864"/>
            <a:ext cx="222758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alt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Social inclusion - </a:t>
            </a:r>
            <a:r>
              <a:rPr lang="en-GB" alt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ribal welfare </a:t>
            </a:r>
            <a:endParaRPr lang="en-GB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development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775" y="713105"/>
            <a:ext cx="589089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03 Tribal cooperative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societies for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Onges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Nicobar</a:t>
            </a:r>
            <a:r>
              <a:rPr lang="en-IN" altLang="en-GB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ese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Great Andamanese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cater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daily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needs of 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PVTGs/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aborginal tribes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procures local produces such as 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copra,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coconut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arecanut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from its members/tribals.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83597" y="2431404"/>
            <a:ext cx="187963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Development of fisheries sector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71775" y="2349500"/>
            <a:ext cx="58908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132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Fisheries cooperative societies undertake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various activities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catching and sale of fish, loan disbursements for boat purchases and other equipments.</a:t>
            </a:r>
            <a:endParaRPr lang="en-IN" alt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3975308"/>
            <a:ext cx="222430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Security 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&amp; Healthcare services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3530" y="3908425"/>
            <a:ext cx="58610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28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Cooperative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societies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fulfilling the local requirement of security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guards and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health care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workers.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31459"/>
          <a:stretch>
            <a:fillRect/>
          </a:stretch>
        </p:blipFill>
        <p:spPr>
          <a:xfrm>
            <a:off x="14605" y="433705"/>
            <a:ext cx="9051290" cy="784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31459"/>
          <a:stretch>
            <a:fillRect/>
          </a:stretch>
        </p:blipFill>
        <p:spPr>
          <a:xfrm>
            <a:off x="-20955" y="1216660"/>
            <a:ext cx="9086215" cy="1477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31459"/>
          <a:stretch>
            <a:fillRect/>
          </a:stretch>
        </p:blipFill>
        <p:spPr>
          <a:xfrm>
            <a:off x="14605" y="2684780"/>
            <a:ext cx="9074785" cy="1420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31459"/>
          <a:stretch>
            <a:fillRect/>
          </a:stretch>
        </p:blipFill>
        <p:spPr>
          <a:xfrm>
            <a:off x="0" y="4104005"/>
            <a:ext cx="9088755" cy="10445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567" y="0"/>
            <a:ext cx="9144000" cy="4115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Achievements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474022"/>
            <a:ext cx="199237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Affordable 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housing solutions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469265"/>
            <a:ext cx="611632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335" lvl="0" algn="just" fontAlgn="auto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93 Housing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cooperative societies provided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affordable housing solutions to 1,706 people.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23529" y="1616184"/>
            <a:ext cx="213639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alt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Total turnover of </a:t>
            </a:r>
            <a:endParaRPr lang="en-IN" alt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alt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all coop. societies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7645" y="1400810"/>
            <a:ext cx="618871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530" lvl="0" indent="-176530" algn="just" fontAlgn="auto"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Total volume of activities of all cooperative societies in FY                                                    2021-22 was Rs 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131.39 crores.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530" lvl="0" indent="-176530" algn="just" fontAlgn="auto"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Total deposits of 01 cooperative bank as on 30.06.2022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176530" lvl="0" indent="-176530" algn="just" fontAlgn="auto">
              <a:buFont typeface="Arial" panose="020B0604020202020204" pitchFamily="34" charset="0"/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Rs 1206.77 crores.</a:t>
            </a:r>
            <a:endParaRPr lang="en-IN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6196" y="3045367"/>
            <a:ext cx="2418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alt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Financial assistance by</a:t>
            </a:r>
            <a:endParaRPr lang="en-IN" alt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IN" alt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&amp; N Administration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79090" y="2763520"/>
            <a:ext cx="609155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140" lvl="0" indent="-176530" algn="just" fontAlgn="auto">
              <a:buFont typeface="Arial" panose="020B0604020202020204" pitchFamily="34" charset="0"/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Rs 15.07</a:t>
            </a:r>
            <a:r>
              <a:rPr lang="en-I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crores financial assistance given to 869 cooperative  societies[ Govt share capital, managerial subsidy, reimbursement of establishment charge, grant-in-aid to cooperative unions, working capital loan ]. </a:t>
            </a:r>
            <a:endParaRPr lang="en-IN" alt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9168" y="4255321"/>
            <a:ext cx="192913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alt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Training &amp; </a:t>
            </a:r>
            <a:endParaRPr lang="en-IN" alt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alt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Capacity </a:t>
            </a:r>
            <a:r>
              <a:rPr lang="en-IN" alt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building</a:t>
            </a:r>
            <a:endParaRPr lang="en-IN" alt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27655" y="4193540"/>
            <a:ext cx="614045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530" lvl="0" indent="-176530" algn="just" fontAlgn="auto"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585 training programmes conducted for cooperative  societies directors/members/employees.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176530" lvl="0" indent="-176530" algn="just" fontAlgn="auto"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13,977 members trained during last 23</a:t>
            </a:r>
            <a:r>
              <a:rPr lang="en-I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years.</a:t>
            </a:r>
            <a:endParaRPr lang="en-IN" altLang="en-GB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991" y="987574"/>
            <a:ext cx="6080674" cy="40324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505" y="1027454"/>
            <a:ext cx="601216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Largest bank of territory with 41 branches at 14 Islands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from </a:t>
            </a:r>
            <a:r>
              <a:rPr lang="en-IN" alt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north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Diglipur) to southern</a:t>
            </a:r>
            <a:r>
              <a:rPr lang="en-IN" alt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most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tip </a:t>
            </a:r>
            <a:r>
              <a:rPr lang="en-IN" alt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India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(Campbell Bay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altLang="en-GB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Established on 6</a:t>
            </a:r>
            <a:r>
              <a:rPr lang="en-I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Jan, 1965.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agricultural loans to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farmers through 46 Primary Agricultural Credit Societies (PACS).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26543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employees - 334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alt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bank accounts – 4,06,334</a:t>
            </a:r>
            <a:endParaRPr lang="en-IN" alt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Total 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eposits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- 1206.77 crores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Total Agriculture loans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disbursed - 62.26 crores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Total Non-Agriculture loans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disbursed - 785.44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crores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2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1059582"/>
            <a:ext cx="2755141" cy="1755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4567" y="0"/>
            <a:ext cx="9144000" cy="4115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 Stories</a:t>
            </a:r>
            <a:r>
              <a:rPr lang="en-IN" alt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Financial Inclusion</a:t>
            </a:r>
            <a:endParaRPr lang="en-IN" alt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7"/>
          <a:stretch>
            <a:fillRect/>
          </a:stretch>
        </p:blipFill>
        <p:spPr>
          <a:xfrm>
            <a:off x="6228183" y="3147814"/>
            <a:ext cx="2791395" cy="1832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991" y="523332"/>
            <a:ext cx="5686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Andaman &amp; Nicobar State Cooperative Bank Ltd.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360" y="1564144"/>
            <a:ext cx="634238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on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May, 1977.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retail outlets.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 of activities – 02 cargo ships, 01 petrol pump, civil engineering works, stevedoring activities, procurement &amp; sale of copra, coconut and arecanut.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Total employees - 224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turnover - 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36.05 crores (FY- 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2021-22).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9102"/>
            <a:ext cx="2339205" cy="4612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567" y="0"/>
            <a:ext cx="9144000" cy="4115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 Stories</a:t>
            </a:r>
            <a:r>
              <a:rPr lang="en-IN" alt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Complete tribal society</a:t>
            </a:r>
            <a:endParaRPr lang="en-IN" alt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942" y="507385"/>
            <a:ext cx="5091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Ellon Hinengo Limited (EHL) – Car Nicobar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360" y="906855"/>
            <a:ext cx="6472871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16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Central  </a:t>
            </a:r>
            <a:r>
              <a:rPr lang="en-IN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tribal cooperative society </a:t>
            </a:r>
            <a:r>
              <a:rPr lang="en-IN" sz="16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formed by </a:t>
            </a:r>
            <a:r>
              <a:rPr lang="en-IN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group of 15 primary cooperative societies.</a:t>
            </a:r>
            <a:endParaRPr lang="en-IN" sz="16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5682</Words>
  <Application>WPS Presentation</Application>
  <PresentationFormat>On-screen Show (16:9)</PresentationFormat>
  <Paragraphs>216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SimSun</vt:lpstr>
      <vt:lpstr>Wingdings</vt:lpstr>
      <vt:lpstr>Wingdings 3</vt:lpstr>
      <vt:lpstr>Verdana</vt:lpstr>
      <vt:lpstr>Wingdings 2</vt:lpstr>
      <vt:lpstr>Times New Roman</vt:lpstr>
      <vt:lpstr>Wingdings</vt:lpstr>
      <vt:lpstr>Lucida Sans Unicode</vt:lpstr>
      <vt:lpstr>Microsoft YaHei</vt:lpstr>
      <vt:lpstr>Arial Unicode MS</vt:lpstr>
      <vt:lpstr>Calibri</vt:lpstr>
      <vt:lpstr>Concourse</vt:lpstr>
      <vt:lpstr>1_Concourse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GAUTAM</dc:creator>
  <cp:lastModifiedBy>Admin</cp:lastModifiedBy>
  <cp:revision>343</cp:revision>
  <cp:lastPrinted>2022-08-29T05:54:00Z</cp:lastPrinted>
  <dcterms:created xsi:type="dcterms:W3CDTF">2006-08-16T00:00:00Z</dcterms:created>
  <dcterms:modified xsi:type="dcterms:W3CDTF">2022-08-31T10:36:11Z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8EDECC19F2FA4821A57F318030332DF6</vt:lpwstr>
  </property>
  <property fmtid="{D5CDD505-2E9C-101B-9397-08002B2CF9AE}" pid="3" name="KSOProductBuildVer">
    <vt:lpwstr>1033-11.2.0.11254</vt:lpwstr>
  </property>
</Properties>
</file>