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7777" y="2725318"/>
            <a:ext cx="5076444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7712" y="1325120"/>
            <a:ext cx="9800590" cy="1856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074654" y="6466738"/>
            <a:ext cx="2298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091" y="3220641"/>
            <a:ext cx="10908665" cy="1985010"/>
          </a:xfrm>
          <a:prstGeom prst="rect">
            <a:avLst/>
          </a:prstGeom>
        </p:spPr>
        <p:txBody>
          <a:bodyPr wrap="square" lIns="0" tIns="324485" rIns="0" bIns="0" rtlCol="0" vert="horz">
            <a:spAutoFit/>
          </a:bodyPr>
          <a:lstStyle/>
          <a:p>
            <a:pPr algn="ctr" marL="64769">
              <a:lnSpc>
                <a:spcPct val="100000"/>
              </a:lnSpc>
              <a:spcBef>
                <a:spcPts val="2555"/>
              </a:spcBef>
            </a:pPr>
            <a:r>
              <a:rPr dirty="0" sz="4000" spc="-5" b="1">
                <a:latin typeface="Calibri"/>
                <a:cs typeface="Calibri"/>
              </a:rPr>
              <a:t>Ministry</a:t>
            </a:r>
            <a:r>
              <a:rPr dirty="0" sz="4000" spc="-30" b="1">
                <a:latin typeface="Calibri"/>
                <a:cs typeface="Calibri"/>
              </a:rPr>
              <a:t> </a:t>
            </a:r>
            <a:r>
              <a:rPr dirty="0" sz="4000" b="1">
                <a:latin typeface="Calibri"/>
                <a:cs typeface="Calibri"/>
              </a:rPr>
              <a:t>of</a:t>
            </a:r>
            <a:r>
              <a:rPr dirty="0" sz="4000" spc="-5" b="1">
                <a:latin typeface="Calibri"/>
                <a:cs typeface="Calibri"/>
              </a:rPr>
              <a:t> </a:t>
            </a:r>
            <a:r>
              <a:rPr dirty="0" sz="4000" spc="-15" b="1">
                <a:latin typeface="Calibri"/>
                <a:cs typeface="Calibri"/>
              </a:rPr>
              <a:t>Cooperation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770"/>
              </a:spcBef>
            </a:pPr>
            <a:r>
              <a:rPr dirty="0" u="heavy" sz="45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National</a:t>
            </a:r>
            <a:r>
              <a:rPr dirty="0" u="heavy" sz="4500" spc="-3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5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Conference</a:t>
            </a:r>
            <a:r>
              <a:rPr dirty="0" u="heavy" sz="4500" spc="-7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5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of</a:t>
            </a:r>
            <a:r>
              <a:rPr dirty="0" u="heavy" sz="4500" spc="-2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5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Cooperation</a:t>
            </a:r>
            <a:r>
              <a:rPr dirty="0" u="heavy" sz="4500" spc="-5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500" spc="-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Ministers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5436" y="5699252"/>
            <a:ext cx="335089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000" spc="-10" b="1">
                <a:latin typeface="Calibri"/>
                <a:cs typeface="Calibri"/>
              </a:rPr>
              <a:t>8</a:t>
            </a:r>
            <a:r>
              <a:rPr dirty="0" baseline="24691" sz="2025" spc="-15" b="1">
                <a:latin typeface="Calibri"/>
                <a:cs typeface="Calibri"/>
              </a:rPr>
              <a:t>th</a:t>
            </a:r>
            <a:r>
              <a:rPr dirty="0" baseline="24691" sz="2025" spc="217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September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2022,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New</a:t>
            </a:r>
            <a:r>
              <a:rPr dirty="0" sz="2000" spc="-2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Delhi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08584" y="557645"/>
            <a:ext cx="3060494" cy="300546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8067" y="181482"/>
            <a:ext cx="7084059" cy="6362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000" spc="5">
                <a:solidFill>
                  <a:srgbClr val="FF0000"/>
                </a:solidFill>
              </a:rPr>
              <a:t>7.</a:t>
            </a:r>
            <a:r>
              <a:rPr dirty="0" sz="4000" spc="-50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National</a:t>
            </a:r>
            <a:r>
              <a:rPr dirty="0" sz="4000" spc="-20">
                <a:solidFill>
                  <a:srgbClr val="FF0000"/>
                </a:solidFill>
              </a:rPr>
              <a:t> Cooperative</a:t>
            </a:r>
            <a:r>
              <a:rPr dirty="0" sz="4000" spc="-35">
                <a:solidFill>
                  <a:srgbClr val="FF0000"/>
                </a:solidFill>
              </a:rPr>
              <a:t> </a:t>
            </a:r>
            <a:r>
              <a:rPr dirty="0" sz="4000" spc="-15">
                <a:solidFill>
                  <a:srgbClr val="FF0000"/>
                </a:solidFill>
              </a:rPr>
              <a:t>Database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7244" y="1180848"/>
            <a:ext cx="10761345" cy="5042535"/>
          </a:xfrm>
          <a:prstGeom prst="rect">
            <a:avLst/>
          </a:prstGeom>
        </p:spPr>
        <p:txBody>
          <a:bodyPr wrap="square" lIns="0" tIns="1657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Need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the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Hour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-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comprehensive,</a:t>
            </a:r>
            <a:r>
              <a:rPr dirty="0" sz="2000" spc="1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computerized,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interactive,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online,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dynamic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database</a:t>
            </a:r>
            <a:r>
              <a:rPr dirty="0" sz="2000" spc="1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which</a:t>
            </a:r>
            <a:r>
              <a:rPr dirty="0" sz="2000" spc="1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will</a:t>
            </a:r>
            <a:endParaRPr sz="2000">
              <a:latin typeface="Calibri"/>
              <a:cs typeface="Calibri"/>
            </a:endParaRPr>
          </a:p>
          <a:p>
            <a:pPr algn="just" marL="241300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Calibri"/>
                <a:cs typeface="Calibri"/>
              </a:rPr>
              <a:t>provide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single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point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information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different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different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Levels.</a:t>
            </a:r>
            <a:endParaRPr sz="2000">
              <a:latin typeface="Calibri"/>
              <a:cs typeface="Calibri"/>
            </a:endParaRPr>
          </a:p>
          <a:p>
            <a:pPr algn="just" marL="241300" marR="9525" indent="-228600">
              <a:lnSpc>
                <a:spcPct val="150000"/>
              </a:lnSpc>
              <a:spcBef>
                <a:spcPts val="99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Consultations</a:t>
            </a:r>
            <a:r>
              <a:rPr dirty="0" sz="2000" spc="-5">
                <a:latin typeface="Calibri"/>
                <a:cs typeface="Calibri"/>
              </a:rPr>
              <a:t> held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stakeholders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such</a:t>
            </a:r>
            <a:r>
              <a:rPr dirty="0" sz="2000" spc="-5">
                <a:latin typeface="Calibri"/>
                <a:cs typeface="Calibri"/>
              </a:rPr>
              <a:t> as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State</a:t>
            </a:r>
            <a:r>
              <a:rPr dirty="0" sz="2000" spc="-10">
                <a:latin typeface="Calibri"/>
                <a:cs typeface="Calibri"/>
              </a:rPr>
              <a:t> Governments,</a:t>
            </a:r>
            <a:r>
              <a:rPr dirty="0" sz="2000" spc="-5">
                <a:latin typeface="Calibri"/>
                <a:cs typeface="Calibri"/>
              </a:rPr>
              <a:t> Ministries/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Departments, 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Cooperative Federations, Cooperative </a:t>
            </a:r>
            <a:r>
              <a:rPr dirty="0" sz="2000" spc="-5">
                <a:latin typeface="Calibri"/>
                <a:cs typeface="Calibri"/>
              </a:rPr>
              <a:t>Institutions, etc. on </a:t>
            </a:r>
            <a:r>
              <a:rPr dirty="0" sz="2000" spc="-10">
                <a:latin typeface="Calibri"/>
                <a:cs typeface="Calibri"/>
              </a:rPr>
              <a:t>various </a:t>
            </a:r>
            <a:r>
              <a:rPr dirty="0" sz="2000">
                <a:latin typeface="Calibri"/>
                <a:cs typeface="Calibri"/>
              </a:rPr>
              <a:t>aspects </a:t>
            </a:r>
            <a:r>
              <a:rPr dirty="0" sz="2000" spc="10">
                <a:latin typeface="Calibri"/>
                <a:cs typeface="Calibri"/>
              </a:rPr>
              <a:t>of </a:t>
            </a:r>
            <a:r>
              <a:rPr dirty="0" sz="2000" spc="-5">
                <a:latin typeface="Calibri"/>
                <a:cs typeface="Calibri"/>
              </a:rPr>
              <a:t>database </a:t>
            </a:r>
            <a:r>
              <a:rPr dirty="0" sz="2000" spc="-10">
                <a:latin typeface="Calibri"/>
                <a:cs typeface="Calibri"/>
              </a:rPr>
              <a:t>such </a:t>
            </a:r>
            <a:r>
              <a:rPr dirty="0" sz="2000" spc="-5">
                <a:latin typeface="Calibri"/>
                <a:cs typeface="Calibri"/>
              </a:rPr>
              <a:t>as </a:t>
            </a:r>
            <a:r>
              <a:rPr dirty="0" sz="2000" spc="-10">
                <a:latin typeface="Calibri"/>
                <a:cs typeface="Calibri"/>
              </a:rPr>
              <a:t>sector 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specific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fields,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availability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data,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procedure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collect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data,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frequency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validation,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150100"/>
              </a:lnSpc>
              <a:spcBef>
                <a:spcPts val="1005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Sector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specific</a:t>
            </a:r>
            <a:r>
              <a:rPr dirty="0" sz="2000" spc="1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workshops</a:t>
            </a:r>
            <a:r>
              <a:rPr dirty="0" sz="2000" spc="1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 spc="19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members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from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Primary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5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Apex</a:t>
            </a:r>
            <a:r>
              <a:rPr dirty="0" sz="2000" spc="1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experts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already</a:t>
            </a:r>
            <a:r>
              <a:rPr dirty="0" sz="2000" spc="19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conducted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following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sectors:</a:t>
            </a:r>
            <a:endParaRPr sz="2000">
              <a:latin typeface="Calibri"/>
              <a:cs typeface="Calibri"/>
            </a:endParaRPr>
          </a:p>
          <a:p>
            <a:pPr algn="just" lvl="1" marL="697865" indent="-229235">
              <a:lnSpc>
                <a:spcPct val="100000"/>
              </a:lnSpc>
              <a:spcBef>
                <a:spcPts val="1705"/>
              </a:spcBef>
              <a:buClr>
                <a:srgbClr val="00AF50"/>
              </a:buClr>
              <a:buFont typeface="Courier New"/>
              <a:buChar char="o"/>
              <a:tabLst>
                <a:tab pos="698500" algn="l"/>
              </a:tabLst>
            </a:pPr>
            <a:r>
              <a:rPr dirty="0" sz="2000" spc="-10">
                <a:latin typeface="Calibri"/>
                <a:cs typeface="Calibri"/>
              </a:rPr>
              <a:t>Credit,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Dairy,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Fisheries,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Sugar;</a:t>
            </a:r>
            <a:endParaRPr sz="2000">
              <a:latin typeface="Calibri"/>
              <a:cs typeface="Calibri"/>
            </a:endParaRPr>
          </a:p>
          <a:p>
            <a:pPr algn="just" lvl="1" marL="697865" indent="-229235">
              <a:lnSpc>
                <a:spcPct val="100000"/>
              </a:lnSpc>
              <a:spcBef>
                <a:spcPts val="1705"/>
              </a:spcBef>
              <a:buClr>
                <a:srgbClr val="00AF50"/>
              </a:buClr>
              <a:buFont typeface="Courier New"/>
              <a:buChar char="o"/>
              <a:tabLst>
                <a:tab pos="698500" algn="l"/>
              </a:tabLst>
            </a:pPr>
            <a:r>
              <a:rPr dirty="0" sz="2000" spc="-30">
                <a:latin typeface="Calibri"/>
                <a:cs typeface="Calibri"/>
              </a:rPr>
              <a:t>Consumer,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Manufacturing,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Marketing;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algn="just" lvl="1" marL="697865" indent="-229235">
              <a:lnSpc>
                <a:spcPct val="100000"/>
              </a:lnSpc>
              <a:spcBef>
                <a:spcPts val="1685"/>
              </a:spcBef>
              <a:buClr>
                <a:srgbClr val="00AF50"/>
              </a:buClr>
              <a:buFont typeface="Courier New"/>
              <a:buChar char="o"/>
              <a:tabLst>
                <a:tab pos="698500" algn="l"/>
              </a:tabLst>
            </a:pPr>
            <a:r>
              <a:rPr dirty="0" sz="2000" spc="-25">
                <a:latin typeface="Calibri"/>
                <a:cs typeface="Calibri"/>
              </a:rPr>
              <a:t>Labour,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Housing.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6917" y="209245"/>
            <a:ext cx="8601710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 spc="5">
                <a:solidFill>
                  <a:srgbClr val="FF0000"/>
                </a:solidFill>
              </a:rPr>
              <a:t>8.</a:t>
            </a:r>
            <a:r>
              <a:rPr dirty="0" sz="4000" spc="-4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New </a:t>
            </a:r>
            <a:r>
              <a:rPr dirty="0" sz="4000">
                <a:solidFill>
                  <a:srgbClr val="FF0000"/>
                </a:solidFill>
              </a:rPr>
              <a:t>Multi</a:t>
            </a:r>
            <a:r>
              <a:rPr dirty="0" sz="4000" spc="-30">
                <a:solidFill>
                  <a:srgbClr val="FF0000"/>
                </a:solidFill>
              </a:rPr>
              <a:t> State </a:t>
            </a:r>
            <a:r>
              <a:rPr dirty="0" sz="4000" spc="-20">
                <a:solidFill>
                  <a:srgbClr val="FF0000"/>
                </a:solidFill>
              </a:rPr>
              <a:t>Cooperative</a:t>
            </a:r>
            <a:r>
              <a:rPr dirty="0" sz="4000" spc="-1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Societies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8015" y="1161364"/>
            <a:ext cx="10930255" cy="4876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New</a:t>
            </a:r>
            <a:r>
              <a:rPr dirty="0" u="heavy" sz="2000" spc="-2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Multi</a:t>
            </a:r>
            <a:r>
              <a:rPr dirty="0" u="heavy" sz="2000" spc="-1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State</a:t>
            </a:r>
            <a:r>
              <a:rPr dirty="0" u="heavy" sz="200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Export</a:t>
            </a:r>
            <a:r>
              <a:rPr dirty="0" u="heavy" sz="200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Cooperative</a:t>
            </a:r>
            <a:r>
              <a:rPr dirty="0" u="heavy" sz="2000" spc="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Society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National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surplus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all </a:t>
            </a:r>
            <a:r>
              <a:rPr dirty="0" sz="2000" spc="-15">
                <a:latin typeface="Calibri"/>
                <a:cs typeface="Calibri"/>
              </a:rPr>
              <a:t>sectors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can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</a:t>
            </a:r>
            <a:r>
              <a:rPr dirty="0" sz="2000" spc="-10">
                <a:latin typeface="Calibri"/>
                <a:cs typeface="Calibri"/>
              </a:rPr>
              <a:t> exported.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Farmers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can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get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Global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rates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such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surplus.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5">
                <a:latin typeface="Calibri"/>
                <a:cs typeface="Calibri"/>
              </a:rPr>
              <a:t>Chief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Promoters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IFFCO,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KRIBHCO,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NAFED,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AMUL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NCDC.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New</a:t>
            </a:r>
            <a:r>
              <a:rPr dirty="0" u="heavy" sz="2000" spc="-2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Multi </a:t>
            </a:r>
            <a:r>
              <a:rPr dirty="0" u="heavy" sz="2000" spc="-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State</a:t>
            </a: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Seed</a:t>
            </a:r>
            <a:r>
              <a:rPr dirty="0" u="heavy" sz="2000" spc="3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Cooperative</a:t>
            </a:r>
            <a:r>
              <a:rPr dirty="0" u="heavy" sz="2000" spc="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Society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Distribution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quality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seed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farmers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through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increasing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agricultural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productivity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5">
                <a:latin typeface="Calibri"/>
                <a:cs typeface="Calibri"/>
              </a:rPr>
              <a:t>income.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 spc="-10">
                <a:latin typeface="Calibri"/>
                <a:cs typeface="Calibri"/>
              </a:rPr>
              <a:t>Collaboration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with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ICAR,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National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Seed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Corporation,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IFFCO,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KRIBHCO,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NCDC,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Agriculture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Ministry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200"/>
              </a:spcBef>
            </a:pPr>
            <a:r>
              <a:rPr dirty="0" sz="2000" spc="-15">
                <a:latin typeface="Calibri"/>
                <a:cs typeface="Calibri"/>
              </a:rPr>
              <a:t>State/UT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Governments.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New</a:t>
            </a:r>
            <a:r>
              <a:rPr dirty="0" u="heavy" sz="2000" spc="-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Multi</a:t>
            </a:r>
            <a:r>
              <a:rPr dirty="0" u="heavy" sz="2000" spc="-1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2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State</a:t>
            </a:r>
            <a:r>
              <a:rPr dirty="0" u="heavy" sz="2000" spc="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Organic</a:t>
            </a:r>
            <a:r>
              <a:rPr dirty="0" u="heavy" sz="200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Farming</a:t>
            </a:r>
            <a:r>
              <a:rPr dirty="0" u="heavy" sz="2000" spc="-15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Cooperative</a:t>
            </a:r>
            <a:r>
              <a:rPr dirty="0" u="heavy" sz="2000" spc="3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Society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Promotion,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Production and </a:t>
            </a:r>
            <a:r>
              <a:rPr dirty="0" sz="2000" spc="-15">
                <a:latin typeface="Calibri"/>
                <a:cs typeface="Calibri"/>
              </a:rPr>
              <a:t>marketing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Organic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products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international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NPOP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standards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015" y="6293916"/>
            <a:ext cx="1007618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Setting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up of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testing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laboratories,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branding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products</a:t>
            </a:r>
            <a:r>
              <a:rPr dirty="0" sz="2000">
                <a:latin typeface="Calibri"/>
                <a:cs typeface="Calibri"/>
              </a:rPr>
              <a:t> and</a:t>
            </a:r>
            <a:r>
              <a:rPr dirty="0" sz="2000" spc="-10">
                <a:latin typeface="Calibri"/>
                <a:cs typeface="Calibri"/>
              </a:rPr>
              <a:t> sale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products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AMUL,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NCDC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00054" y="6428638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9121" y="52273"/>
            <a:ext cx="955548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0000"/>
                </a:solidFill>
              </a:rPr>
              <a:t>9.</a:t>
            </a:r>
            <a:r>
              <a:rPr dirty="0" sz="3600" spc="5">
                <a:solidFill>
                  <a:srgbClr val="FF0000"/>
                </a:solidFill>
              </a:rPr>
              <a:t> </a:t>
            </a:r>
            <a:r>
              <a:rPr dirty="0" sz="3600" spc="-5">
                <a:solidFill>
                  <a:srgbClr val="FF0000"/>
                </a:solidFill>
              </a:rPr>
              <a:t>National</a:t>
            </a:r>
            <a:r>
              <a:rPr dirty="0" sz="3600" spc="-15">
                <a:solidFill>
                  <a:srgbClr val="FF0000"/>
                </a:solidFill>
              </a:rPr>
              <a:t> Cooperative</a:t>
            </a:r>
            <a:r>
              <a:rPr dirty="0" sz="3600" spc="-55">
                <a:solidFill>
                  <a:srgbClr val="FF0000"/>
                </a:solidFill>
              </a:rPr>
              <a:t> </a:t>
            </a:r>
            <a:r>
              <a:rPr dirty="0" sz="3600" spc="-5">
                <a:solidFill>
                  <a:srgbClr val="FF0000"/>
                </a:solidFill>
              </a:rPr>
              <a:t>Development</a:t>
            </a:r>
            <a:r>
              <a:rPr dirty="0" sz="3600" spc="-60">
                <a:solidFill>
                  <a:srgbClr val="FF0000"/>
                </a:solidFill>
              </a:rPr>
              <a:t> </a:t>
            </a:r>
            <a:r>
              <a:rPr dirty="0" sz="3600" spc="-15">
                <a:solidFill>
                  <a:srgbClr val="FF0000"/>
                </a:solidFill>
              </a:rPr>
              <a:t>Corporation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3540" y="657764"/>
            <a:ext cx="11430000" cy="5995670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1295"/>
              </a:spcBef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95">
                <a:latin typeface="Calibri"/>
                <a:cs typeface="Calibri"/>
              </a:rPr>
              <a:t>To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advance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loans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grant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subsidies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State/UT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Governments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financing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co-operative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societies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also</a:t>
            </a:r>
            <a:endParaRPr sz="2000">
              <a:latin typeface="Calibri"/>
              <a:cs typeface="Calibri"/>
            </a:endParaRPr>
          </a:p>
          <a:p>
            <a:pPr marL="283845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Calibri"/>
                <a:cs typeface="Calibri"/>
              </a:rPr>
              <a:t>direct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lending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co-operative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Calibri"/>
              <a:cs typeface="Calibri"/>
            </a:endParaRPr>
          </a:p>
          <a:p>
            <a:pPr marL="283845" marR="5080" indent="-271780">
              <a:lnSpc>
                <a:spcPct val="150100"/>
              </a:lnSpc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10">
                <a:latin typeface="Calibri"/>
                <a:cs typeface="Calibri"/>
              </a:rPr>
              <a:t>NCDC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plans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increase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disbursement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from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34,200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Crore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(2021-22)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60,000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Crore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during</a:t>
            </a:r>
            <a:r>
              <a:rPr dirty="0" sz="2000" spc="4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this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financial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year.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18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Regional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Offices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assist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20">
                <a:latin typeface="Calibri"/>
                <a:cs typeface="Calibri"/>
              </a:rPr>
              <a:t>States/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60">
                <a:latin typeface="Calibri"/>
                <a:cs typeface="Calibri"/>
              </a:rPr>
              <a:t>UTs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country.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2750">
              <a:latin typeface="Calibri"/>
              <a:cs typeface="Calibri"/>
            </a:endParaRPr>
          </a:p>
          <a:p>
            <a:pPr marL="283845" indent="-27178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5">
                <a:latin typeface="Calibri"/>
                <a:cs typeface="Calibri"/>
              </a:rPr>
              <a:t>Short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term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credit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expand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MSP/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non-MSP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procurement,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lending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DCCBs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1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assistance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Women</a:t>
            </a:r>
            <a:r>
              <a:rPr dirty="0" sz="2000" spc="11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SHG</a:t>
            </a:r>
            <a:endParaRPr sz="2000">
              <a:latin typeface="Calibri"/>
              <a:cs typeface="Calibri"/>
            </a:endParaRPr>
          </a:p>
          <a:p>
            <a:pPr marL="283845">
              <a:lnSpc>
                <a:spcPct val="100000"/>
              </a:lnSpc>
              <a:spcBef>
                <a:spcPts val="1205"/>
              </a:spcBef>
            </a:pPr>
            <a:r>
              <a:rPr dirty="0" sz="2000" spc="-15">
                <a:latin typeface="Calibri"/>
                <a:cs typeface="Calibri"/>
              </a:rPr>
              <a:t>Federations.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Calibri"/>
              <a:cs typeface="Calibri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10">
                <a:latin typeface="Calibri"/>
                <a:cs typeface="Calibri"/>
              </a:rPr>
              <a:t>Timeline: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Working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Capital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Loan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15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days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Term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Loan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30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days.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AF50"/>
              </a:buClr>
              <a:buFont typeface="Arial MT"/>
              <a:buChar char="•"/>
            </a:pPr>
            <a:endParaRPr sz="2750">
              <a:latin typeface="Calibri"/>
              <a:cs typeface="Calibri"/>
            </a:endParaRPr>
          </a:p>
          <a:p>
            <a:pPr marL="283845" indent="-27178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10">
                <a:latin typeface="Calibri"/>
                <a:cs typeface="Calibri"/>
              </a:rPr>
              <a:t>1-2%</a:t>
            </a:r>
            <a:r>
              <a:rPr dirty="0" sz="2000" spc="4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lower</a:t>
            </a:r>
            <a:r>
              <a:rPr dirty="0" sz="2000" spc="49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rate</a:t>
            </a:r>
            <a:r>
              <a:rPr dirty="0" sz="2000" spc="484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47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interest</a:t>
            </a:r>
            <a:r>
              <a:rPr dirty="0" sz="2000" spc="5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4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484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focused</a:t>
            </a:r>
            <a:r>
              <a:rPr dirty="0" sz="2000" spc="4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schemes</a:t>
            </a:r>
            <a:r>
              <a:rPr dirty="0" sz="2000" spc="4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like</a:t>
            </a:r>
            <a:r>
              <a:rPr dirty="0" sz="2000" spc="509"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Yuva</a:t>
            </a:r>
            <a:r>
              <a:rPr dirty="0" sz="2000" spc="5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Sahakar</a:t>
            </a:r>
            <a:r>
              <a:rPr dirty="0" sz="2000" spc="49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(new</a:t>
            </a:r>
            <a:r>
              <a:rPr dirty="0" sz="2000" spc="5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cooperatives),</a:t>
            </a:r>
            <a:r>
              <a:rPr dirty="0" sz="2000" spc="509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Ayushman</a:t>
            </a:r>
            <a:endParaRPr sz="2000">
              <a:latin typeface="Calibri"/>
              <a:cs typeface="Calibri"/>
            </a:endParaRPr>
          </a:p>
          <a:p>
            <a:pPr marL="283845">
              <a:lnSpc>
                <a:spcPct val="100000"/>
              </a:lnSpc>
              <a:spcBef>
                <a:spcPts val="1205"/>
              </a:spcBef>
            </a:pPr>
            <a:r>
              <a:rPr dirty="0" sz="2000" spc="-10">
                <a:latin typeface="Calibri"/>
                <a:cs typeface="Calibri"/>
              </a:rPr>
              <a:t>Sahakar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(health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cooperatives),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Nandini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Sahakar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(women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Calibri"/>
              <a:cs typeface="Calibri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Arial MT"/>
              <a:buChar char="•"/>
              <a:tabLst>
                <a:tab pos="283845" algn="l"/>
                <a:tab pos="284480" algn="l"/>
              </a:tabLst>
            </a:pPr>
            <a:r>
              <a:rPr dirty="0" sz="2000" spc="-10">
                <a:latin typeface="Calibri"/>
                <a:cs typeface="Calibri"/>
              </a:rPr>
              <a:t>Dovetailing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with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Central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Government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Scheme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like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DIDF,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5">
                <a:latin typeface="Calibri"/>
                <a:cs typeface="Calibri"/>
              </a:rPr>
              <a:t>PMMSY,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FPO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Scheme,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PMFME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5609" y="216484"/>
            <a:ext cx="380174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FF0000"/>
                </a:solidFill>
              </a:rPr>
              <a:t>10.</a:t>
            </a:r>
            <a:r>
              <a:rPr dirty="0" sz="3600" spc="-30">
                <a:solidFill>
                  <a:srgbClr val="FF0000"/>
                </a:solidFill>
              </a:rPr>
              <a:t> </a:t>
            </a:r>
            <a:r>
              <a:rPr dirty="0" sz="3600">
                <a:solidFill>
                  <a:srgbClr val="FF0000"/>
                </a:solidFill>
              </a:rPr>
              <a:t>Other</a:t>
            </a:r>
            <a:r>
              <a:rPr dirty="0" sz="3600" spc="-30">
                <a:solidFill>
                  <a:srgbClr val="FF0000"/>
                </a:solidFill>
              </a:rPr>
              <a:t> </a:t>
            </a:r>
            <a:r>
              <a:rPr dirty="0" sz="3600" spc="-5">
                <a:solidFill>
                  <a:srgbClr val="FF0000"/>
                </a:solidFill>
              </a:rPr>
              <a:t>Initiatives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3540" y="1126362"/>
            <a:ext cx="11266170" cy="54737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0">
                <a:latin typeface="Calibri"/>
                <a:cs typeface="Calibri"/>
              </a:rPr>
              <a:t>Amendment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Multi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State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Act,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2002.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7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0">
                <a:latin typeface="Calibri"/>
                <a:cs typeface="Calibri"/>
              </a:rPr>
              <a:t>Computerization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Office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Central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Registrar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45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5">
                <a:latin typeface="Calibri"/>
                <a:cs typeface="Calibri"/>
              </a:rPr>
              <a:t>Encourage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viable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sections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society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Women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SC/ST.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7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5">
                <a:latin typeface="Calibri"/>
                <a:cs typeface="Calibri"/>
              </a:rPr>
              <a:t>Promote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Primary,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District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State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level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Textiles,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Self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Help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Groups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7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0">
                <a:latin typeface="Calibri"/>
                <a:cs typeface="Calibri"/>
              </a:rPr>
              <a:t>Increase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marketing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opportunities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through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GEM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other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similar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platforms.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45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15">
                <a:latin typeface="Calibri"/>
                <a:cs typeface="Calibri"/>
              </a:rPr>
              <a:t>Surcharge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Co-operative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societies,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having</a:t>
            </a:r>
            <a:r>
              <a:rPr dirty="0" sz="2000" spc="-15">
                <a:latin typeface="Calibri"/>
                <a:cs typeface="Calibri"/>
              </a:rPr>
              <a:t> total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income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between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1-10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65">
                <a:latin typeface="Calibri"/>
                <a:cs typeface="Calibri"/>
              </a:rPr>
              <a:t>Cr,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reduced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from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12%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7%.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75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5">
                <a:latin typeface="Calibri"/>
                <a:cs typeface="Calibri"/>
              </a:rPr>
              <a:t>Minimum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Alternate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75">
                <a:latin typeface="Calibri"/>
                <a:cs typeface="Calibri"/>
              </a:rPr>
              <a:t>Tax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45">
                <a:latin typeface="Calibri"/>
                <a:cs typeface="Calibri"/>
              </a:rPr>
              <a:t>(MAT)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rate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reduced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Co-operatives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from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18.5%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15%.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70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5">
                <a:latin typeface="Calibri"/>
                <a:cs typeface="Calibri"/>
              </a:rPr>
              <a:t>Non-scheduled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UCBs,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SCBs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DCCBs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notified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Member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Lending Institutions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CGTMSE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Scheme.</a:t>
            </a:r>
            <a:endParaRPr sz="20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39"/>
              </a:spcBef>
              <a:buClr>
                <a:srgbClr val="00AF50"/>
              </a:buClr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dirty="0" sz="2000" spc="-5">
                <a:latin typeface="Calibri"/>
                <a:cs typeface="Calibri"/>
              </a:rPr>
              <a:t>Onboarding 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co-operatives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‘buyer’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well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‘seller’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GeM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platform.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Calibri"/>
              <a:cs typeface="Calibri"/>
            </a:endParaRPr>
          </a:p>
          <a:p>
            <a:pPr algn="ctr" marL="158115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…..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THANK</a:t>
            </a:r>
            <a:r>
              <a:rPr dirty="0" spc="-60"/>
              <a:t> </a:t>
            </a:r>
            <a:r>
              <a:rPr dirty="0" spc="-114"/>
              <a:t>YOU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00054" y="6428638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88"/>
                </a:solidFill>
                <a:latin typeface="Calibri"/>
                <a:cs typeface="Calibri"/>
              </a:rPr>
              <a:t>14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5165" y="613105"/>
            <a:ext cx="1663064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10">
                <a:solidFill>
                  <a:srgbClr val="FF0000"/>
                </a:solidFill>
              </a:rPr>
              <a:t>VI</a:t>
            </a:r>
            <a:r>
              <a:rPr dirty="0" sz="4400">
                <a:solidFill>
                  <a:srgbClr val="FF0000"/>
                </a:solidFill>
              </a:rPr>
              <a:t>S</a:t>
            </a:r>
            <a:r>
              <a:rPr dirty="0" sz="4400" spc="-5">
                <a:solidFill>
                  <a:srgbClr val="FF0000"/>
                </a:solidFill>
              </a:rPr>
              <a:t>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38759" y="1739900"/>
            <a:ext cx="10812145" cy="4099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0" indent="-229235">
              <a:lnSpc>
                <a:spcPct val="100000"/>
              </a:lnSpc>
              <a:spcBef>
                <a:spcPts val="100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>
                <a:latin typeface="Calibri"/>
                <a:cs typeface="Calibri"/>
              </a:rPr>
              <a:t>New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Ministry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created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6</a:t>
            </a:r>
            <a:r>
              <a:rPr dirty="0" baseline="24305" sz="2400" spc="-7">
                <a:latin typeface="Calibri"/>
                <a:cs typeface="Calibri"/>
              </a:rPr>
              <a:t>th</a:t>
            </a:r>
            <a:r>
              <a:rPr dirty="0" baseline="24305" sz="2400" spc="232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July,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2021.</a:t>
            </a:r>
            <a:endParaRPr sz="2400">
              <a:latin typeface="Calibri"/>
              <a:cs typeface="Calibri"/>
            </a:endParaRPr>
          </a:p>
          <a:p>
            <a:pPr marL="254000" indent="-229235">
              <a:lnSpc>
                <a:spcPct val="100000"/>
              </a:lnSpc>
              <a:spcBef>
                <a:spcPts val="2160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>
                <a:latin typeface="Calibri"/>
                <a:cs typeface="Calibri"/>
              </a:rPr>
              <a:t>Mission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achieve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National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Prosperity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through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Cooperatives.</a:t>
            </a:r>
            <a:endParaRPr sz="2400">
              <a:latin typeface="Calibri"/>
              <a:cs typeface="Calibri"/>
            </a:endParaRPr>
          </a:p>
          <a:p>
            <a:pPr marL="254000" indent="-229235">
              <a:lnSpc>
                <a:spcPct val="100000"/>
              </a:lnSpc>
              <a:spcBef>
                <a:spcPts val="2140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 spc="-5">
                <a:latin typeface="Calibri"/>
                <a:cs typeface="Calibri"/>
              </a:rPr>
              <a:t>Strengthening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Cooperatives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30">
                <a:latin typeface="Calibri"/>
                <a:cs typeface="Calibri"/>
              </a:rPr>
              <a:t> country.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Improving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Cooperative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Governance.</a:t>
            </a:r>
            <a:endParaRPr sz="2400">
              <a:latin typeface="Calibri"/>
              <a:cs typeface="Calibri"/>
            </a:endParaRPr>
          </a:p>
          <a:p>
            <a:pPr marL="254000" indent="-229235">
              <a:lnSpc>
                <a:spcPct val="100000"/>
              </a:lnSpc>
              <a:spcBef>
                <a:spcPts val="2160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 spc="-5">
                <a:latin typeface="Calibri"/>
                <a:cs typeface="Calibri"/>
              </a:rPr>
              <a:t>Promoting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Cooperative-based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Economic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Development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Model.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65">
                <a:latin typeface="Calibri"/>
                <a:cs typeface="Calibri"/>
              </a:rPr>
              <a:t>Tap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Emerging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Markets.</a:t>
            </a:r>
            <a:endParaRPr sz="2400">
              <a:latin typeface="Calibri"/>
              <a:cs typeface="Calibri"/>
            </a:endParaRPr>
          </a:p>
          <a:p>
            <a:pPr marL="254000" indent="-229235">
              <a:lnSpc>
                <a:spcPct val="100000"/>
              </a:lnSpc>
              <a:spcBef>
                <a:spcPts val="2165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 spc="-15">
                <a:latin typeface="Calibri"/>
                <a:cs typeface="Calibri"/>
              </a:rPr>
              <a:t>Evolving </a:t>
            </a:r>
            <a:r>
              <a:rPr dirty="0" sz="2400" spc="-10">
                <a:latin typeface="Calibri"/>
                <a:cs typeface="Calibri"/>
              </a:rPr>
              <a:t>framework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Cooperative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Education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25">
                <a:latin typeface="Calibri"/>
                <a:cs typeface="Calibri"/>
              </a:rPr>
              <a:t>Training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30">
                <a:latin typeface="Calibri"/>
                <a:cs typeface="Calibri"/>
              </a:rPr>
              <a:t>country.</a:t>
            </a:r>
            <a:endParaRPr sz="2400">
              <a:latin typeface="Calibri"/>
              <a:cs typeface="Calibri"/>
            </a:endParaRPr>
          </a:p>
          <a:p>
            <a:pPr marL="254000" marR="51435" indent="-229235">
              <a:lnSpc>
                <a:spcPct val="140100"/>
              </a:lnSpc>
              <a:spcBef>
                <a:spcPts val="980"/>
              </a:spcBef>
              <a:buClr>
                <a:srgbClr val="00AF50"/>
              </a:buClr>
              <a:buFont typeface="Arial MT"/>
              <a:buChar char="•"/>
              <a:tabLst>
                <a:tab pos="254635" algn="l"/>
              </a:tabLst>
            </a:pPr>
            <a:r>
              <a:rPr dirty="0" sz="2400" spc="-10">
                <a:latin typeface="Calibri"/>
                <a:cs typeface="Calibri"/>
              </a:rPr>
              <a:t>Creation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30">
                <a:latin typeface="Calibri"/>
                <a:cs typeface="Calibri"/>
              </a:rPr>
              <a:t>policy, </a:t>
            </a:r>
            <a:r>
              <a:rPr dirty="0" sz="2400" spc="-10">
                <a:latin typeface="Calibri"/>
                <a:cs typeface="Calibri"/>
              </a:rPr>
              <a:t>legal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institutional </a:t>
            </a:r>
            <a:r>
              <a:rPr dirty="0" sz="2400" spc="-10">
                <a:latin typeface="Calibri"/>
                <a:cs typeface="Calibri"/>
              </a:rPr>
              <a:t>framework to </a:t>
            </a:r>
            <a:r>
              <a:rPr dirty="0" sz="2400">
                <a:latin typeface="Calibri"/>
                <a:cs typeface="Calibri"/>
              </a:rPr>
              <a:t>help </a:t>
            </a:r>
            <a:r>
              <a:rPr dirty="0" sz="2400" spc="-10">
                <a:latin typeface="Calibri"/>
                <a:cs typeface="Calibri"/>
              </a:rPr>
              <a:t>cooperatives realize </a:t>
            </a:r>
            <a:r>
              <a:rPr dirty="0" sz="2400">
                <a:latin typeface="Calibri"/>
                <a:cs typeface="Calibri"/>
              </a:rPr>
              <a:t>their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true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potential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National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Economy.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1154" y="74498"/>
            <a:ext cx="7933055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 spc="5">
                <a:solidFill>
                  <a:srgbClr val="FF0000"/>
                </a:solidFill>
              </a:rPr>
              <a:t>Indian</a:t>
            </a:r>
            <a:r>
              <a:rPr dirty="0" sz="4000" spc="-40">
                <a:solidFill>
                  <a:srgbClr val="FF0000"/>
                </a:solidFill>
              </a:rPr>
              <a:t> </a:t>
            </a:r>
            <a:r>
              <a:rPr dirty="0" sz="4000" spc="-20">
                <a:solidFill>
                  <a:srgbClr val="FF0000"/>
                </a:solidFill>
              </a:rPr>
              <a:t>Cooperative</a:t>
            </a:r>
            <a:r>
              <a:rPr dirty="0" sz="4000" spc="-2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Sector</a:t>
            </a:r>
            <a:r>
              <a:rPr dirty="0" sz="4000" spc="-20">
                <a:solidFill>
                  <a:srgbClr val="FF0000"/>
                </a:solidFill>
              </a:rPr>
              <a:t> </a:t>
            </a:r>
            <a:r>
              <a:rPr dirty="0" sz="4000" spc="-30">
                <a:solidFill>
                  <a:srgbClr val="FF0000"/>
                </a:solidFill>
              </a:rPr>
              <a:t>at</a:t>
            </a:r>
            <a:r>
              <a:rPr dirty="0" sz="4000" spc="-5">
                <a:solidFill>
                  <a:srgbClr val="FF0000"/>
                </a:solidFill>
              </a:rPr>
              <a:t> </a:t>
            </a:r>
            <a:r>
              <a:rPr dirty="0" sz="4000" spc="5">
                <a:solidFill>
                  <a:srgbClr val="FF0000"/>
                </a:solidFill>
              </a:rPr>
              <a:t>a</a:t>
            </a:r>
            <a:r>
              <a:rPr dirty="0" sz="4000" spc="-5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Glance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79576" y="1028700"/>
          <a:ext cx="4339590" cy="2898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8455"/>
                <a:gridCol w="1441449"/>
              </a:tblGrid>
              <a:tr h="803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Cooperative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Societies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8,54,355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  <a:tr h="699642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Credit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Cooperatives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87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1,77,605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87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  <a:tr h="712851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non-Credit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Cooperatives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051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6,76,750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051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  <a:tr h="669671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800" spc="-3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Cooperative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members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841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29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841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5894641" y="1716023"/>
            <a:ext cx="5834380" cy="3825875"/>
            <a:chOff x="5894641" y="1716023"/>
            <a:chExt cx="5834380" cy="38258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2847" y="1716023"/>
              <a:ext cx="240791" cy="38221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92111" y="2267711"/>
              <a:ext cx="243840" cy="327050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07479" y="2258567"/>
              <a:ext cx="240792" cy="327964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76743" y="4526279"/>
              <a:ext cx="243840" cy="101193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961375" y="4895088"/>
              <a:ext cx="243840" cy="64312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49055" y="4971288"/>
              <a:ext cx="240792" cy="56692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33687" y="5029200"/>
              <a:ext cx="240792" cy="50901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418319" y="5074920"/>
              <a:ext cx="243840" cy="4632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02951" y="5160264"/>
              <a:ext cx="243840" cy="37795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387583" y="5166359"/>
              <a:ext cx="243840" cy="37185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875263" y="5218176"/>
              <a:ext cx="240792" cy="32004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359895" y="1786127"/>
              <a:ext cx="240792" cy="375208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99403" y="5536691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28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5902833" y="1453972"/>
            <a:ext cx="4826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177605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88100" y="2006295"/>
            <a:ext cx="9683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314" sz="1800" spc="-15">
                <a:latin typeface="Calibri"/>
                <a:cs typeface="Calibri"/>
              </a:rPr>
              <a:t>15235</a:t>
            </a:r>
            <a:r>
              <a:rPr dirty="0" baseline="2314" sz="1800">
                <a:latin typeface="Calibri"/>
                <a:cs typeface="Calibri"/>
              </a:rPr>
              <a:t>1</a:t>
            </a:r>
            <a:r>
              <a:rPr dirty="0" baseline="2314" sz="1800" spc="-89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151956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95464" y="4267580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46953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80984" y="4634865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29901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66252" y="4711065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26355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851518" y="4768977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23670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37040" y="4815967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21493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822306" y="4901565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17507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307828" y="4905882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17313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793094" y="4957064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14932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41785" y="1524711"/>
            <a:ext cx="4845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174319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88329" y="5428869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05120" y="4998211"/>
            <a:ext cx="3803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Calibri"/>
                <a:cs typeface="Calibri"/>
              </a:rPr>
              <a:t>20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05120" y="4567554"/>
            <a:ext cx="3803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Calibri"/>
                <a:cs typeface="Calibri"/>
              </a:rPr>
              <a:t>40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34380" y="2414397"/>
            <a:ext cx="450850" cy="1916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Calibri"/>
                <a:cs typeface="Calibri"/>
              </a:rPr>
              <a:t>14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725"/>
              </a:spcBef>
            </a:pPr>
            <a:r>
              <a:rPr dirty="0" sz="1100" spc="-10">
                <a:latin typeface="Calibri"/>
                <a:cs typeface="Calibri"/>
              </a:rPr>
              <a:t>12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730"/>
              </a:spcBef>
            </a:pPr>
            <a:r>
              <a:rPr dirty="0" sz="1100" spc="-10">
                <a:latin typeface="Calibri"/>
                <a:cs typeface="Calibri"/>
              </a:rPr>
              <a:t>10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725"/>
              </a:spcBef>
            </a:pPr>
            <a:r>
              <a:rPr dirty="0" sz="1100" spc="-5">
                <a:latin typeface="Calibri"/>
                <a:cs typeface="Calibri"/>
              </a:rPr>
              <a:t>80000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730"/>
              </a:spcBef>
            </a:pPr>
            <a:r>
              <a:rPr dirty="0" sz="1100" spc="-5">
                <a:latin typeface="Calibri"/>
                <a:cs typeface="Calibri"/>
              </a:rPr>
              <a:t>60000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34380" y="1983739"/>
            <a:ext cx="45021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Calibri"/>
                <a:cs typeface="Calibri"/>
              </a:rPr>
              <a:t>16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34380" y="1553082"/>
            <a:ext cx="45021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Calibri"/>
                <a:cs typeface="Calibri"/>
              </a:rPr>
              <a:t>18</a:t>
            </a:r>
            <a:r>
              <a:rPr dirty="0" sz="1100" spc="15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545328" y="5660034"/>
            <a:ext cx="5969635" cy="951865"/>
            <a:chOff x="5545328" y="5660034"/>
            <a:chExt cx="5969635" cy="951865"/>
          </a:xfrm>
        </p:grpSpPr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45328" y="5660034"/>
              <a:ext cx="612267" cy="61191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22111" y="5671299"/>
              <a:ext cx="429387" cy="42799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850380" y="5661672"/>
              <a:ext cx="276860" cy="294640"/>
            </a:xfrm>
            <a:custGeom>
              <a:avLst/>
              <a:gdLst/>
              <a:ahLst/>
              <a:cxnLst/>
              <a:rect l="l" t="t" r="r" b="b"/>
              <a:pathLst>
                <a:path w="276859" h="294639">
                  <a:moveTo>
                    <a:pt x="52197" y="201930"/>
                  </a:moveTo>
                  <a:lnTo>
                    <a:pt x="41910" y="201930"/>
                  </a:lnTo>
                  <a:lnTo>
                    <a:pt x="36702" y="203200"/>
                  </a:lnTo>
                  <a:lnTo>
                    <a:pt x="31623" y="205740"/>
                  </a:lnTo>
                  <a:lnTo>
                    <a:pt x="26416" y="207010"/>
                  </a:lnTo>
                  <a:lnTo>
                    <a:pt x="15748" y="217170"/>
                  </a:lnTo>
                  <a:lnTo>
                    <a:pt x="1524" y="231140"/>
                  </a:lnTo>
                  <a:lnTo>
                    <a:pt x="762" y="232410"/>
                  </a:lnTo>
                  <a:lnTo>
                    <a:pt x="380" y="232410"/>
                  </a:lnTo>
                  <a:lnTo>
                    <a:pt x="126" y="233680"/>
                  </a:lnTo>
                  <a:lnTo>
                    <a:pt x="0" y="234950"/>
                  </a:lnTo>
                  <a:lnTo>
                    <a:pt x="508" y="236220"/>
                  </a:lnTo>
                  <a:lnTo>
                    <a:pt x="58927" y="294640"/>
                  </a:lnTo>
                  <a:lnTo>
                    <a:pt x="63373" y="294640"/>
                  </a:lnTo>
                  <a:lnTo>
                    <a:pt x="76188" y="281940"/>
                  </a:lnTo>
                  <a:lnTo>
                    <a:pt x="62484" y="281940"/>
                  </a:lnTo>
                  <a:lnTo>
                    <a:pt x="13716" y="232410"/>
                  </a:lnTo>
                  <a:lnTo>
                    <a:pt x="22098" y="224790"/>
                  </a:lnTo>
                  <a:lnTo>
                    <a:pt x="26416" y="219710"/>
                  </a:lnTo>
                  <a:lnTo>
                    <a:pt x="30606" y="217170"/>
                  </a:lnTo>
                  <a:lnTo>
                    <a:pt x="38480" y="213360"/>
                  </a:lnTo>
                  <a:lnTo>
                    <a:pt x="73829" y="213360"/>
                  </a:lnTo>
                  <a:lnTo>
                    <a:pt x="72263" y="212090"/>
                  </a:lnTo>
                  <a:lnTo>
                    <a:pt x="67437" y="208280"/>
                  </a:lnTo>
                  <a:lnTo>
                    <a:pt x="57276" y="203200"/>
                  </a:lnTo>
                  <a:lnTo>
                    <a:pt x="52197" y="201930"/>
                  </a:lnTo>
                  <a:close/>
                </a:path>
                <a:path w="276859" h="294639">
                  <a:moveTo>
                    <a:pt x="73829" y="213360"/>
                  </a:moveTo>
                  <a:lnTo>
                    <a:pt x="42418" y="213360"/>
                  </a:lnTo>
                  <a:lnTo>
                    <a:pt x="50292" y="214630"/>
                  </a:lnTo>
                  <a:lnTo>
                    <a:pt x="54101" y="214630"/>
                  </a:lnTo>
                  <a:lnTo>
                    <a:pt x="57912" y="217170"/>
                  </a:lnTo>
                  <a:lnTo>
                    <a:pt x="61595" y="219710"/>
                  </a:lnTo>
                  <a:lnTo>
                    <a:pt x="65150" y="222250"/>
                  </a:lnTo>
                  <a:lnTo>
                    <a:pt x="68579" y="226060"/>
                  </a:lnTo>
                  <a:lnTo>
                    <a:pt x="72898" y="229870"/>
                  </a:lnTo>
                  <a:lnTo>
                    <a:pt x="76073" y="233680"/>
                  </a:lnTo>
                  <a:lnTo>
                    <a:pt x="80391" y="242570"/>
                  </a:lnTo>
                  <a:lnTo>
                    <a:pt x="81661" y="246380"/>
                  </a:lnTo>
                  <a:lnTo>
                    <a:pt x="82169" y="254000"/>
                  </a:lnTo>
                  <a:lnTo>
                    <a:pt x="81406" y="257810"/>
                  </a:lnTo>
                  <a:lnTo>
                    <a:pt x="77850" y="265430"/>
                  </a:lnTo>
                  <a:lnTo>
                    <a:pt x="75056" y="269240"/>
                  </a:lnTo>
                  <a:lnTo>
                    <a:pt x="70993" y="273050"/>
                  </a:lnTo>
                  <a:lnTo>
                    <a:pt x="62484" y="281940"/>
                  </a:lnTo>
                  <a:lnTo>
                    <a:pt x="76188" y="281940"/>
                  </a:lnTo>
                  <a:lnTo>
                    <a:pt x="77470" y="280670"/>
                  </a:lnTo>
                  <a:lnTo>
                    <a:pt x="82803" y="275590"/>
                  </a:lnTo>
                  <a:lnTo>
                    <a:pt x="86741" y="269240"/>
                  </a:lnTo>
                  <a:lnTo>
                    <a:pt x="91821" y="259080"/>
                  </a:lnTo>
                  <a:lnTo>
                    <a:pt x="93091" y="254000"/>
                  </a:lnTo>
                  <a:lnTo>
                    <a:pt x="93091" y="243840"/>
                  </a:lnTo>
                  <a:lnTo>
                    <a:pt x="91821" y="238760"/>
                  </a:lnTo>
                  <a:lnTo>
                    <a:pt x="86487" y="227330"/>
                  </a:lnTo>
                  <a:lnTo>
                    <a:pt x="82423" y="222250"/>
                  </a:lnTo>
                  <a:lnTo>
                    <a:pt x="76962" y="215900"/>
                  </a:lnTo>
                  <a:lnTo>
                    <a:pt x="73829" y="213360"/>
                  </a:lnTo>
                  <a:close/>
                </a:path>
                <a:path w="276859" h="294639">
                  <a:moveTo>
                    <a:pt x="85217" y="148590"/>
                  </a:moveTo>
                  <a:lnTo>
                    <a:pt x="83820" y="148590"/>
                  </a:lnTo>
                  <a:lnTo>
                    <a:pt x="83185" y="149860"/>
                  </a:lnTo>
                  <a:lnTo>
                    <a:pt x="82042" y="149860"/>
                  </a:lnTo>
                  <a:lnTo>
                    <a:pt x="81279" y="151130"/>
                  </a:lnTo>
                  <a:lnTo>
                    <a:pt x="80645" y="151130"/>
                  </a:lnTo>
                  <a:lnTo>
                    <a:pt x="78613" y="153670"/>
                  </a:lnTo>
                  <a:lnTo>
                    <a:pt x="76326" y="156210"/>
                  </a:lnTo>
                  <a:lnTo>
                    <a:pt x="75819" y="156210"/>
                  </a:lnTo>
                  <a:lnTo>
                    <a:pt x="74802" y="158750"/>
                  </a:lnTo>
                  <a:lnTo>
                    <a:pt x="74675" y="160020"/>
                  </a:lnTo>
                  <a:lnTo>
                    <a:pt x="75056" y="160020"/>
                  </a:lnTo>
                  <a:lnTo>
                    <a:pt x="112268" y="240030"/>
                  </a:lnTo>
                  <a:lnTo>
                    <a:pt x="112649" y="240030"/>
                  </a:lnTo>
                  <a:lnTo>
                    <a:pt x="113156" y="241300"/>
                  </a:lnTo>
                  <a:lnTo>
                    <a:pt x="113919" y="242570"/>
                  </a:lnTo>
                  <a:lnTo>
                    <a:pt x="115950" y="242570"/>
                  </a:lnTo>
                  <a:lnTo>
                    <a:pt x="118110" y="240030"/>
                  </a:lnTo>
                  <a:lnTo>
                    <a:pt x="120650" y="237490"/>
                  </a:lnTo>
                  <a:lnTo>
                    <a:pt x="121666" y="236220"/>
                  </a:lnTo>
                  <a:lnTo>
                    <a:pt x="121920" y="236220"/>
                  </a:lnTo>
                  <a:lnTo>
                    <a:pt x="122047" y="234950"/>
                  </a:lnTo>
                  <a:lnTo>
                    <a:pt x="122300" y="234950"/>
                  </a:lnTo>
                  <a:lnTo>
                    <a:pt x="121920" y="233680"/>
                  </a:lnTo>
                  <a:lnTo>
                    <a:pt x="112014" y="213360"/>
                  </a:lnTo>
                  <a:lnTo>
                    <a:pt x="120692" y="204470"/>
                  </a:lnTo>
                  <a:lnTo>
                    <a:pt x="107442" y="204470"/>
                  </a:lnTo>
                  <a:lnTo>
                    <a:pt x="86995" y="162560"/>
                  </a:lnTo>
                  <a:lnTo>
                    <a:pt x="113183" y="162560"/>
                  </a:lnTo>
                  <a:lnTo>
                    <a:pt x="85725" y="149860"/>
                  </a:lnTo>
                  <a:lnTo>
                    <a:pt x="85217" y="148590"/>
                  </a:lnTo>
                  <a:close/>
                </a:path>
                <a:path w="276859" h="294639">
                  <a:moveTo>
                    <a:pt x="113183" y="162560"/>
                  </a:moveTo>
                  <a:lnTo>
                    <a:pt x="86995" y="162560"/>
                  </a:lnTo>
                  <a:lnTo>
                    <a:pt x="129159" y="182880"/>
                  </a:lnTo>
                  <a:lnTo>
                    <a:pt x="107442" y="204470"/>
                  </a:lnTo>
                  <a:lnTo>
                    <a:pt x="120692" y="204470"/>
                  </a:lnTo>
                  <a:lnTo>
                    <a:pt x="138049" y="186690"/>
                  </a:lnTo>
                  <a:lnTo>
                    <a:pt x="165353" y="186690"/>
                  </a:lnTo>
                  <a:lnTo>
                    <a:pt x="113183" y="162560"/>
                  </a:lnTo>
                  <a:close/>
                </a:path>
                <a:path w="276859" h="294639">
                  <a:moveTo>
                    <a:pt x="166370" y="186690"/>
                  </a:moveTo>
                  <a:lnTo>
                    <a:pt x="138049" y="186690"/>
                  </a:lnTo>
                  <a:lnTo>
                    <a:pt x="158623" y="196850"/>
                  </a:lnTo>
                  <a:lnTo>
                    <a:pt x="161925" y="196850"/>
                  </a:lnTo>
                  <a:lnTo>
                    <a:pt x="163195" y="195580"/>
                  </a:lnTo>
                  <a:lnTo>
                    <a:pt x="163956" y="194310"/>
                  </a:lnTo>
                  <a:lnTo>
                    <a:pt x="165989" y="193040"/>
                  </a:lnTo>
                  <a:lnTo>
                    <a:pt x="166750" y="191770"/>
                  </a:lnTo>
                  <a:lnTo>
                    <a:pt x="167767" y="190500"/>
                  </a:lnTo>
                  <a:lnTo>
                    <a:pt x="168148" y="189230"/>
                  </a:lnTo>
                  <a:lnTo>
                    <a:pt x="168021" y="187960"/>
                  </a:lnTo>
                  <a:lnTo>
                    <a:pt x="167004" y="187960"/>
                  </a:lnTo>
                  <a:lnTo>
                    <a:pt x="166370" y="186690"/>
                  </a:lnTo>
                  <a:close/>
                </a:path>
                <a:path w="276859" h="294639">
                  <a:moveTo>
                    <a:pt x="125984" y="107950"/>
                  </a:moveTo>
                  <a:lnTo>
                    <a:pt x="124078" y="107950"/>
                  </a:lnTo>
                  <a:lnTo>
                    <a:pt x="123571" y="109220"/>
                  </a:lnTo>
                  <a:lnTo>
                    <a:pt x="122300" y="109220"/>
                  </a:lnTo>
                  <a:lnTo>
                    <a:pt x="120903" y="111760"/>
                  </a:lnTo>
                  <a:lnTo>
                    <a:pt x="120142" y="111760"/>
                  </a:lnTo>
                  <a:lnTo>
                    <a:pt x="119506" y="113030"/>
                  </a:lnTo>
                  <a:lnTo>
                    <a:pt x="118999" y="113030"/>
                  </a:lnTo>
                  <a:lnTo>
                    <a:pt x="118618" y="114300"/>
                  </a:lnTo>
                  <a:lnTo>
                    <a:pt x="117983" y="114300"/>
                  </a:lnTo>
                  <a:lnTo>
                    <a:pt x="117728" y="115570"/>
                  </a:lnTo>
                  <a:lnTo>
                    <a:pt x="117983" y="116840"/>
                  </a:lnTo>
                  <a:lnTo>
                    <a:pt x="178562" y="177800"/>
                  </a:lnTo>
                  <a:lnTo>
                    <a:pt x="180340" y="177800"/>
                  </a:lnTo>
                  <a:lnTo>
                    <a:pt x="180848" y="176530"/>
                  </a:lnTo>
                  <a:lnTo>
                    <a:pt x="181355" y="176530"/>
                  </a:lnTo>
                  <a:lnTo>
                    <a:pt x="182625" y="175260"/>
                  </a:lnTo>
                  <a:lnTo>
                    <a:pt x="184023" y="173990"/>
                  </a:lnTo>
                  <a:lnTo>
                    <a:pt x="184912" y="173990"/>
                  </a:lnTo>
                  <a:lnTo>
                    <a:pt x="185547" y="172720"/>
                  </a:lnTo>
                  <a:lnTo>
                    <a:pt x="185927" y="172720"/>
                  </a:lnTo>
                  <a:lnTo>
                    <a:pt x="186436" y="171450"/>
                  </a:lnTo>
                  <a:lnTo>
                    <a:pt x="186690" y="171450"/>
                  </a:lnTo>
                  <a:lnTo>
                    <a:pt x="187198" y="170180"/>
                  </a:lnTo>
                  <a:lnTo>
                    <a:pt x="186944" y="168910"/>
                  </a:lnTo>
                  <a:lnTo>
                    <a:pt x="186690" y="168910"/>
                  </a:lnTo>
                  <a:lnTo>
                    <a:pt x="126619" y="109220"/>
                  </a:lnTo>
                  <a:lnTo>
                    <a:pt x="125984" y="107950"/>
                  </a:lnTo>
                  <a:close/>
                </a:path>
                <a:path w="276859" h="294639">
                  <a:moveTo>
                    <a:pt x="183388" y="63500"/>
                  </a:moveTo>
                  <a:lnTo>
                    <a:pt x="175387" y="63500"/>
                  </a:lnTo>
                  <a:lnTo>
                    <a:pt x="172593" y="64770"/>
                  </a:lnTo>
                  <a:lnTo>
                    <a:pt x="169925" y="66040"/>
                  </a:lnTo>
                  <a:lnTo>
                    <a:pt x="167131" y="67310"/>
                  </a:lnTo>
                  <a:lnTo>
                    <a:pt x="164211" y="68580"/>
                  </a:lnTo>
                  <a:lnTo>
                    <a:pt x="158623" y="73660"/>
                  </a:lnTo>
                  <a:lnTo>
                    <a:pt x="157099" y="74930"/>
                  </a:lnTo>
                  <a:lnTo>
                    <a:pt x="143001" y="90170"/>
                  </a:lnTo>
                  <a:lnTo>
                    <a:pt x="142621" y="90170"/>
                  </a:lnTo>
                  <a:lnTo>
                    <a:pt x="142367" y="91440"/>
                  </a:lnTo>
                  <a:lnTo>
                    <a:pt x="142240" y="92710"/>
                  </a:lnTo>
                  <a:lnTo>
                    <a:pt x="142748" y="93980"/>
                  </a:lnTo>
                  <a:lnTo>
                    <a:pt x="202311" y="153670"/>
                  </a:lnTo>
                  <a:lnTo>
                    <a:pt x="204977" y="153670"/>
                  </a:lnTo>
                  <a:lnTo>
                    <a:pt x="206248" y="152400"/>
                  </a:lnTo>
                  <a:lnTo>
                    <a:pt x="207010" y="151130"/>
                  </a:lnTo>
                  <a:lnTo>
                    <a:pt x="207772" y="151130"/>
                  </a:lnTo>
                  <a:lnTo>
                    <a:pt x="209169" y="148590"/>
                  </a:lnTo>
                  <a:lnTo>
                    <a:pt x="210058" y="148590"/>
                  </a:lnTo>
                  <a:lnTo>
                    <a:pt x="210439" y="147320"/>
                  </a:lnTo>
                  <a:lnTo>
                    <a:pt x="210693" y="147320"/>
                  </a:lnTo>
                  <a:lnTo>
                    <a:pt x="210820" y="146050"/>
                  </a:lnTo>
                  <a:lnTo>
                    <a:pt x="210693" y="144780"/>
                  </a:lnTo>
                  <a:lnTo>
                    <a:pt x="183769" y="118110"/>
                  </a:lnTo>
                  <a:lnTo>
                    <a:pt x="189229" y="113030"/>
                  </a:lnTo>
                  <a:lnTo>
                    <a:pt x="190182" y="111760"/>
                  </a:lnTo>
                  <a:lnTo>
                    <a:pt x="177038" y="111760"/>
                  </a:lnTo>
                  <a:lnTo>
                    <a:pt x="155828" y="90170"/>
                  </a:lnTo>
                  <a:lnTo>
                    <a:pt x="162941" y="83820"/>
                  </a:lnTo>
                  <a:lnTo>
                    <a:pt x="165862" y="80010"/>
                  </a:lnTo>
                  <a:lnTo>
                    <a:pt x="168148" y="78740"/>
                  </a:lnTo>
                  <a:lnTo>
                    <a:pt x="169164" y="77470"/>
                  </a:lnTo>
                  <a:lnTo>
                    <a:pt x="170306" y="77470"/>
                  </a:lnTo>
                  <a:lnTo>
                    <a:pt x="173609" y="74930"/>
                  </a:lnTo>
                  <a:lnTo>
                    <a:pt x="198882" y="74930"/>
                  </a:lnTo>
                  <a:lnTo>
                    <a:pt x="197358" y="72390"/>
                  </a:lnTo>
                  <a:lnTo>
                    <a:pt x="195199" y="69850"/>
                  </a:lnTo>
                  <a:lnTo>
                    <a:pt x="193040" y="68580"/>
                  </a:lnTo>
                  <a:lnTo>
                    <a:pt x="190753" y="66040"/>
                  </a:lnTo>
                  <a:lnTo>
                    <a:pt x="185927" y="64770"/>
                  </a:lnTo>
                  <a:lnTo>
                    <a:pt x="183388" y="63500"/>
                  </a:lnTo>
                  <a:close/>
                </a:path>
                <a:path w="276859" h="294639">
                  <a:moveTo>
                    <a:pt x="236492" y="107950"/>
                  </a:moveTo>
                  <a:lnTo>
                    <a:pt x="204977" y="107950"/>
                  </a:lnTo>
                  <a:lnTo>
                    <a:pt x="209296" y="109220"/>
                  </a:lnTo>
                  <a:lnTo>
                    <a:pt x="211454" y="110490"/>
                  </a:lnTo>
                  <a:lnTo>
                    <a:pt x="213868" y="111760"/>
                  </a:lnTo>
                  <a:lnTo>
                    <a:pt x="234442" y="120650"/>
                  </a:lnTo>
                  <a:lnTo>
                    <a:pt x="237617" y="120650"/>
                  </a:lnTo>
                  <a:lnTo>
                    <a:pt x="238125" y="119380"/>
                  </a:lnTo>
                  <a:lnTo>
                    <a:pt x="239395" y="119380"/>
                  </a:lnTo>
                  <a:lnTo>
                    <a:pt x="240156" y="118110"/>
                  </a:lnTo>
                  <a:lnTo>
                    <a:pt x="240919" y="118110"/>
                  </a:lnTo>
                  <a:lnTo>
                    <a:pt x="241935" y="116840"/>
                  </a:lnTo>
                  <a:lnTo>
                    <a:pt x="242697" y="115570"/>
                  </a:lnTo>
                  <a:lnTo>
                    <a:pt x="243713" y="114300"/>
                  </a:lnTo>
                  <a:lnTo>
                    <a:pt x="244094" y="114300"/>
                  </a:lnTo>
                  <a:lnTo>
                    <a:pt x="244221" y="113030"/>
                  </a:lnTo>
                  <a:lnTo>
                    <a:pt x="244475" y="113030"/>
                  </a:lnTo>
                  <a:lnTo>
                    <a:pt x="244094" y="111760"/>
                  </a:lnTo>
                  <a:lnTo>
                    <a:pt x="243586" y="111760"/>
                  </a:lnTo>
                  <a:lnTo>
                    <a:pt x="243204" y="110490"/>
                  </a:lnTo>
                  <a:lnTo>
                    <a:pt x="241935" y="110490"/>
                  </a:lnTo>
                  <a:lnTo>
                    <a:pt x="239268" y="109220"/>
                  </a:lnTo>
                  <a:lnTo>
                    <a:pt x="236492" y="107950"/>
                  </a:lnTo>
                  <a:close/>
                </a:path>
                <a:path w="276859" h="294639">
                  <a:moveTo>
                    <a:pt x="198882" y="74930"/>
                  </a:moveTo>
                  <a:lnTo>
                    <a:pt x="176656" y="74930"/>
                  </a:lnTo>
                  <a:lnTo>
                    <a:pt x="182245" y="76200"/>
                  </a:lnTo>
                  <a:lnTo>
                    <a:pt x="184785" y="77470"/>
                  </a:lnTo>
                  <a:lnTo>
                    <a:pt x="187325" y="80010"/>
                  </a:lnTo>
                  <a:lnTo>
                    <a:pt x="188849" y="81280"/>
                  </a:lnTo>
                  <a:lnTo>
                    <a:pt x="189992" y="83820"/>
                  </a:lnTo>
                  <a:lnTo>
                    <a:pt x="191516" y="86360"/>
                  </a:lnTo>
                  <a:lnTo>
                    <a:pt x="191706" y="87630"/>
                  </a:lnTo>
                  <a:lnTo>
                    <a:pt x="191812" y="90170"/>
                  </a:lnTo>
                  <a:lnTo>
                    <a:pt x="191643" y="92710"/>
                  </a:lnTo>
                  <a:lnTo>
                    <a:pt x="191135" y="95250"/>
                  </a:lnTo>
                  <a:lnTo>
                    <a:pt x="189992" y="96520"/>
                  </a:lnTo>
                  <a:lnTo>
                    <a:pt x="188975" y="99060"/>
                  </a:lnTo>
                  <a:lnTo>
                    <a:pt x="187325" y="101600"/>
                  </a:lnTo>
                  <a:lnTo>
                    <a:pt x="177038" y="111760"/>
                  </a:lnTo>
                  <a:lnTo>
                    <a:pt x="190182" y="111760"/>
                  </a:lnTo>
                  <a:lnTo>
                    <a:pt x="191135" y="110490"/>
                  </a:lnTo>
                  <a:lnTo>
                    <a:pt x="193040" y="109220"/>
                  </a:lnTo>
                  <a:lnTo>
                    <a:pt x="195072" y="109220"/>
                  </a:lnTo>
                  <a:lnTo>
                    <a:pt x="196976" y="107950"/>
                  </a:lnTo>
                  <a:lnTo>
                    <a:pt x="236492" y="107950"/>
                  </a:lnTo>
                  <a:lnTo>
                    <a:pt x="219837" y="100330"/>
                  </a:lnTo>
                  <a:lnTo>
                    <a:pt x="217550" y="100330"/>
                  </a:lnTo>
                  <a:lnTo>
                    <a:pt x="215519" y="99060"/>
                  </a:lnTo>
                  <a:lnTo>
                    <a:pt x="211709" y="97790"/>
                  </a:lnTo>
                  <a:lnTo>
                    <a:pt x="198881" y="97790"/>
                  </a:lnTo>
                  <a:lnTo>
                    <a:pt x="200025" y="95250"/>
                  </a:lnTo>
                  <a:lnTo>
                    <a:pt x="200914" y="92710"/>
                  </a:lnTo>
                  <a:lnTo>
                    <a:pt x="201422" y="91440"/>
                  </a:lnTo>
                  <a:lnTo>
                    <a:pt x="202056" y="88900"/>
                  </a:lnTo>
                  <a:lnTo>
                    <a:pt x="202184" y="86360"/>
                  </a:lnTo>
                  <a:lnTo>
                    <a:pt x="201929" y="83820"/>
                  </a:lnTo>
                  <a:lnTo>
                    <a:pt x="201802" y="81280"/>
                  </a:lnTo>
                  <a:lnTo>
                    <a:pt x="201168" y="78740"/>
                  </a:lnTo>
                  <a:lnTo>
                    <a:pt x="198882" y="74930"/>
                  </a:lnTo>
                  <a:close/>
                </a:path>
                <a:path w="276859" h="294639">
                  <a:moveTo>
                    <a:pt x="206501" y="96520"/>
                  </a:moveTo>
                  <a:lnTo>
                    <a:pt x="204977" y="96520"/>
                  </a:lnTo>
                  <a:lnTo>
                    <a:pt x="201802" y="97790"/>
                  </a:lnTo>
                  <a:lnTo>
                    <a:pt x="209930" y="97790"/>
                  </a:lnTo>
                  <a:lnTo>
                    <a:pt x="206501" y="96520"/>
                  </a:lnTo>
                  <a:close/>
                </a:path>
                <a:path w="276859" h="294639">
                  <a:moveTo>
                    <a:pt x="269621" y="87630"/>
                  </a:moveTo>
                  <a:lnTo>
                    <a:pt x="268097" y="87630"/>
                  </a:lnTo>
                  <a:lnTo>
                    <a:pt x="268731" y="88900"/>
                  </a:lnTo>
                  <a:lnTo>
                    <a:pt x="269113" y="88900"/>
                  </a:lnTo>
                  <a:lnTo>
                    <a:pt x="269621" y="87630"/>
                  </a:lnTo>
                  <a:close/>
                </a:path>
                <a:path w="276859" h="294639">
                  <a:moveTo>
                    <a:pt x="197866" y="36830"/>
                  </a:moveTo>
                  <a:lnTo>
                    <a:pt x="195706" y="36830"/>
                  </a:lnTo>
                  <a:lnTo>
                    <a:pt x="194691" y="38100"/>
                  </a:lnTo>
                  <a:lnTo>
                    <a:pt x="192531" y="39370"/>
                  </a:lnTo>
                  <a:lnTo>
                    <a:pt x="191643" y="40640"/>
                  </a:lnTo>
                  <a:lnTo>
                    <a:pt x="190500" y="41910"/>
                  </a:lnTo>
                  <a:lnTo>
                    <a:pt x="189102" y="43180"/>
                  </a:lnTo>
                  <a:lnTo>
                    <a:pt x="188595" y="43180"/>
                  </a:lnTo>
                  <a:lnTo>
                    <a:pt x="188341" y="44450"/>
                  </a:lnTo>
                  <a:lnTo>
                    <a:pt x="188214" y="45720"/>
                  </a:lnTo>
                  <a:lnTo>
                    <a:pt x="188468" y="45720"/>
                  </a:lnTo>
                  <a:lnTo>
                    <a:pt x="189484" y="46990"/>
                  </a:lnTo>
                  <a:lnTo>
                    <a:pt x="191389" y="46990"/>
                  </a:lnTo>
                  <a:lnTo>
                    <a:pt x="244475" y="64770"/>
                  </a:lnTo>
                  <a:lnTo>
                    <a:pt x="267843" y="87630"/>
                  </a:lnTo>
                  <a:lnTo>
                    <a:pt x="270001" y="87630"/>
                  </a:lnTo>
                  <a:lnTo>
                    <a:pt x="271779" y="86360"/>
                  </a:lnTo>
                  <a:lnTo>
                    <a:pt x="272542" y="86360"/>
                  </a:lnTo>
                  <a:lnTo>
                    <a:pt x="274066" y="83820"/>
                  </a:lnTo>
                  <a:lnTo>
                    <a:pt x="274700" y="83820"/>
                  </a:lnTo>
                  <a:lnTo>
                    <a:pt x="275209" y="82550"/>
                  </a:lnTo>
                  <a:lnTo>
                    <a:pt x="275971" y="82550"/>
                  </a:lnTo>
                  <a:lnTo>
                    <a:pt x="276098" y="81280"/>
                  </a:lnTo>
                  <a:lnTo>
                    <a:pt x="276478" y="81280"/>
                  </a:lnTo>
                  <a:lnTo>
                    <a:pt x="276351" y="80010"/>
                  </a:lnTo>
                  <a:lnTo>
                    <a:pt x="276098" y="80010"/>
                  </a:lnTo>
                  <a:lnTo>
                    <a:pt x="252856" y="55880"/>
                  </a:lnTo>
                  <a:lnTo>
                    <a:pt x="251565" y="52070"/>
                  </a:lnTo>
                  <a:lnTo>
                    <a:pt x="238125" y="52070"/>
                  </a:lnTo>
                  <a:lnTo>
                    <a:pt x="227584" y="46990"/>
                  </a:lnTo>
                  <a:lnTo>
                    <a:pt x="225044" y="45720"/>
                  </a:lnTo>
                  <a:lnTo>
                    <a:pt x="197866" y="36830"/>
                  </a:lnTo>
                  <a:close/>
                </a:path>
                <a:path w="276859" h="294639">
                  <a:moveTo>
                    <a:pt x="233806" y="0"/>
                  </a:moveTo>
                  <a:lnTo>
                    <a:pt x="232410" y="0"/>
                  </a:lnTo>
                  <a:lnTo>
                    <a:pt x="231775" y="1270"/>
                  </a:lnTo>
                  <a:lnTo>
                    <a:pt x="230377" y="1270"/>
                  </a:lnTo>
                  <a:lnTo>
                    <a:pt x="229362" y="2540"/>
                  </a:lnTo>
                  <a:lnTo>
                    <a:pt x="228219" y="3810"/>
                  </a:lnTo>
                  <a:lnTo>
                    <a:pt x="227329" y="5080"/>
                  </a:lnTo>
                  <a:lnTo>
                    <a:pt x="226695" y="5080"/>
                  </a:lnTo>
                  <a:lnTo>
                    <a:pt x="225678" y="6350"/>
                  </a:lnTo>
                  <a:lnTo>
                    <a:pt x="225425" y="7620"/>
                  </a:lnTo>
                  <a:lnTo>
                    <a:pt x="225171" y="7620"/>
                  </a:lnTo>
                  <a:lnTo>
                    <a:pt x="224917" y="8890"/>
                  </a:lnTo>
                  <a:lnTo>
                    <a:pt x="225171" y="10160"/>
                  </a:lnTo>
                  <a:lnTo>
                    <a:pt x="225425" y="10160"/>
                  </a:lnTo>
                  <a:lnTo>
                    <a:pt x="235712" y="39370"/>
                  </a:lnTo>
                  <a:lnTo>
                    <a:pt x="237744" y="44450"/>
                  </a:lnTo>
                  <a:lnTo>
                    <a:pt x="238887" y="46990"/>
                  </a:lnTo>
                  <a:lnTo>
                    <a:pt x="239902" y="49530"/>
                  </a:lnTo>
                  <a:lnTo>
                    <a:pt x="241046" y="52070"/>
                  </a:lnTo>
                  <a:lnTo>
                    <a:pt x="251565" y="52070"/>
                  </a:lnTo>
                  <a:lnTo>
                    <a:pt x="235203" y="3810"/>
                  </a:lnTo>
                  <a:lnTo>
                    <a:pt x="234823" y="2540"/>
                  </a:lnTo>
                  <a:lnTo>
                    <a:pt x="234188" y="1270"/>
                  </a:lnTo>
                  <a:lnTo>
                    <a:pt x="2338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244461" y="5675769"/>
              <a:ext cx="1353820" cy="58643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8708771" y="5660059"/>
              <a:ext cx="855980" cy="390525"/>
            </a:xfrm>
            <a:custGeom>
              <a:avLst/>
              <a:gdLst/>
              <a:ahLst/>
              <a:cxnLst/>
              <a:rect l="l" t="t" r="r" b="b"/>
              <a:pathLst>
                <a:path w="855979" h="390525">
                  <a:moveTo>
                    <a:pt x="68707" y="372122"/>
                  </a:moveTo>
                  <a:lnTo>
                    <a:pt x="68072" y="372122"/>
                  </a:lnTo>
                  <a:lnTo>
                    <a:pt x="42037" y="345440"/>
                  </a:lnTo>
                  <a:lnTo>
                    <a:pt x="48412" y="339090"/>
                  </a:lnTo>
                  <a:lnTo>
                    <a:pt x="63754" y="323850"/>
                  </a:lnTo>
                  <a:lnTo>
                    <a:pt x="64008" y="323850"/>
                  </a:lnTo>
                  <a:lnTo>
                    <a:pt x="64135" y="322580"/>
                  </a:lnTo>
                  <a:lnTo>
                    <a:pt x="64262" y="322580"/>
                  </a:lnTo>
                  <a:lnTo>
                    <a:pt x="64008" y="321310"/>
                  </a:lnTo>
                  <a:lnTo>
                    <a:pt x="63754" y="321310"/>
                  </a:lnTo>
                  <a:lnTo>
                    <a:pt x="62992" y="320040"/>
                  </a:lnTo>
                  <a:lnTo>
                    <a:pt x="62484" y="318770"/>
                  </a:lnTo>
                  <a:lnTo>
                    <a:pt x="61849" y="318770"/>
                  </a:lnTo>
                  <a:lnTo>
                    <a:pt x="61214" y="317500"/>
                  </a:lnTo>
                  <a:lnTo>
                    <a:pt x="60579" y="317500"/>
                  </a:lnTo>
                  <a:lnTo>
                    <a:pt x="59563" y="316230"/>
                  </a:lnTo>
                  <a:lnTo>
                    <a:pt x="56769" y="316230"/>
                  </a:lnTo>
                  <a:lnTo>
                    <a:pt x="35052" y="339090"/>
                  </a:lnTo>
                  <a:lnTo>
                    <a:pt x="13843" y="317500"/>
                  </a:lnTo>
                  <a:lnTo>
                    <a:pt x="36703" y="294640"/>
                  </a:lnTo>
                  <a:lnTo>
                    <a:pt x="36957" y="294640"/>
                  </a:lnTo>
                  <a:lnTo>
                    <a:pt x="37338" y="293370"/>
                  </a:lnTo>
                  <a:lnTo>
                    <a:pt x="37338" y="292100"/>
                  </a:lnTo>
                  <a:lnTo>
                    <a:pt x="37084" y="292100"/>
                  </a:lnTo>
                  <a:lnTo>
                    <a:pt x="36830" y="290830"/>
                  </a:lnTo>
                  <a:lnTo>
                    <a:pt x="36068" y="290830"/>
                  </a:lnTo>
                  <a:lnTo>
                    <a:pt x="35560" y="289560"/>
                  </a:lnTo>
                  <a:lnTo>
                    <a:pt x="34925" y="289560"/>
                  </a:lnTo>
                  <a:lnTo>
                    <a:pt x="33782" y="288290"/>
                  </a:lnTo>
                  <a:lnTo>
                    <a:pt x="33147" y="287020"/>
                  </a:lnTo>
                  <a:lnTo>
                    <a:pt x="29718" y="287020"/>
                  </a:lnTo>
                  <a:lnTo>
                    <a:pt x="762" y="316230"/>
                  </a:lnTo>
                  <a:lnTo>
                    <a:pt x="381" y="317500"/>
                  </a:lnTo>
                  <a:lnTo>
                    <a:pt x="127" y="318770"/>
                  </a:lnTo>
                  <a:lnTo>
                    <a:pt x="0" y="318770"/>
                  </a:lnTo>
                  <a:lnTo>
                    <a:pt x="508" y="320040"/>
                  </a:lnTo>
                  <a:lnTo>
                    <a:pt x="59817" y="379730"/>
                  </a:lnTo>
                  <a:lnTo>
                    <a:pt x="62738" y="379730"/>
                  </a:lnTo>
                  <a:lnTo>
                    <a:pt x="64008" y="378472"/>
                  </a:lnTo>
                  <a:lnTo>
                    <a:pt x="64770" y="378472"/>
                  </a:lnTo>
                  <a:lnTo>
                    <a:pt x="66294" y="375920"/>
                  </a:lnTo>
                  <a:lnTo>
                    <a:pt x="67437" y="374650"/>
                  </a:lnTo>
                  <a:lnTo>
                    <a:pt x="67818" y="374650"/>
                  </a:lnTo>
                  <a:lnTo>
                    <a:pt x="68199" y="373380"/>
                  </a:lnTo>
                  <a:lnTo>
                    <a:pt x="68453" y="373380"/>
                  </a:lnTo>
                  <a:lnTo>
                    <a:pt x="68707" y="372122"/>
                  </a:lnTo>
                  <a:close/>
                </a:path>
                <a:path w="855979" h="390525">
                  <a:moveTo>
                    <a:pt x="113919" y="327660"/>
                  </a:moveTo>
                  <a:lnTo>
                    <a:pt x="113665" y="326390"/>
                  </a:lnTo>
                  <a:lnTo>
                    <a:pt x="113411" y="326390"/>
                  </a:lnTo>
                  <a:lnTo>
                    <a:pt x="52959" y="265430"/>
                  </a:lnTo>
                  <a:lnTo>
                    <a:pt x="50800" y="265430"/>
                  </a:lnTo>
                  <a:lnTo>
                    <a:pt x="50292" y="266700"/>
                  </a:lnTo>
                  <a:lnTo>
                    <a:pt x="49022" y="266700"/>
                  </a:lnTo>
                  <a:lnTo>
                    <a:pt x="48387" y="267970"/>
                  </a:lnTo>
                  <a:lnTo>
                    <a:pt x="47498" y="269240"/>
                  </a:lnTo>
                  <a:lnTo>
                    <a:pt x="46863" y="269240"/>
                  </a:lnTo>
                  <a:lnTo>
                    <a:pt x="46228" y="270510"/>
                  </a:lnTo>
                  <a:lnTo>
                    <a:pt x="45720" y="270510"/>
                  </a:lnTo>
                  <a:lnTo>
                    <a:pt x="45339" y="271780"/>
                  </a:lnTo>
                  <a:lnTo>
                    <a:pt x="44704" y="271780"/>
                  </a:lnTo>
                  <a:lnTo>
                    <a:pt x="44450" y="273050"/>
                  </a:lnTo>
                  <a:lnTo>
                    <a:pt x="44704" y="274320"/>
                  </a:lnTo>
                  <a:lnTo>
                    <a:pt x="105283" y="335280"/>
                  </a:lnTo>
                  <a:lnTo>
                    <a:pt x="107061" y="335280"/>
                  </a:lnTo>
                  <a:lnTo>
                    <a:pt x="107569" y="334010"/>
                  </a:lnTo>
                  <a:lnTo>
                    <a:pt x="108077" y="334010"/>
                  </a:lnTo>
                  <a:lnTo>
                    <a:pt x="109347" y="332740"/>
                  </a:lnTo>
                  <a:lnTo>
                    <a:pt x="110744" y="331470"/>
                  </a:lnTo>
                  <a:lnTo>
                    <a:pt x="111633" y="331470"/>
                  </a:lnTo>
                  <a:lnTo>
                    <a:pt x="112268" y="330200"/>
                  </a:lnTo>
                  <a:lnTo>
                    <a:pt x="112649" y="330200"/>
                  </a:lnTo>
                  <a:lnTo>
                    <a:pt x="113157" y="328930"/>
                  </a:lnTo>
                  <a:lnTo>
                    <a:pt x="113411" y="328930"/>
                  </a:lnTo>
                  <a:lnTo>
                    <a:pt x="113919" y="327660"/>
                  </a:lnTo>
                  <a:close/>
                </a:path>
                <a:path w="855979" h="390525">
                  <a:moveTo>
                    <a:pt x="155956" y="276860"/>
                  </a:moveTo>
                  <a:lnTo>
                    <a:pt x="152565" y="264160"/>
                  </a:lnTo>
                  <a:lnTo>
                    <a:pt x="151130" y="261620"/>
                  </a:lnTo>
                  <a:lnTo>
                    <a:pt x="149669" y="260350"/>
                  </a:lnTo>
                  <a:lnTo>
                    <a:pt x="148209" y="259080"/>
                  </a:lnTo>
                  <a:lnTo>
                    <a:pt x="145796" y="256540"/>
                  </a:lnTo>
                  <a:lnTo>
                    <a:pt x="143256" y="254000"/>
                  </a:lnTo>
                  <a:lnTo>
                    <a:pt x="137922" y="252730"/>
                  </a:lnTo>
                  <a:lnTo>
                    <a:pt x="135255" y="251460"/>
                  </a:lnTo>
                  <a:lnTo>
                    <a:pt x="129921" y="251460"/>
                  </a:lnTo>
                  <a:lnTo>
                    <a:pt x="127254" y="252730"/>
                  </a:lnTo>
                  <a:lnTo>
                    <a:pt x="124460" y="252730"/>
                  </a:lnTo>
                  <a:lnTo>
                    <a:pt x="119126" y="255270"/>
                  </a:lnTo>
                  <a:lnTo>
                    <a:pt x="116586" y="255270"/>
                  </a:lnTo>
                  <a:lnTo>
                    <a:pt x="108839" y="257810"/>
                  </a:lnTo>
                  <a:lnTo>
                    <a:pt x="104013" y="260350"/>
                  </a:lnTo>
                  <a:lnTo>
                    <a:pt x="93091" y="260350"/>
                  </a:lnTo>
                  <a:lnTo>
                    <a:pt x="91186" y="259080"/>
                  </a:lnTo>
                  <a:lnTo>
                    <a:pt x="89408" y="256540"/>
                  </a:lnTo>
                  <a:lnTo>
                    <a:pt x="88138" y="255270"/>
                  </a:lnTo>
                  <a:lnTo>
                    <a:pt x="87249" y="254000"/>
                  </a:lnTo>
                  <a:lnTo>
                    <a:pt x="85979" y="251460"/>
                  </a:lnTo>
                  <a:lnTo>
                    <a:pt x="85725" y="250190"/>
                  </a:lnTo>
                  <a:lnTo>
                    <a:pt x="85852" y="246380"/>
                  </a:lnTo>
                  <a:lnTo>
                    <a:pt x="86233" y="245110"/>
                  </a:lnTo>
                  <a:lnTo>
                    <a:pt x="87122" y="242570"/>
                  </a:lnTo>
                  <a:lnTo>
                    <a:pt x="87884" y="241300"/>
                  </a:lnTo>
                  <a:lnTo>
                    <a:pt x="89154" y="240030"/>
                  </a:lnTo>
                  <a:lnTo>
                    <a:pt x="92837" y="236220"/>
                  </a:lnTo>
                  <a:lnTo>
                    <a:pt x="96647" y="233680"/>
                  </a:lnTo>
                  <a:lnTo>
                    <a:pt x="98679" y="232410"/>
                  </a:lnTo>
                  <a:lnTo>
                    <a:pt x="100457" y="231140"/>
                  </a:lnTo>
                  <a:lnTo>
                    <a:pt x="103759" y="231140"/>
                  </a:lnTo>
                  <a:lnTo>
                    <a:pt x="106426" y="229870"/>
                  </a:lnTo>
                  <a:lnTo>
                    <a:pt x="108458" y="229870"/>
                  </a:lnTo>
                  <a:lnTo>
                    <a:pt x="108839" y="228600"/>
                  </a:lnTo>
                  <a:lnTo>
                    <a:pt x="109220" y="228600"/>
                  </a:lnTo>
                  <a:lnTo>
                    <a:pt x="109220" y="227330"/>
                  </a:lnTo>
                  <a:lnTo>
                    <a:pt x="108966" y="227330"/>
                  </a:lnTo>
                  <a:lnTo>
                    <a:pt x="108712" y="226060"/>
                  </a:lnTo>
                  <a:lnTo>
                    <a:pt x="107950" y="226060"/>
                  </a:lnTo>
                  <a:lnTo>
                    <a:pt x="107569" y="224790"/>
                  </a:lnTo>
                  <a:lnTo>
                    <a:pt x="107061" y="224790"/>
                  </a:lnTo>
                  <a:lnTo>
                    <a:pt x="106553" y="223520"/>
                  </a:lnTo>
                  <a:lnTo>
                    <a:pt x="105029" y="222250"/>
                  </a:lnTo>
                  <a:lnTo>
                    <a:pt x="103886" y="222250"/>
                  </a:lnTo>
                  <a:lnTo>
                    <a:pt x="103251" y="220980"/>
                  </a:lnTo>
                  <a:lnTo>
                    <a:pt x="99949" y="220980"/>
                  </a:lnTo>
                  <a:lnTo>
                    <a:pt x="98425" y="222250"/>
                  </a:lnTo>
                  <a:lnTo>
                    <a:pt x="97028" y="222250"/>
                  </a:lnTo>
                  <a:lnTo>
                    <a:pt x="95504" y="223520"/>
                  </a:lnTo>
                  <a:lnTo>
                    <a:pt x="92202" y="224790"/>
                  </a:lnTo>
                  <a:lnTo>
                    <a:pt x="87249" y="228600"/>
                  </a:lnTo>
                  <a:lnTo>
                    <a:pt x="74777" y="250190"/>
                  </a:lnTo>
                  <a:lnTo>
                    <a:pt x="74803" y="252730"/>
                  </a:lnTo>
                  <a:lnTo>
                    <a:pt x="89535" y="271780"/>
                  </a:lnTo>
                  <a:lnTo>
                    <a:pt x="92075" y="273050"/>
                  </a:lnTo>
                  <a:lnTo>
                    <a:pt x="102870" y="273050"/>
                  </a:lnTo>
                  <a:lnTo>
                    <a:pt x="108204" y="271780"/>
                  </a:lnTo>
                  <a:lnTo>
                    <a:pt x="110871" y="270510"/>
                  </a:lnTo>
                  <a:lnTo>
                    <a:pt x="113411" y="269240"/>
                  </a:lnTo>
                  <a:lnTo>
                    <a:pt x="116078" y="269240"/>
                  </a:lnTo>
                  <a:lnTo>
                    <a:pt x="121031" y="266700"/>
                  </a:lnTo>
                  <a:lnTo>
                    <a:pt x="123571" y="265430"/>
                  </a:lnTo>
                  <a:lnTo>
                    <a:pt x="125857" y="265430"/>
                  </a:lnTo>
                  <a:lnTo>
                    <a:pt x="130429" y="264160"/>
                  </a:lnTo>
                  <a:lnTo>
                    <a:pt x="132588" y="264160"/>
                  </a:lnTo>
                  <a:lnTo>
                    <a:pt x="134747" y="265430"/>
                  </a:lnTo>
                  <a:lnTo>
                    <a:pt x="136779" y="265430"/>
                  </a:lnTo>
                  <a:lnTo>
                    <a:pt x="144780" y="279400"/>
                  </a:lnTo>
                  <a:lnTo>
                    <a:pt x="144526" y="281940"/>
                  </a:lnTo>
                  <a:lnTo>
                    <a:pt x="144018" y="283210"/>
                  </a:lnTo>
                  <a:lnTo>
                    <a:pt x="141986" y="287020"/>
                  </a:lnTo>
                  <a:lnTo>
                    <a:pt x="140589" y="289560"/>
                  </a:lnTo>
                  <a:lnTo>
                    <a:pt x="138684" y="290830"/>
                  </a:lnTo>
                  <a:lnTo>
                    <a:pt x="136271" y="293370"/>
                  </a:lnTo>
                  <a:lnTo>
                    <a:pt x="133985" y="294640"/>
                  </a:lnTo>
                  <a:lnTo>
                    <a:pt x="129159" y="297180"/>
                  </a:lnTo>
                  <a:lnTo>
                    <a:pt x="127000" y="298450"/>
                  </a:lnTo>
                  <a:lnTo>
                    <a:pt x="123190" y="299720"/>
                  </a:lnTo>
                  <a:lnTo>
                    <a:pt x="121539" y="300990"/>
                  </a:lnTo>
                  <a:lnTo>
                    <a:pt x="117856" y="300990"/>
                  </a:lnTo>
                  <a:lnTo>
                    <a:pt x="117094" y="302260"/>
                  </a:lnTo>
                  <a:lnTo>
                    <a:pt x="116840" y="302260"/>
                  </a:lnTo>
                  <a:lnTo>
                    <a:pt x="116840" y="303530"/>
                  </a:lnTo>
                  <a:lnTo>
                    <a:pt x="117094" y="304800"/>
                  </a:lnTo>
                  <a:lnTo>
                    <a:pt x="117475" y="304800"/>
                  </a:lnTo>
                  <a:lnTo>
                    <a:pt x="118237" y="306070"/>
                  </a:lnTo>
                  <a:lnTo>
                    <a:pt x="118745" y="306070"/>
                  </a:lnTo>
                  <a:lnTo>
                    <a:pt x="119507" y="307340"/>
                  </a:lnTo>
                  <a:lnTo>
                    <a:pt x="120523" y="308610"/>
                  </a:lnTo>
                  <a:lnTo>
                    <a:pt x="121412" y="308610"/>
                  </a:lnTo>
                  <a:lnTo>
                    <a:pt x="122936" y="309880"/>
                  </a:lnTo>
                  <a:lnTo>
                    <a:pt x="126365" y="309880"/>
                  </a:lnTo>
                  <a:lnTo>
                    <a:pt x="129413" y="308610"/>
                  </a:lnTo>
                  <a:lnTo>
                    <a:pt x="131064" y="308610"/>
                  </a:lnTo>
                  <a:lnTo>
                    <a:pt x="134874" y="306070"/>
                  </a:lnTo>
                  <a:lnTo>
                    <a:pt x="136906" y="304800"/>
                  </a:lnTo>
                  <a:lnTo>
                    <a:pt x="143383" y="300990"/>
                  </a:lnTo>
                  <a:lnTo>
                    <a:pt x="145415" y="298450"/>
                  </a:lnTo>
                  <a:lnTo>
                    <a:pt x="148463" y="295910"/>
                  </a:lnTo>
                  <a:lnTo>
                    <a:pt x="150876" y="292100"/>
                  </a:lnTo>
                  <a:lnTo>
                    <a:pt x="154432" y="285750"/>
                  </a:lnTo>
                  <a:lnTo>
                    <a:pt x="155448" y="281940"/>
                  </a:lnTo>
                  <a:lnTo>
                    <a:pt x="155956" y="276860"/>
                  </a:lnTo>
                  <a:close/>
                </a:path>
                <a:path w="855979" h="390525">
                  <a:moveTo>
                    <a:pt x="221742" y="218440"/>
                  </a:moveTo>
                  <a:lnTo>
                    <a:pt x="221361" y="218440"/>
                  </a:lnTo>
                  <a:lnTo>
                    <a:pt x="202463" y="199390"/>
                  </a:lnTo>
                  <a:lnTo>
                    <a:pt x="160909" y="157480"/>
                  </a:lnTo>
                  <a:lnTo>
                    <a:pt x="159131" y="157480"/>
                  </a:lnTo>
                  <a:lnTo>
                    <a:pt x="158750" y="158750"/>
                  </a:lnTo>
                  <a:lnTo>
                    <a:pt x="156972" y="158750"/>
                  </a:lnTo>
                  <a:lnTo>
                    <a:pt x="155575" y="161290"/>
                  </a:lnTo>
                  <a:lnTo>
                    <a:pt x="154686" y="161290"/>
                  </a:lnTo>
                  <a:lnTo>
                    <a:pt x="153543" y="162560"/>
                  </a:lnTo>
                  <a:lnTo>
                    <a:pt x="153162" y="163830"/>
                  </a:lnTo>
                  <a:lnTo>
                    <a:pt x="152908" y="163830"/>
                  </a:lnTo>
                  <a:lnTo>
                    <a:pt x="152400" y="165100"/>
                  </a:lnTo>
                  <a:lnTo>
                    <a:pt x="152654" y="166370"/>
                  </a:lnTo>
                  <a:lnTo>
                    <a:pt x="177927" y="191770"/>
                  </a:lnTo>
                  <a:lnTo>
                    <a:pt x="149479" y="219710"/>
                  </a:lnTo>
                  <a:lnTo>
                    <a:pt x="124079" y="194310"/>
                  </a:lnTo>
                  <a:lnTo>
                    <a:pt x="121920" y="194310"/>
                  </a:lnTo>
                  <a:lnTo>
                    <a:pt x="121412" y="195580"/>
                  </a:lnTo>
                  <a:lnTo>
                    <a:pt x="120142" y="195580"/>
                  </a:lnTo>
                  <a:lnTo>
                    <a:pt x="119507" y="196850"/>
                  </a:lnTo>
                  <a:lnTo>
                    <a:pt x="118618" y="198120"/>
                  </a:lnTo>
                  <a:lnTo>
                    <a:pt x="117856" y="198120"/>
                  </a:lnTo>
                  <a:lnTo>
                    <a:pt x="117221" y="199390"/>
                  </a:lnTo>
                  <a:lnTo>
                    <a:pt x="116840" y="199390"/>
                  </a:lnTo>
                  <a:lnTo>
                    <a:pt x="116332" y="200660"/>
                  </a:lnTo>
                  <a:lnTo>
                    <a:pt x="115951" y="200660"/>
                  </a:lnTo>
                  <a:lnTo>
                    <a:pt x="115824" y="201930"/>
                  </a:lnTo>
                  <a:lnTo>
                    <a:pt x="115570" y="201930"/>
                  </a:lnTo>
                  <a:lnTo>
                    <a:pt x="115824" y="203200"/>
                  </a:lnTo>
                  <a:lnTo>
                    <a:pt x="176403" y="264160"/>
                  </a:lnTo>
                  <a:lnTo>
                    <a:pt x="178181" y="264160"/>
                  </a:lnTo>
                  <a:lnTo>
                    <a:pt x="178689" y="262890"/>
                  </a:lnTo>
                  <a:lnTo>
                    <a:pt x="179197" y="262890"/>
                  </a:lnTo>
                  <a:lnTo>
                    <a:pt x="180467" y="261620"/>
                  </a:lnTo>
                  <a:lnTo>
                    <a:pt x="181102" y="261620"/>
                  </a:lnTo>
                  <a:lnTo>
                    <a:pt x="181864" y="260350"/>
                  </a:lnTo>
                  <a:lnTo>
                    <a:pt x="182753" y="260350"/>
                  </a:lnTo>
                  <a:lnTo>
                    <a:pt x="183388" y="259080"/>
                  </a:lnTo>
                  <a:lnTo>
                    <a:pt x="183769" y="259080"/>
                  </a:lnTo>
                  <a:lnTo>
                    <a:pt x="184277" y="257810"/>
                  </a:lnTo>
                  <a:lnTo>
                    <a:pt x="184531" y="257810"/>
                  </a:lnTo>
                  <a:lnTo>
                    <a:pt x="185039" y="256540"/>
                  </a:lnTo>
                  <a:lnTo>
                    <a:pt x="184785" y="255270"/>
                  </a:lnTo>
                  <a:lnTo>
                    <a:pt x="156718" y="227330"/>
                  </a:lnTo>
                  <a:lnTo>
                    <a:pt x="164503" y="219710"/>
                  </a:lnTo>
                  <a:lnTo>
                    <a:pt x="185293" y="199390"/>
                  </a:lnTo>
                  <a:lnTo>
                    <a:pt x="213233" y="227330"/>
                  </a:lnTo>
                  <a:lnTo>
                    <a:pt x="215011" y="227330"/>
                  </a:lnTo>
                  <a:lnTo>
                    <a:pt x="215519" y="226060"/>
                  </a:lnTo>
                  <a:lnTo>
                    <a:pt x="217170" y="226060"/>
                  </a:lnTo>
                  <a:lnTo>
                    <a:pt x="218694" y="223520"/>
                  </a:lnTo>
                  <a:lnTo>
                    <a:pt x="219456" y="223520"/>
                  </a:lnTo>
                  <a:lnTo>
                    <a:pt x="220091" y="222250"/>
                  </a:lnTo>
                  <a:lnTo>
                    <a:pt x="220599" y="222250"/>
                  </a:lnTo>
                  <a:lnTo>
                    <a:pt x="220980" y="220980"/>
                  </a:lnTo>
                  <a:lnTo>
                    <a:pt x="221361" y="220980"/>
                  </a:lnTo>
                  <a:lnTo>
                    <a:pt x="221615" y="219710"/>
                  </a:lnTo>
                  <a:lnTo>
                    <a:pt x="221742" y="219710"/>
                  </a:lnTo>
                  <a:lnTo>
                    <a:pt x="221742" y="218440"/>
                  </a:lnTo>
                  <a:close/>
                </a:path>
                <a:path w="855979" h="390525">
                  <a:moveTo>
                    <a:pt x="271526" y="170180"/>
                  </a:moveTo>
                  <a:lnTo>
                    <a:pt x="271018" y="167640"/>
                  </a:lnTo>
                  <a:lnTo>
                    <a:pt x="270256" y="167640"/>
                  </a:lnTo>
                  <a:lnTo>
                    <a:pt x="269240" y="166370"/>
                  </a:lnTo>
                  <a:lnTo>
                    <a:pt x="268605" y="165100"/>
                  </a:lnTo>
                  <a:lnTo>
                    <a:pt x="267970" y="165100"/>
                  </a:lnTo>
                  <a:lnTo>
                    <a:pt x="266954" y="163830"/>
                  </a:lnTo>
                  <a:lnTo>
                    <a:pt x="264287" y="163830"/>
                  </a:lnTo>
                  <a:lnTo>
                    <a:pt x="239141" y="189230"/>
                  </a:lnTo>
                  <a:lnTo>
                    <a:pt x="216789" y="166370"/>
                  </a:lnTo>
                  <a:lnTo>
                    <a:pt x="223405" y="160020"/>
                  </a:lnTo>
                  <a:lnTo>
                    <a:pt x="237998" y="146050"/>
                  </a:lnTo>
                  <a:lnTo>
                    <a:pt x="238252" y="144780"/>
                  </a:lnTo>
                  <a:lnTo>
                    <a:pt x="238379" y="144780"/>
                  </a:lnTo>
                  <a:lnTo>
                    <a:pt x="238379" y="143510"/>
                  </a:lnTo>
                  <a:lnTo>
                    <a:pt x="237998" y="142240"/>
                  </a:lnTo>
                  <a:lnTo>
                    <a:pt x="237236" y="142240"/>
                  </a:lnTo>
                  <a:lnTo>
                    <a:pt x="236728" y="140970"/>
                  </a:lnTo>
                  <a:lnTo>
                    <a:pt x="236220" y="140970"/>
                  </a:lnTo>
                  <a:lnTo>
                    <a:pt x="235077" y="139700"/>
                  </a:lnTo>
                  <a:lnTo>
                    <a:pt x="234442" y="139700"/>
                  </a:lnTo>
                  <a:lnTo>
                    <a:pt x="233934" y="138430"/>
                  </a:lnTo>
                  <a:lnTo>
                    <a:pt x="231267" y="138430"/>
                  </a:lnTo>
                  <a:lnTo>
                    <a:pt x="210058" y="160020"/>
                  </a:lnTo>
                  <a:lnTo>
                    <a:pt x="190373" y="139700"/>
                  </a:lnTo>
                  <a:lnTo>
                    <a:pt x="215138" y="115570"/>
                  </a:lnTo>
                  <a:lnTo>
                    <a:pt x="215519" y="114300"/>
                  </a:lnTo>
                  <a:lnTo>
                    <a:pt x="215138" y="113030"/>
                  </a:lnTo>
                  <a:lnTo>
                    <a:pt x="214503" y="113030"/>
                  </a:lnTo>
                  <a:lnTo>
                    <a:pt x="214249" y="111760"/>
                  </a:lnTo>
                  <a:lnTo>
                    <a:pt x="213741" y="111760"/>
                  </a:lnTo>
                  <a:lnTo>
                    <a:pt x="213106" y="110490"/>
                  </a:lnTo>
                  <a:lnTo>
                    <a:pt x="211963" y="109220"/>
                  </a:lnTo>
                  <a:lnTo>
                    <a:pt x="210439" y="109220"/>
                  </a:lnTo>
                  <a:lnTo>
                    <a:pt x="210058" y="107950"/>
                  </a:lnTo>
                  <a:lnTo>
                    <a:pt x="208534" y="107950"/>
                  </a:lnTo>
                  <a:lnTo>
                    <a:pt x="208280" y="109220"/>
                  </a:lnTo>
                  <a:lnTo>
                    <a:pt x="177546" y="139700"/>
                  </a:lnTo>
                  <a:lnTo>
                    <a:pt x="177038" y="139700"/>
                  </a:lnTo>
                  <a:lnTo>
                    <a:pt x="176784" y="142240"/>
                  </a:lnTo>
                  <a:lnTo>
                    <a:pt x="177292" y="143510"/>
                  </a:lnTo>
                  <a:lnTo>
                    <a:pt x="235712" y="201930"/>
                  </a:lnTo>
                  <a:lnTo>
                    <a:pt x="236855" y="203200"/>
                  </a:lnTo>
                  <a:lnTo>
                    <a:pt x="239141" y="201930"/>
                  </a:lnTo>
                  <a:lnTo>
                    <a:pt x="240157" y="201930"/>
                  </a:lnTo>
                  <a:lnTo>
                    <a:pt x="240919" y="200660"/>
                  </a:lnTo>
                  <a:lnTo>
                    <a:pt x="252641" y="189230"/>
                  </a:lnTo>
                  <a:lnTo>
                    <a:pt x="270891" y="171450"/>
                  </a:lnTo>
                  <a:lnTo>
                    <a:pt x="271272" y="171450"/>
                  </a:lnTo>
                  <a:lnTo>
                    <a:pt x="271399" y="170180"/>
                  </a:lnTo>
                  <a:lnTo>
                    <a:pt x="271526" y="170180"/>
                  </a:lnTo>
                  <a:close/>
                </a:path>
                <a:path w="855979" h="390525">
                  <a:moveTo>
                    <a:pt x="328549" y="113030"/>
                  </a:moveTo>
                  <a:lnTo>
                    <a:pt x="328168" y="111760"/>
                  </a:lnTo>
                  <a:lnTo>
                    <a:pt x="327152" y="111760"/>
                  </a:lnTo>
                  <a:lnTo>
                    <a:pt x="326644" y="110490"/>
                  </a:lnTo>
                  <a:lnTo>
                    <a:pt x="326009" y="110490"/>
                  </a:lnTo>
                  <a:lnTo>
                    <a:pt x="323342" y="109220"/>
                  </a:lnTo>
                  <a:lnTo>
                    <a:pt x="320103" y="107950"/>
                  </a:lnTo>
                  <a:lnTo>
                    <a:pt x="303911" y="101600"/>
                  </a:lnTo>
                  <a:lnTo>
                    <a:pt x="301625" y="100330"/>
                  </a:lnTo>
                  <a:lnTo>
                    <a:pt x="299593" y="99060"/>
                  </a:lnTo>
                  <a:lnTo>
                    <a:pt x="295783" y="97790"/>
                  </a:lnTo>
                  <a:lnTo>
                    <a:pt x="284353" y="97790"/>
                  </a:lnTo>
                  <a:lnTo>
                    <a:pt x="282956" y="99060"/>
                  </a:lnTo>
                  <a:lnTo>
                    <a:pt x="284099" y="96520"/>
                  </a:lnTo>
                  <a:lnTo>
                    <a:pt x="284988" y="93980"/>
                  </a:lnTo>
                  <a:lnTo>
                    <a:pt x="285496" y="91440"/>
                  </a:lnTo>
                  <a:lnTo>
                    <a:pt x="286131" y="88900"/>
                  </a:lnTo>
                  <a:lnTo>
                    <a:pt x="286004" y="83820"/>
                  </a:lnTo>
                  <a:lnTo>
                    <a:pt x="285877" y="81280"/>
                  </a:lnTo>
                  <a:lnTo>
                    <a:pt x="285115" y="78740"/>
                  </a:lnTo>
                  <a:lnTo>
                    <a:pt x="284099" y="77470"/>
                  </a:lnTo>
                  <a:lnTo>
                    <a:pt x="282956" y="74930"/>
                  </a:lnTo>
                  <a:lnTo>
                    <a:pt x="281432" y="72390"/>
                  </a:lnTo>
                  <a:lnTo>
                    <a:pt x="279273" y="71120"/>
                  </a:lnTo>
                  <a:lnTo>
                    <a:pt x="277114" y="68580"/>
                  </a:lnTo>
                  <a:lnTo>
                    <a:pt x="275971" y="67945"/>
                  </a:lnTo>
                  <a:lnTo>
                    <a:pt x="275971" y="88900"/>
                  </a:lnTo>
                  <a:lnTo>
                    <a:pt x="275717" y="92710"/>
                  </a:lnTo>
                  <a:lnTo>
                    <a:pt x="275082" y="95250"/>
                  </a:lnTo>
                  <a:lnTo>
                    <a:pt x="274066" y="97790"/>
                  </a:lnTo>
                  <a:lnTo>
                    <a:pt x="272923" y="99060"/>
                  </a:lnTo>
                  <a:lnTo>
                    <a:pt x="271399" y="101600"/>
                  </a:lnTo>
                  <a:lnTo>
                    <a:pt x="269113" y="104140"/>
                  </a:lnTo>
                  <a:lnTo>
                    <a:pt x="260985" y="111760"/>
                  </a:lnTo>
                  <a:lnTo>
                    <a:pt x="239903" y="90170"/>
                  </a:lnTo>
                  <a:lnTo>
                    <a:pt x="248539" y="82550"/>
                  </a:lnTo>
                  <a:lnTo>
                    <a:pt x="249936" y="81280"/>
                  </a:lnTo>
                  <a:lnTo>
                    <a:pt x="252222" y="78740"/>
                  </a:lnTo>
                  <a:lnTo>
                    <a:pt x="253238" y="78740"/>
                  </a:lnTo>
                  <a:lnTo>
                    <a:pt x="254254" y="77470"/>
                  </a:lnTo>
                  <a:lnTo>
                    <a:pt x="257683" y="76200"/>
                  </a:lnTo>
                  <a:lnTo>
                    <a:pt x="260731" y="74930"/>
                  </a:lnTo>
                  <a:lnTo>
                    <a:pt x="266319" y="76200"/>
                  </a:lnTo>
                  <a:lnTo>
                    <a:pt x="268859" y="77470"/>
                  </a:lnTo>
                  <a:lnTo>
                    <a:pt x="271399" y="80010"/>
                  </a:lnTo>
                  <a:lnTo>
                    <a:pt x="272796" y="81280"/>
                  </a:lnTo>
                  <a:lnTo>
                    <a:pt x="274066" y="83820"/>
                  </a:lnTo>
                  <a:lnTo>
                    <a:pt x="275590" y="87630"/>
                  </a:lnTo>
                  <a:lnTo>
                    <a:pt x="275971" y="88900"/>
                  </a:lnTo>
                  <a:lnTo>
                    <a:pt x="275971" y="67945"/>
                  </a:lnTo>
                  <a:lnTo>
                    <a:pt x="274828" y="67310"/>
                  </a:lnTo>
                  <a:lnTo>
                    <a:pt x="270002" y="64770"/>
                  </a:lnTo>
                  <a:lnTo>
                    <a:pt x="267462" y="63500"/>
                  </a:lnTo>
                  <a:lnTo>
                    <a:pt x="259461" y="63500"/>
                  </a:lnTo>
                  <a:lnTo>
                    <a:pt x="256667" y="64770"/>
                  </a:lnTo>
                  <a:lnTo>
                    <a:pt x="254000" y="66040"/>
                  </a:lnTo>
                  <a:lnTo>
                    <a:pt x="251079" y="67310"/>
                  </a:lnTo>
                  <a:lnTo>
                    <a:pt x="248285" y="69850"/>
                  </a:lnTo>
                  <a:lnTo>
                    <a:pt x="244094" y="72390"/>
                  </a:lnTo>
                  <a:lnTo>
                    <a:pt x="242697" y="73660"/>
                  </a:lnTo>
                  <a:lnTo>
                    <a:pt x="241173" y="76200"/>
                  </a:lnTo>
                  <a:lnTo>
                    <a:pt x="227076" y="90170"/>
                  </a:lnTo>
                  <a:lnTo>
                    <a:pt x="226568" y="90170"/>
                  </a:lnTo>
                  <a:lnTo>
                    <a:pt x="226314" y="92710"/>
                  </a:lnTo>
                  <a:lnTo>
                    <a:pt x="226822" y="93980"/>
                  </a:lnTo>
                  <a:lnTo>
                    <a:pt x="286385" y="153670"/>
                  </a:lnTo>
                  <a:lnTo>
                    <a:pt x="289052" y="153670"/>
                  </a:lnTo>
                  <a:lnTo>
                    <a:pt x="290322" y="152400"/>
                  </a:lnTo>
                  <a:lnTo>
                    <a:pt x="290957" y="151130"/>
                  </a:lnTo>
                  <a:lnTo>
                    <a:pt x="291846" y="151130"/>
                  </a:lnTo>
                  <a:lnTo>
                    <a:pt x="293243" y="149860"/>
                  </a:lnTo>
                  <a:lnTo>
                    <a:pt x="293751" y="148590"/>
                  </a:lnTo>
                  <a:lnTo>
                    <a:pt x="294132" y="148590"/>
                  </a:lnTo>
                  <a:lnTo>
                    <a:pt x="294513" y="147320"/>
                  </a:lnTo>
                  <a:lnTo>
                    <a:pt x="294894" y="147320"/>
                  </a:lnTo>
                  <a:lnTo>
                    <a:pt x="294894" y="146050"/>
                  </a:lnTo>
                  <a:lnTo>
                    <a:pt x="294640" y="146050"/>
                  </a:lnTo>
                  <a:lnTo>
                    <a:pt x="267716" y="118110"/>
                  </a:lnTo>
                  <a:lnTo>
                    <a:pt x="273951" y="111760"/>
                  </a:lnTo>
                  <a:lnTo>
                    <a:pt x="275209" y="110490"/>
                  </a:lnTo>
                  <a:lnTo>
                    <a:pt x="277114" y="109220"/>
                  </a:lnTo>
                  <a:lnTo>
                    <a:pt x="280924" y="107950"/>
                  </a:lnTo>
                  <a:lnTo>
                    <a:pt x="289052" y="107950"/>
                  </a:lnTo>
                  <a:lnTo>
                    <a:pt x="293370" y="109220"/>
                  </a:lnTo>
                  <a:lnTo>
                    <a:pt x="295529" y="110490"/>
                  </a:lnTo>
                  <a:lnTo>
                    <a:pt x="297942" y="111760"/>
                  </a:lnTo>
                  <a:lnTo>
                    <a:pt x="318389" y="120650"/>
                  </a:lnTo>
                  <a:lnTo>
                    <a:pt x="322199" y="120650"/>
                  </a:lnTo>
                  <a:lnTo>
                    <a:pt x="323469" y="119380"/>
                  </a:lnTo>
                  <a:lnTo>
                    <a:pt x="324104" y="118110"/>
                  </a:lnTo>
                  <a:lnTo>
                    <a:pt x="326009" y="116840"/>
                  </a:lnTo>
                  <a:lnTo>
                    <a:pt x="327660" y="114300"/>
                  </a:lnTo>
                  <a:lnTo>
                    <a:pt x="328295" y="114300"/>
                  </a:lnTo>
                  <a:lnTo>
                    <a:pt x="328549" y="113030"/>
                  </a:lnTo>
                  <a:close/>
                </a:path>
                <a:path w="855979" h="390525">
                  <a:moveTo>
                    <a:pt x="360426" y="80010"/>
                  </a:moveTo>
                  <a:lnTo>
                    <a:pt x="360172" y="80010"/>
                  </a:lnTo>
                  <a:lnTo>
                    <a:pt x="336804" y="57150"/>
                  </a:lnTo>
                  <a:lnTo>
                    <a:pt x="335127" y="52070"/>
                  </a:lnTo>
                  <a:lnTo>
                    <a:pt x="319278" y="3810"/>
                  </a:lnTo>
                  <a:lnTo>
                    <a:pt x="318516" y="1270"/>
                  </a:lnTo>
                  <a:lnTo>
                    <a:pt x="317881" y="1270"/>
                  </a:lnTo>
                  <a:lnTo>
                    <a:pt x="317373" y="0"/>
                  </a:lnTo>
                  <a:lnTo>
                    <a:pt x="316484" y="0"/>
                  </a:lnTo>
                  <a:lnTo>
                    <a:pt x="315849" y="1270"/>
                  </a:lnTo>
                  <a:lnTo>
                    <a:pt x="314325" y="2540"/>
                  </a:lnTo>
                  <a:lnTo>
                    <a:pt x="313436" y="2540"/>
                  </a:lnTo>
                  <a:lnTo>
                    <a:pt x="312293" y="3810"/>
                  </a:lnTo>
                  <a:lnTo>
                    <a:pt x="311404" y="5080"/>
                  </a:lnTo>
                  <a:lnTo>
                    <a:pt x="310769" y="5080"/>
                  </a:lnTo>
                  <a:lnTo>
                    <a:pt x="309753" y="6350"/>
                  </a:lnTo>
                  <a:lnTo>
                    <a:pt x="309499" y="7620"/>
                  </a:lnTo>
                  <a:lnTo>
                    <a:pt x="308991" y="7620"/>
                  </a:lnTo>
                  <a:lnTo>
                    <a:pt x="308991" y="8890"/>
                  </a:lnTo>
                  <a:lnTo>
                    <a:pt x="309245" y="10160"/>
                  </a:lnTo>
                  <a:lnTo>
                    <a:pt x="309499" y="10160"/>
                  </a:lnTo>
                  <a:lnTo>
                    <a:pt x="318770" y="36830"/>
                  </a:lnTo>
                  <a:lnTo>
                    <a:pt x="322834" y="46990"/>
                  </a:lnTo>
                  <a:lnTo>
                    <a:pt x="323977" y="49530"/>
                  </a:lnTo>
                  <a:lnTo>
                    <a:pt x="324993" y="52070"/>
                  </a:lnTo>
                  <a:lnTo>
                    <a:pt x="322199" y="52070"/>
                  </a:lnTo>
                  <a:lnTo>
                    <a:pt x="314198" y="48260"/>
                  </a:lnTo>
                  <a:lnTo>
                    <a:pt x="308991" y="46990"/>
                  </a:lnTo>
                  <a:lnTo>
                    <a:pt x="282321" y="36830"/>
                  </a:lnTo>
                  <a:lnTo>
                    <a:pt x="279273" y="36830"/>
                  </a:lnTo>
                  <a:lnTo>
                    <a:pt x="278765" y="38100"/>
                  </a:lnTo>
                  <a:lnTo>
                    <a:pt x="276606" y="39370"/>
                  </a:lnTo>
                  <a:lnTo>
                    <a:pt x="274574" y="41910"/>
                  </a:lnTo>
                  <a:lnTo>
                    <a:pt x="273177" y="43180"/>
                  </a:lnTo>
                  <a:lnTo>
                    <a:pt x="272669" y="44450"/>
                  </a:lnTo>
                  <a:lnTo>
                    <a:pt x="272288" y="44450"/>
                  </a:lnTo>
                  <a:lnTo>
                    <a:pt x="272288" y="45720"/>
                  </a:lnTo>
                  <a:lnTo>
                    <a:pt x="272542" y="45720"/>
                  </a:lnTo>
                  <a:lnTo>
                    <a:pt x="273558" y="46990"/>
                  </a:lnTo>
                  <a:lnTo>
                    <a:pt x="274320" y="46990"/>
                  </a:lnTo>
                  <a:lnTo>
                    <a:pt x="328549" y="64770"/>
                  </a:lnTo>
                  <a:lnTo>
                    <a:pt x="351917" y="88900"/>
                  </a:lnTo>
                  <a:lnTo>
                    <a:pt x="353187" y="88900"/>
                  </a:lnTo>
                  <a:lnTo>
                    <a:pt x="353695" y="87630"/>
                  </a:lnTo>
                  <a:lnTo>
                    <a:pt x="354076" y="87630"/>
                  </a:lnTo>
                  <a:lnTo>
                    <a:pt x="355854" y="86360"/>
                  </a:lnTo>
                  <a:lnTo>
                    <a:pt x="356489" y="86360"/>
                  </a:lnTo>
                  <a:lnTo>
                    <a:pt x="357378" y="85090"/>
                  </a:lnTo>
                  <a:lnTo>
                    <a:pt x="358140" y="85090"/>
                  </a:lnTo>
                  <a:lnTo>
                    <a:pt x="358775" y="83820"/>
                  </a:lnTo>
                  <a:lnTo>
                    <a:pt x="359156" y="83820"/>
                  </a:lnTo>
                  <a:lnTo>
                    <a:pt x="359664" y="82550"/>
                  </a:lnTo>
                  <a:lnTo>
                    <a:pt x="360045" y="82550"/>
                  </a:lnTo>
                  <a:lnTo>
                    <a:pt x="360172" y="81280"/>
                  </a:lnTo>
                  <a:lnTo>
                    <a:pt x="360426" y="81280"/>
                  </a:lnTo>
                  <a:lnTo>
                    <a:pt x="360426" y="80010"/>
                  </a:lnTo>
                  <a:close/>
                </a:path>
                <a:path w="855979" h="390525">
                  <a:moveTo>
                    <a:pt x="582422" y="344474"/>
                  </a:moveTo>
                  <a:lnTo>
                    <a:pt x="582295" y="341934"/>
                  </a:lnTo>
                  <a:lnTo>
                    <a:pt x="581914" y="341934"/>
                  </a:lnTo>
                  <a:lnTo>
                    <a:pt x="581215" y="340664"/>
                  </a:lnTo>
                  <a:lnTo>
                    <a:pt x="540766" y="267017"/>
                  </a:lnTo>
                  <a:lnTo>
                    <a:pt x="540131" y="267017"/>
                  </a:lnTo>
                  <a:lnTo>
                    <a:pt x="539623" y="265734"/>
                  </a:lnTo>
                  <a:lnTo>
                    <a:pt x="538861" y="264464"/>
                  </a:lnTo>
                  <a:lnTo>
                    <a:pt x="536956" y="264464"/>
                  </a:lnTo>
                  <a:lnTo>
                    <a:pt x="536194" y="265734"/>
                  </a:lnTo>
                  <a:lnTo>
                    <a:pt x="535559" y="265734"/>
                  </a:lnTo>
                  <a:lnTo>
                    <a:pt x="533781" y="268274"/>
                  </a:lnTo>
                  <a:lnTo>
                    <a:pt x="532130" y="269544"/>
                  </a:lnTo>
                  <a:lnTo>
                    <a:pt x="531622" y="269544"/>
                  </a:lnTo>
                  <a:lnTo>
                    <a:pt x="531241" y="270814"/>
                  </a:lnTo>
                  <a:lnTo>
                    <a:pt x="530860" y="270814"/>
                  </a:lnTo>
                  <a:lnTo>
                    <a:pt x="530606" y="272084"/>
                  </a:lnTo>
                  <a:lnTo>
                    <a:pt x="530479" y="272084"/>
                  </a:lnTo>
                  <a:lnTo>
                    <a:pt x="530733" y="273367"/>
                  </a:lnTo>
                  <a:lnTo>
                    <a:pt x="531114" y="273367"/>
                  </a:lnTo>
                  <a:lnTo>
                    <a:pt x="569849" y="340664"/>
                  </a:lnTo>
                  <a:lnTo>
                    <a:pt x="569722" y="340664"/>
                  </a:lnTo>
                  <a:lnTo>
                    <a:pt x="531863" y="319074"/>
                  </a:lnTo>
                  <a:lnTo>
                    <a:pt x="502920" y="302564"/>
                  </a:lnTo>
                  <a:lnTo>
                    <a:pt x="502539" y="302564"/>
                  </a:lnTo>
                  <a:lnTo>
                    <a:pt x="502031" y="301294"/>
                  </a:lnTo>
                  <a:lnTo>
                    <a:pt x="500380" y="301294"/>
                  </a:lnTo>
                  <a:lnTo>
                    <a:pt x="499999" y="302564"/>
                  </a:lnTo>
                  <a:lnTo>
                    <a:pt x="499491" y="302564"/>
                  </a:lnTo>
                  <a:lnTo>
                    <a:pt x="498221" y="303834"/>
                  </a:lnTo>
                  <a:lnTo>
                    <a:pt x="497459" y="303834"/>
                  </a:lnTo>
                  <a:lnTo>
                    <a:pt x="496570" y="305117"/>
                  </a:lnTo>
                  <a:lnTo>
                    <a:pt x="494919" y="306374"/>
                  </a:lnTo>
                  <a:lnTo>
                    <a:pt x="494411" y="307644"/>
                  </a:lnTo>
                  <a:lnTo>
                    <a:pt x="493776" y="307644"/>
                  </a:lnTo>
                  <a:lnTo>
                    <a:pt x="493522" y="308914"/>
                  </a:lnTo>
                  <a:lnTo>
                    <a:pt x="493014" y="308914"/>
                  </a:lnTo>
                  <a:lnTo>
                    <a:pt x="493014" y="310184"/>
                  </a:lnTo>
                  <a:lnTo>
                    <a:pt x="493395" y="311467"/>
                  </a:lnTo>
                  <a:lnTo>
                    <a:pt x="493649" y="311467"/>
                  </a:lnTo>
                  <a:lnTo>
                    <a:pt x="532638" y="377494"/>
                  </a:lnTo>
                  <a:lnTo>
                    <a:pt x="466090" y="339394"/>
                  </a:lnTo>
                  <a:lnTo>
                    <a:pt x="465201" y="338124"/>
                  </a:lnTo>
                  <a:lnTo>
                    <a:pt x="463296" y="338124"/>
                  </a:lnTo>
                  <a:lnTo>
                    <a:pt x="462788" y="339394"/>
                  </a:lnTo>
                  <a:lnTo>
                    <a:pt x="461518" y="340664"/>
                  </a:lnTo>
                  <a:lnTo>
                    <a:pt x="457835" y="343217"/>
                  </a:lnTo>
                  <a:lnTo>
                    <a:pt x="456819" y="344474"/>
                  </a:lnTo>
                  <a:lnTo>
                    <a:pt x="456438" y="345744"/>
                  </a:lnTo>
                  <a:lnTo>
                    <a:pt x="456438" y="347014"/>
                  </a:lnTo>
                  <a:lnTo>
                    <a:pt x="457073" y="347014"/>
                  </a:lnTo>
                  <a:lnTo>
                    <a:pt x="457454" y="348284"/>
                  </a:lnTo>
                  <a:lnTo>
                    <a:pt x="459105" y="348284"/>
                  </a:lnTo>
                  <a:lnTo>
                    <a:pt x="533527" y="390194"/>
                  </a:lnTo>
                  <a:lnTo>
                    <a:pt x="538099" y="390194"/>
                  </a:lnTo>
                  <a:lnTo>
                    <a:pt x="539623" y="388924"/>
                  </a:lnTo>
                  <a:lnTo>
                    <a:pt x="540512" y="387654"/>
                  </a:lnTo>
                  <a:lnTo>
                    <a:pt x="541528" y="386397"/>
                  </a:lnTo>
                  <a:lnTo>
                    <a:pt x="542671" y="385127"/>
                  </a:lnTo>
                  <a:lnTo>
                    <a:pt x="544068" y="383844"/>
                  </a:lnTo>
                  <a:lnTo>
                    <a:pt x="544576" y="382574"/>
                  </a:lnTo>
                  <a:lnTo>
                    <a:pt x="545084" y="382574"/>
                  </a:lnTo>
                  <a:lnTo>
                    <a:pt x="545592" y="381317"/>
                  </a:lnTo>
                  <a:lnTo>
                    <a:pt x="545719" y="381317"/>
                  </a:lnTo>
                  <a:lnTo>
                    <a:pt x="545719" y="380034"/>
                  </a:lnTo>
                  <a:lnTo>
                    <a:pt x="545465" y="378777"/>
                  </a:lnTo>
                  <a:lnTo>
                    <a:pt x="545084" y="378777"/>
                  </a:lnTo>
                  <a:lnTo>
                    <a:pt x="544334" y="377494"/>
                  </a:lnTo>
                  <a:lnTo>
                    <a:pt x="509905" y="319074"/>
                  </a:lnTo>
                  <a:lnTo>
                    <a:pt x="510032" y="319074"/>
                  </a:lnTo>
                  <a:lnTo>
                    <a:pt x="570357" y="353364"/>
                  </a:lnTo>
                  <a:lnTo>
                    <a:pt x="574294" y="353364"/>
                  </a:lnTo>
                  <a:lnTo>
                    <a:pt x="574929" y="352094"/>
                  </a:lnTo>
                  <a:lnTo>
                    <a:pt x="576453" y="352094"/>
                  </a:lnTo>
                  <a:lnTo>
                    <a:pt x="577342" y="350824"/>
                  </a:lnTo>
                  <a:lnTo>
                    <a:pt x="578358" y="349567"/>
                  </a:lnTo>
                  <a:lnTo>
                    <a:pt x="579247" y="348284"/>
                  </a:lnTo>
                  <a:lnTo>
                    <a:pt x="580136" y="348284"/>
                  </a:lnTo>
                  <a:lnTo>
                    <a:pt x="580644" y="347014"/>
                  </a:lnTo>
                  <a:lnTo>
                    <a:pt x="581279" y="345744"/>
                  </a:lnTo>
                  <a:lnTo>
                    <a:pt x="582041" y="345744"/>
                  </a:lnTo>
                  <a:lnTo>
                    <a:pt x="582295" y="344474"/>
                  </a:lnTo>
                  <a:lnTo>
                    <a:pt x="582422" y="344474"/>
                  </a:lnTo>
                  <a:close/>
                </a:path>
                <a:path w="855979" h="390525">
                  <a:moveTo>
                    <a:pt x="649986" y="267017"/>
                  </a:moveTo>
                  <a:lnTo>
                    <a:pt x="638429" y="236258"/>
                  </a:lnTo>
                  <a:lnTo>
                    <a:pt x="638429" y="269544"/>
                  </a:lnTo>
                  <a:lnTo>
                    <a:pt x="636143" y="277164"/>
                  </a:lnTo>
                  <a:lnTo>
                    <a:pt x="633857" y="280974"/>
                  </a:lnTo>
                  <a:lnTo>
                    <a:pt x="626491" y="288594"/>
                  </a:lnTo>
                  <a:lnTo>
                    <a:pt x="622808" y="291134"/>
                  </a:lnTo>
                  <a:lnTo>
                    <a:pt x="615442" y="293674"/>
                  </a:lnTo>
                  <a:lnTo>
                    <a:pt x="611759" y="293674"/>
                  </a:lnTo>
                  <a:lnTo>
                    <a:pt x="600710" y="289864"/>
                  </a:lnTo>
                  <a:lnTo>
                    <a:pt x="597027" y="287324"/>
                  </a:lnTo>
                  <a:lnTo>
                    <a:pt x="593217" y="284784"/>
                  </a:lnTo>
                  <a:lnTo>
                    <a:pt x="589534" y="282244"/>
                  </a:lnTo>
                  <a:lnTo>
                    <a:pt x="582549" y="274624"/>
                  </a:lnTo>
                  <a:lnTo>
                    <a:pt x="579755" y="272084"/>
                  </a:lnTo>
                  <a:lnTo>
                    <a:pt x="577342" y="268274"/>
                  </a:lnTo>
                  <a:lnTo>
                    <a:pt x="575056" y="264464"/>
                  </a:lnTo>
                  <a:lnTo>
                    <a:pt x="573532" y="260667"/>
                  </a:lnTo>
                  <a:lnTo>
                    <a:pt x="572008" y="253034"/>
                  </a:lnTo>
                  <a:lnTo>
                    <a:pt x="572262" y="249224"/>
                  </a:lnTo>
                  <a:lnTo>
                    <a:pt x="573278" y="245414"/>
                  </a:lnTo>
                  <a:lnTo>
                    <a:pt x="574421" y="241617"/>
                  </a:lnTo>
                  <a:lnTo>
                    <a:pt x="576707" y="237794"/>
                  </a:lnTo>
                  <a:lnTo>
                    <a:pt x="580390" y="233984"/>
                  </a:lnTo>
                  <a:lnTo>
                    <a:pt x="583946" y="230174"/>
                  </a:lnTo>
                  <a:lnTo>
                    <a:pt x="587629" y="227634"/>
                  </a:lnTo>
                  <a:lnTo>
                    <a:pt x="594995" y="226364"/>
                  </a:lnTo>
                  <a:lnTo>
                    <a:pt x="598805" y="225094"/>
                  </a:lnTo>
                  <a:lnTo>
                    <a:pt x="609854" y="228917"/>
                  </a:lnTo>
                  <a:lnTo>
                    <a:pt x="617220" y="233984"/>
                  </a:lnTo>
                  <a:lnTo>
                    <a:pt x="620776" y="236524"/>
                  </a:lnTo>
                  <a:lnTo>
                    <a:pt x="624332" y="240334"/>
                  </a:lnTo>
                  <a:lnTo>
                    <a:pt x="627761" y="242874"/>
                  </a:lnTo>
                  <a:lnTo>
                    <a:pt x="638429" y="269544"/>
                  </a:lnTo>
                  <a:lnTo>
                    <a:pt x="638429" y="236258"/>
                  </a:lnTo>
                  <a:lnTo>
                    <a:pt x="597535" y="213664"/>
                  </a:lnTo>
                  <a:lnTo>
                    <a:pt x="592709" y="214934"/>
                  </a:lnTo>
                  <a:lnTo>
                    <a:pt x="583057" y="218744"/>
                  </a:lnTo>
                  <a:lnTo>
                    <a:pt x="578358" y="221284"/>
                  </a:lnTo>
                  <a:lnTo>
                    <a:pt x="573786" y="226364"/>
                  </a:lnTo>
                  <a:lnTo>
                    <a:pt x="568960" y="231444"/>
                  </a:lnTo>
                  <a:lnTo>
                    <a:pt x="565531" y="236524"/>
                  </a:lnTo>
                  <a:lnTo>
                    <a:pt x="561467" y="246684"/>
                  </a:lnTo>
                  <a:lnTo>
                    <a:pt x="560895" y="250494"/>
                  </a:lnTo>
                  <a:lnTo>
                    <a:pt x="560793" y="253034"/>
                  </a:lnTo>
                  <a:lnTo>
                    <a:pt x="561467" y="261924"/>
                  </a:lnTo>
                  <a:lnTo>
                    <a:pt x="563118" y="267017"/>
                  </a:lnTo>
                  <a:lnTo>
                    <a:pt x="566039" y="272084"/>
                  </a:lnTo>
                  <a:lnTo>
                    <a:pt x="568833" y="277164"/>
                  </a:lnTo>
                  <a:lnTo>
                    <a:pt x="598043" y="302564"/>
                  </a:lnTo>
                  <a:lnTo>
                    <a:pt x="612902" y="305117"/>
                  </a:lnTo>
                  <a:lnTo>
                    <a:pt x="617855" y="303834"/>
                  </a:lnTo>
                  <a:lnTo>
                    <a:pt x="627507" y="300024"/>
                  </a:lnTo>
                  <a:lnTo>
                    <a:pt x="632206" y="297484"/>
                  </a:lnTo>
                  <a:lnTo>
                    <a:pt x="635723" y="293674"/>
                  </a:lnTo>
                  <a:lnTo>
                    <a:pt x="636905" y="292417"/>
                  </a:lnTo>
                  <a:lnTo>
                    <a:pt x="641731" y="287324"/>
                  </a:lnTo>
                  <a:lnTo>
                    <a:pt x="645160" y="282244"/>
                  </a:lnTo>
                  <a:lnTo>
                    <a:pt x="649224" y="272084"/>
                  </a:lnTo>
                  <a:lnTo>
                    <a:pt x="649986" y="267017"/>
                  </a:lnTo>
                  <a:close/>
                </a:path>
                <a:path w="855979" h="390525">
                  <a:moveTo>
                    <a:pt x="744220" y="181914"/>
                  </a:moveTo>
                  <a:lnTo>
                    <a:pt x="743966" y="181914"/>
                  </a:lnTo>
                  <a:lnTo>
                    <a:pt x="743712" y="180644"/>
                  </a:lnTo>
                  <a:lnTo>
                    <a:pt x="697585" y="134924"/>
                  </a:lnTo>
                  <a:lnTo>
                    <a:pt x="686054" y="123494"/>
                  </a:lnTo>
                  <a:lnTo>
                    <a:pt x="685419" y="123494"/>
                  </a:lnTo>
                  <a:lnTo>
                    <a:pt x="684784" y="122224"/>
                  </a:lnTo>
                  <a:lnTo>
                    <a:pt x="679704" y="122224"/>
                  </a:lnTo>
                  <a:lnTo>
                    <a:pt x="679196" y="123494"/>
                  </a:lnTo>
                  <a:lnTo>
                    <a:pt x="673354" y="128574"/>
                  </a:lnTo>
                  <a:lnTo>
                    <a:pt x="672592" y="129844"/>
                  </a:lnTo>
                  <a:lnTo>
                    <a:pt x="671957" y="129844"/>
                  </a:lnTo>
                  <a:lnTo>
                    <a:pt x="671449" y="131114"/>
                  </a:lnTo>
                  <a:lnTo>
                    <a:pt x="671068" y="132384"/>
                  </a:lnTo>
                  <a:lnTo>
                    <a:pt x="670687" y="132384"/>
                  </a:lnTo>
                  <a:lnTo>
                    <a:pt x="670560" y="136194"/>
                  </a:lnTo>
                  <a:lnTo>
                    <a:pt x="672084" y="140017"/>
                  </a:lnTo>
                  <a:lnTo>
                    <a:pt x="698754" y="204774"/>
                  </a:lnTo>
                  <a:lnTo>
                    <a:pt x="698500" y="204774"/>
                  </a:lnTo>
                  <a:lnTo>
                    <a:pt x="655370" y="185724"/>
                  </a:lnTo>
                  <a:lnTo>
                    <a:pt x="635254" y="176834"/>
                  </a:lnTo>
                  <a:lnTo>
                    <a:pt x="633984" y="176834"/>
                  </a:lnTo>
                  <a:lnTo>
                    <a:pt x="632968" y="175564"/>
                  </a:lnTo>
                  <a:lnTo>
                    <a:pt x="627761" y="175564"/>
                  </a:lnTo>
                  <a:lnTo>
                    <a:pt x="626872" y="176834"/>
                  </a:lnTo>
                  <a:lnTo>
                    <a:pt x="624840" y="176834"/>
                  </a:lnTo>
                  <a:lnTo>
                    <a:pt x="622808" y="179374"/>
                  </a:lnTo>
                  <a:lnTo>
                    <a:pt x="616839" y="185724"/>
                  </a:lnTo>
                  <a:lnTo>
                    <a:pt x="616331" y="186994"/>
                  </a:lnTo>
                  <a:lnTo>
                    <a:pt x="616204" y="188264"/>
                  </a:lnTo>
                  <a:lnTo>
                    <a:pt x="615950" y="189534"/>
                  </a:lnTo>
                  <a:lnTo>
                    <a:pt x="616585" y="190817"/>
                  </a:lnTo>
                  <a:lnTo>
                    <a:pt x="617982" y="192074"/>
                  </a:lnTo>
                  <a:lnTo>
                    <a:pt x="675894" y="249224"/>
                  </a:lnTo>
                  <a:lnTo>
                    <a:pt x="676402" y="249224"/>
                  </a:lnTo>
                  <a:lnTo>
                    <a:pt x="676783" y="250494"/>
                  </a:lnTo>
                  <a:lnTo>
                    <a:pt x="677164" y="249224"/>
                  </a:lnTo>
                  <a:lnTo>
                    <a:pt x="678434" y="249224"/>
                  </a:lnTo>
                  <a:lnTo>
                    <a:pt x="679704" y="247967"/>
                  </a:lnTo>
                  <a:lnTo>
                    <a:pt x="680466" y="247967"/>
                  </a:lnTo>
                  <a:lnTo>
                    <a:pt x="681228" y="246684"/>
                  </a:lnTo>
                  <a:lnTo>
                    <a:pt x="682625" y="245414"/>
                  </a:lnTo>
                  <a:lnTo>
                    <a:pt x="683641" y="244144"/>
                  </a:lnTo>
                  <a:lnTo>
                    <a:pt x="683895" y="242874"/>
                  </a:lnTo>
                  <a:lnTo>
                    <a:pt x="684403" y="242874"/>
                  </a:lnTo>
                  <a:lnTo>
                    <a:pt x="684403" y="241617"/>
                  </a:lnTo>
                  <a:lnTo>
                    <a:pt x="684149" y="241617"/>
                  </a:lnTo>
                  <a:lnTo>
                    <a:pt x="629285" y="186994"/>
                  </a:lnTo>
                  <a:lnTo>
                    <a:pt x="629412" y="185724"/>
                  </a:lnTo>
                  <a:lnTo>
                    <a:pt x="705358" y="220014"/>
                  </a:lnTo>
                  <a:lnTo>
                    <a:pt x="707771" y="220014"/>
                  </a:lnTo>
                  <a:lnTo>
                    <a:pt x="708279" y="218744"/>
                  </a:lnTo>
                  <a:lnTo>
                    <a:pt x="709422" y="218744"/>
                  </a:lnTo>
                  <a:lnTo>
                    <a:pt x="710057" y="217474"/>
                  </a:lnTo>
                  <a:lnTo>
                    <a:pt x="711327" y="216217"/>
                  </a:lnTo>
                  <a:lnTo>
                    <a:pt x="711835" y="216217"/>
                  </a:lnTo>
                  <a:lnTo>
                    <a:pt x="712216" y="214934"/>
                  </a:lnTo>
                  <a:lnTo>
                    <a:pt x="712724" y="214934"/>
                  </a:lnTo>
                  <a:lnTo>
                    <a:pt x="713486" y="213664"/>
                  </a:lnTo>
                  <a:lnTo>
                    <a:pt x="713613" y="213664"/>
                  </a:lnTo>
                  <a:lnTo>
                    <a:pt x="713613" y="212394"/>
                  </a:lnTo>
                  <a:lnTo>
                    <a:pt x="710374" y="204774"/>
                  </a:lnTo>
                  <a:lnTo>
                    <a:pt x="680720" y="134924"/>
                  </a:lnTo>
                  <a:lnTo>
                    <a:pt x="680847" y="134924"/>
                  </a:lnTo>
                  <a:lnTo>
                    <a:pt x="735584" y="189534"/>
                  </a:lnTo>
                  <a:lnTo>
                    <a:pt x="738378" y="189534"/>
                  </a:lnTo>
                  <a:lnTo>
                    <a:pt x="739648" y="188264"/>
                  </a:lnTo>
                  <a:lnTo>
                    <a:pt x="741045" y="186994"/>
                  </a:lnTo>
                  <a:lnTo>
                    <a:pt x="741934" y="185724"/>
                  </a:lnTo>
                  <a:lnTo>
                    <a:pt x="742569" y="185724"/>
                  </a:lnTo>
                  <a:lnTo>
                    <a:pt x="743331" y="184467"/>
                  </a:lnTo>
                  <a:lnTo>
                    <a:pt x="743712" y="183184"/>
                  </a:lnTo>
                  <a:lnTo>
                    <a:pt x="743966" y="183184"/>
                  </a:lnTo>
                  <a:lnTo>
                    <a:pt x="744220" y="181914"/>
                  </a:lnTo>
                  <a:close/>
                </a:path>
                <a:path w="855979" h="390525">
                  <a:moveTo>
                    <a:pt x="794639" y="131114"/>
                  </a:moveTo>
                  <a:lnTo>
                    <a:pt x="794385" y="131114"/>
                  </a:lnTo>
                  <a:lnTo>
                    <a:pt x="794131" y="129844"/>
                  </a:lnTo>
                  <a:lnTo>
                    <a:pt x="793369" y="129844"/>
                  </a:lnTo>
                  <a:lnTo>
                    <a:pt x="792861" y="128574"/>
                  </a:lnTo>
                  <a:lnTo>
                    <a:pt x="792353" y="128574"/>
                  </a:lnTo>
                  <a:lnTo>
                    <a:pt x="791718" y="127317"/>
                  </a:lnTo>
                  <a:lnTo>
                    <a:pt x="791083" y="127317"/>
                  </a:lnTo>
                  <a:lnTo>
                    <a:pt x="790067" y="126034"/>
                  </a:lnTo>
                  <a:lnTo>
                    <a:pt x="787400" y="126034"/>
                  </a:lnTo>
                  <a:lnTo>
                    <a:pt x="762254" y="151434"/>
                  </a:lnTo>
                  <a:lnTo>
                    <a:pt x="739902" y="128574"/>
                  </a:lnTo>
                  <a:lnTo>
                    <a:pt x="746137" y="122224"/>
                  </a:lnTo>
                  <a:lnTo>
                    <a:pt x="761111" y="106984"/>
                  </a:lnTo>
                  <a:lnTo>
                    <a:pt x="761492" y="106984"/>
                  </a:lnTo>
                  <a:lnTo>
                    <a:pt x="761492" y="105714"/>
                  </a:lnTo>
                  <a:lnTo>
                    <a:pt x="761111" y="104444"/>
                  </a:lnTo>
                  <a:lnTo>
                    <a:pt x="760349" y="104444"/>
                  </a:lnTo>
                  <a:lnTo>
                    <a:pt x="759841" y="103174"/>
                  </a:lnTo>
                  <a:lnTo>
                    <a:pt x="759333" y="103174"/>
                  </a:lnTo>
                  <a:lnTo>
                    <a:pt x="758698" y="101917"/>
                  </a:lnTo>
                  <a:lnTo>
                    <a:pt x="757047" y="100634"/>
                  </a:lnTo>
                  <a:lnTo>
                    <a:pt x="754380" y="100634"/>
                  </a:lnTo>
                  <a:lnTo>
                    <a:pt x="733171" y="122224"/>
                  </a:lnTo>
                  <a:lnTo>
                    <a:pt x="713486" y="101917"/>
                  </a:lnTo>
                  <a:lnTo>
                    <a:pt x="738251" y="77774"/>
                  </a:lnTo>
                  <a:lnTo>
                    <a:pt x="738632" y="76517"/>
                  </a:lnTo>
                  <a:lnTo>
                    <a:pt x="738251" y="75234"/>
                  </a:lnTo>
                  <a:lnTo>
                    <a:pt x="737997" y="75234"/>
                  </a:lnTo>
                  <a:lnTo>
                    <a:pt x="737616" y="73964"/>
                  </a:lnTo>
                  <a:lnTo>
                    <a:pt x="736854" y="73964"/>
                  </a:lnTo>
                  <a:lnTo>
                    <a:pt x="736219" y="72694"/>
                  </a:lnTo>
                  <a:lnTo>
                    <a:pt x="735076" y="71424"/>
                  </a:lnTo>
                  <a:lnTo>
                    <a:pt x="733552" y="71424"/>
                  </a:lnTo>
                  <a:lnTo>
                    <a:pt x="733044" y="70167"/>
                  </a:lnTo>
                  <a:lnTo>
                    <a:pt x="731647" y="70167"/>
                  </a:lnTo>
                  <a:lnTo>
                    <a:pt x="731012" y="71424"/>
                  </a:lnTo>
                  <a:lnTo>
                    <a:pt x="701294" y="100634"/>
                  </a:lnTo>
                  <a:lnTo>
                    <a:pt x="700659" y="101917"/>
                  </a:lnTo>
                  <a:lnTo>
                    <a:pt x="700151" y="101917"/>
                  </a:lnTo>
                  <a:lnTo>
                    <a:pt x="700024" y="103174"/>
                  </a:lnTo>
                  <a:lnTo>
                    <a:pt x="699770" y="104444"/>
                  </a:lnTo>
                  <a:lnTo>
                    <a:pt x="700405" y="105714"/>
                  </a:lnTo>
                  <a:lnTo>
                    <a:pt x="758825" y="164134"/>
                  </a:lnTo>
                  <a:lnTo>
                    <a:pt x="759968" y="165417"/>
                  </a:lnTo>
                  <a:lnTo>
                    <a:pt x="762254" y="164134"/>
                  </a:lnTo>
                  <a:lnTo>
                    <a:pt x="763270" y="164134"/>
                  </a:lnTo>
                  <a:lnTo>
                    <a:pt x="776173" y="151434"/>
                  </a:lnTo>
                  <a:lnTo>
                    <a:pt x="794258" y="133667"/>
                  </a:lnTo>
                  <a:lnTo>
                    <a:pt x="794512" y="132384"/>
                  </a:lnTo>
                  <a:lnTo>
                    <a:pt x="794639" y="132384"/>
                  </a:lnTo>
                  <a:lnTo>
                    <a:pt x="794639" y="131114"/>
                  </a:lnTo>
                  <a:close/>
                </a:path>
                <a:path w="855979" h="390525">
                  <a:moveTo>
                    <a:pt x="855980" y="68884"/>
                  </a:moveTo>
                  <a:lnTo>
                    <a:pt x="854964" y="66344"/>
                  </a:lnTo>
                  <a:lnTo>
                    <a:pt x="854329" y="66344"/>
                  </a:lnTo>
                  <a:lnTo>
                    <a:pt x="796544" y="7924"/>
                  </a:lnTo>
                  <a:lnTo>
                    <a:pt x="793623" y="7924"/>
                  </a:lnTo>
                  <a:lnTo>
                    <a:pt x="792353" y="9194"/>
                  </a:lnTo>
                  <a:lnTo>
                    <a:pt x="788924" y="13017"/>
                  </a:lnTo>
                  <a:lnTo>
                    <a:pt x="788543" y="13017"/>
                  </a:lnTo>
                  <a:lnTo>
                    <a:pt x="788162" y="14274"/>
                  </a:lnTo>
                  <a:lnTo>
                    <a:pt x="788035" y="14274"/>
                  </a:lnTo>
                  <a:lnTo>
                    <a:pt x="787781" y="15544"/>
                  </a:lnTo>
                  <a:lnTo>
                    <a:pt x="788035" y="16814"/>
                  </a:lnTo>
                  <a:lnTo>
                    <a:pt x="788289" y="16814"/>
                  </a:lnTo>
                  <a:lnTo>
                    <a:pt x="824738" y="53644"/>
                  </a:lnTo>
                  <a:lnTo>
                    <a:pt x="827405" y="56184"/>
                  </a:lnTo>
                  <a:lnTo>
                    <a:pt x="835660" y="63817"/>
                  </a:lnTo>
                  <a:lnTo>
                    <a:pt x="838327" y="66344"/>
                  </a:lnTo>
                  <a:lnTo>
                    <a:pt x="836041" y="66344"/>
                  </a:lnTo>
                  <a:lnTo>
                    <a:pt x="833755" y="65074"/>
                  </a:lnTo>
                  <a:lnTo>
                    <a:pt x="822198" y="61264"/>
                  </a:lnTo>
                  <a:lnTo>
                    <a:pt x="819912" y="59994"/>
                  </a:lnTo>
                  <a:lnTo>
                    <a:pt x="817372" y="59994"/>
                  </a:lnTo>
                  <a:lnTo>
                    <a:pt x="814959" y="58724"/>
                  </a:lnTo>
                  <a:lnTo>
                    <a:pt x="802754" y="54914"/>
                  </a:lnTo>
                  <a:lnTo>
                    <a:pt x="766191" y="43484"/>
                  </a:lnTo>
                  <a:lnTo>
                    <a:pt x="758952" y="43484"/>
                  </a:lnTo>
                  <a:lnTo>
                    <a:pt x="758063" y="44767"/>
                  </a:lnTo>
                  <a:lnTo>
                    <a:pt x="757301" y="44767"/>
                  </a:lnTo>
                  <a:lnTo>
                    <a:pt x="756412" y="46024"/>
                  </a:lnTo>
                  <a:lnTo>
                    <a:pt x="755396" y="47294"/>
                  </a:lnTo>
                  <a:lnTo>
                    <a:pt x="751332" y="51117"/>
                  </a:lnTo>
                  <a:lnTo>
                    <a:pt x="750443" y="51117"/>
                  </a:lnTo>
                  <a:lnTo>
                    <a:pt x="749935" y="52374"/>
                  </a:lnTo>
                  <a:lnTo>
                    <a:pt x="749681" y="53644"/>
                  </a:lnTo>
                  <a:lnTo>
                    <a:pt x="749554" y="54914"/>
                  </a:lnTo>
                  <a:lnTo>
                    <a:pt x="750062" y="56184"/>
                  </a:lnTo>
                  <a:lnTo>
                    <a:pt x="751459" y="57467"/>
                  </a:lnTo>
                  <a:lnTo>
                    <a:pt x="809244" y="115874"/>
                  </a:lnTo>
                  <a:lnTo>
                    <a:pt x="812165" y="115874"/>
                  </a:lnTo>
                  <a:lnTo>
                    <a:pt x="812800" y="114617"/>
                  </a:lnTo>
                  <a:lnTo>
                    <a:pt x="814070" y="113334"/>
                  </a:lnTo>
                  <a:lnTo>
                    <a:pt x="814832" y="113334"/>
                  </a:lnTo>
                  <a:lnTo>
                    <a:pt x="815721" y="112064"/>
                  </a:lnTo>
                  <a:lnTo>
                    <a:pt x="816356" y="112064"/>
                  </a:lnTo>
                  <a:lnTo>
                    <a:pt x="816737" y="110794"/>
                  </a:lnTo>
                  <a:lnTo>
                    <a:pt x="817245" y="110794"/>
                  </a:lnTo>
                  <a:lnTo>
                    <a:pt x="817626" y="109524"/>
                  </a:lnTo>
                  <a:lnTo>
                    <a:pt x="818007" y="109524"/>
                  </a:lnTo>
                  <a:lnTo>
                    <a:pt x="818007" y="108267"/>
                  </a:lnTo>
                  <a:lnTo>
                    <a:pt x="817753" y="106984"/>
                  </a:lnTo>
                  <a:lnTo>
                    <a:pt x="817499" y="106984"/>
                  </a:lnTo>
                  <a:lnTo>
                    <a:pt x="779780" y="70167"/>
                  </a:lnTo>
                  <a:lnTo>
                    <a:pt x="774954" y="65074"/>
                  </a:lnTo>
                  <a:lnTo>
                    <a:pt x="772414" y="62534"/>
                  </a:lnTo>
                  <a:lnTo>
                    <a:pt x="765175" y="54914"/>
                  </a:lnTo>
                  <a:lnTo>
                    <a:pt x="765302" y="54914"/>
                  </a:lnTo>
                  <a:lnTo>
                    <a:pt x="768096" y="56184"/>
                  </a:lnTo>
                  <a:lnTo>
                    <a:pt x="771017" y="57467"/>
                  </a:lnTo>
                  <a:lnTo>
                    <a:pt x="774065" y="58724"/>
                  </a:lnTo>
                  <a:lnTo>
                    <a:pt x="776986" y="58724"/>
                  </a:lnTo>
                  <a:lnTo>
                    <a:pt x="837565" y="77774"/>
                  </a:lnTo>
                  <a:lnTo>
                    <a:pt x="839470" y="77774"/>
                  </a:lnTo>
                  <a:lnTo>
                    <a:pt x="841121" y="79044"/>
                  </a:lnTo>
                  <a:lnTo>
                    <a:pt x="848233" y="79044"/>
                  </a:lnTo>
                  <a:lnTo>
                    <a:pt x="848995" y="77774"/>
                  </a:lnTo>
                  <a:lnTo>
                    <a:pt x="849884" y="77774"/>
                  </a:lnTo>
                  <a:lnTo>
                    <a:pt x="850646" y="76517"/>
                  </a:lnTo>
                  <a:lnTo>
                    <a:pt x="854329" y="73964"/>
                  </a:lnTo>
                  <a:lnTo>
                    <a:pt x="854710" y="72694"/>
                  </a:lnTo>
                  <a:lnTo>
                    <a:pt x="855091" y="72694"/>
                  </a:lnTo>
                  <a:lnTo>
                    <a:pt x="855345" y="71424"/>
                  </a:lnTo>
                  <a:lnTo>
                    <a:pt x="855726" y="71424"/>
                  </a:lnTo>
                  <a:lnTo>
                    <a:pt x="855980" y="70167"/>
                  </a:lnTo>
                  <a:lnTo>
                    <a:pt x="855980" y="688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687941" y="5665850"/>
              <a:ext cx="1826894" cy="945642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6896481" y="1018108"/>
            <a:ext cx="3604260" cy="4546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400" spc="-35" b="1">
                <a:latin typeface="Calibri"/>
                <a:cs typeface="Calibri"/>
              </a:rPr>
              <a:t>Total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number</a:t>
            </a:r>
            <a:r>
              <a:rPr dirty="0" sz="1400" spc="4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of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cooperatives</a:t>
            </a:r>
            <a:r>
              <a:rPr dirty="0" sz="1400" spc="8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in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different</a:t>
            </a:r>
            <a:r>
              <a:rPr dirty="0" sz="1400" spc="8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sectors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 spc="-10">
                <a:latin typeface="Calibri"/>
                <a:cs typeface="Calibri"/>
              </a:rPr>
              <a:t>Source: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Statistical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Profile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by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NCUI,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2018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263896" y="966216"/>
            <a:ext cx="6598920" cy="5773420"/>
          </a:xfrm>
          <a:custGeom>
            <a:avLst/>
            <a:gdLst/>
            <a:ahLst/>
            <a:cxnLst/>
            <a:rect l="l" t="t" r="r" b="b"/>
            <a:pathLst>
              <a:path w="6598920" h="5773420">
                <a:moveTo>
                  <a:pt x="0" y="5772912"/>
                </a:moveTo>
                <a:lnTo>
                  <a:pt x="6598920" y="5772912"/>
                </a:lnTo>
                <a:lnTo>
                  <a:pt x="6598920" y="0"/>
                </a:lnTo>
                <a:lnTo>
                  <a:pt x="0" y="0"/>
                </a:lnTo>
                <a:lnTo>
                  <a:pt x="0" y="577291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819911" y="4175759"/>
          <a:ext cx="4346575" cy="238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8960"/>
                <a:gridCol w="1219200"/>
              </a:tblGrid>
              <a:tr h="1975103">
                <a:tc gridSpan="2">
                  <a:txBody>
                    <a:bodyPr/>
                    <a:lstStyle/>
                    <a:p>
                      <a:pPr marL="434975" indent="-344805">
                        <a:lnSpc>
                          <a:spcPct val="100000"/>
                        </a:lnSpc>
                        <a:spcBef>
                          <a:spcPts val="1095"/>
                        </a:spcBef>
                        <a:buFont typeface="Courier New"/>
                        <a:buChar char="o"/>
                        <a:tabLst>
                          <a:tab pos="435609" algn="l"/>
                        </a:tabLst>
                      </a:pPr>
                      <a:r>
                        <a:rPr dirty="0" sz="2000" spc="-20">
                          <a:latin typeface="Calibri"/>
                          <a:cs typeface="Calibri"/>
                        </a:rPr>
                        <a:t>State</a:t>
                      </a:r>
                      <a:r>
                        <a:rPr dirty="0" sz="2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Cooperative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Banks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(34)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005205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Branches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2,078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4975" indent="-344805">
                        <a:lnSpc>
                          <a:spcPct val="100000"/>
                        </a:lnSpc>
                        <a:spcBef>
                          <a:spcPts val="1240"/>
                        </a:spcBef>
                        <a:buFont typeface="Courier New"/>
                        <a:buChar char="o"/>
                        <a:tabLst>
                          <a:tab pos="435609" algn="l"/>
                        </a:tabLst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DCCB</a:t>
                      </a:r>
                      <a:r>
                        <a:rPr dirty="0" sz="2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(352)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005205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Branches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13,610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9288">
                <a:tc>
                  <a:txBody>
                    <a:bodyPr/>
                    <a:lstStyle/>
                    <a:p>
                      <a:pPr marL="90805">
                        <a:lnSpc>
                          <a:spcPts val="2345"/>
                        </a:lnSpc>
                      </a:pPr>
                      <a:r>
                        <a:rPr dirty="0" sz="2000" spc="-5">
                          <a:latin typeface="Courier New"/>
                          <a:cs typeface="Courier New"/>
                        </a:rPr>
                        <a:t>o</a:t>
                      </a:r>
                      <a:r>
                        <a:rPr dirty="0" sz="2000" spc="28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2000" spc="-50">
                          <a:latin typeface="Calibri"/>
                          <a:cs typeface="Calibri"/>
                        </a:rPr>
                        <a:t>PACS</a:t>
                      </a:r>
                      <a:r>
                        <a:rPr dirty="0" sz="2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2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95,509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approx.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nnu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al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2021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143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607" y="111709"/>
            <a:ext cx="5764530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>
                <a:solidFill>
                  <a:srgbClr val="FF0000"/>
                </a:solidFill>
              </a:rPr>
              <a:t>1.</a:t>
            </a:r>
            <a:r>
              <a:rPr dirty="0" sz="4000" spc="-50">
                <a:solidFill>
                  <a:srgbClr val="FF0000"/>
                </a:solidFill>
              </a:rPr>
              <a:t> </a:t>
            </a:r>
            <a:r>
              <a:rPr dirty="0" sz="4000" spc="-10">
                <a:solidFill>
                  <a:srgbClr val="FF0000"/>
                </a:solidFill>
              </a:rPr>
              <a:t>Computerization</a:t>
            </a:r>
            <a:r>
              <a:rPr dirty="0" sz="4000" spc="-55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of</a:t>
            </a:r>
            <a:r>
              <a:rPr dirty="0" sz="4000" spc="-10">
                <a:solidFill>
                  <a:srgbClr val="FF0000"/>
                </a:solidFill>
              </a:rPr>
              <a:t> </a:t>
            </a:r>
            <a:r>
              <a:rPr dirty="0" sz="4000" spc="-85">
                <a:solidFill>
                  <a:srgbClr val="FF0000"/>
                </a:solidFill>
              </a:rPr>
              <a:t>PACS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95071" y="1307033"/>
            <a:ext cx="10641965" cy="4674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are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20">
                <a:latin typeface="Calibri"/>
                <a:cs typeface="Calibri"/>
              </a:rPr>
              <a:t>lowest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tier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Short-term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Credit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(STCC)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structure.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13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Crore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Members.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financed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by</a:t>
            </a:r>
            <a:r>
              <a:rPr dirty="0" sz="2000" spc="-10">
                <a:latin typeface="Calibri"/>
                <a:cs typeface="Calibri"/>
              </a:rPr>
              <a:t> NABARD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through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DCCBs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StCBs.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 b="1">
                <a:latin typeface="Calibri"/>
                <a:cs typeface="Calibri"/>
              </a:rPr>
              <a:t>All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DCCBs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and StCBs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are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already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on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CBS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(Core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Banking</a:t>
            </a:r>
            <a:r>
              <a:rPr dirty="0" sz="200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Solution)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provided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by</a:t>
            </a:r>
            <a:r>
              <a:rPr dirty="0" sz="2000" spc="-25" b="1">
                <a:latin typeface="Calibri"/>
                <a:cs typeface="Calibri"/>
              </a:rPr>
              <a:t> </a:t>
            </a:r>
            <a:r>
              <a:rPr dirty="0" u="sng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RBI</a:t>
            </a:r>
            <a:r>
              <a:rPr dirty="0" sz="2000" spc="-5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A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30">
                <a:latin typeface="Calibri"/>
                <a:cs typeface="Calibri"/>
              </a:rPr>
              <a:t>few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States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have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tried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Partial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computerization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some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activities</a:t>
            </a:r>
            <a:r>
              <a:rPr dirty="0" sz="2000" spc="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45">
                <a:latin typeface="Calibri"/>
                <a:cs typeface="Calibri"/>
              </a:rPr>
              <a:t>PACS.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20" b="1">
                <a:latin typeface="Calibri"/>
                <a:cs typeface="Calibri"/>
              </a:rPr>
              <a:t>Urgent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need</a:t>
            </a:r>
            <a:r>
              <a:rPr dirty="0" sz="2000" spc="25" b="1">
                <a:latin typeface="Calibri"/>
                <a:cs typeface="Calibri"/>
              </a:rPr>
              <a:t> </a:t>
            </a:r>
            <a:r>
              <a:rPr dirty="0" sz="2000" spc="-15" b="1">
                <a:latin typeface="Calibri"/>
                <a:cs typeface="Calibri"/>
              </a:rPr>
              <a:t>to</a:t>
            </a:r>
            <a:r>
              <a:rPr dirty="0" sz="2000" spc="-5" b="1">
                <a:latin typeface="Calibri"/>
                <a:cs typeface="Calibri"/>
              </a:rPr>
              <a:t> bring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all</a:t>
            </a:r>
            <a:r>
              <a:rPr dirty="0" sz="2000" spc="25" b="1">
                <a:latin typeface="Calibri"/>
                <a:cs typeface="Calibri"/>
              </a:rPr>
              <a:t> </a:t>
            </a:r>
            <a:r>
              <a:rPr dirty="0" sz="2000" spc="-55" b="1">
                <a:latin typeface="Calibri"/>
                <a:cs typeface="Calibri"/>
              </a:rPr>
              <a:t>PACS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on</a:t>
            </a:r>
            <a:r>
              <a:rPr dirty="0" sz="2000" spc="2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Multiple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Activity</a:t>
            </a:r>
            <a:r>
              <a:rPr dirty="0" sz="2000" spc="2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based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ERP</a:t>
            </a:r>
            <a:r>
              <a:rPr dirty="0" sz="2000" spc="35" b="1">
                <a:latin typeface="Calibri"/>
                <a:cs typeface="Calibri"/>
              </a:rPr>
              <a:t> </a:t>
            </a:r>
            <a:r>
              <a:rPr dirty="0" sz="2000" spc="-15" b="1">
                <a:latin typeface="Calibri"/>
                <a:cs typeface="Calibri"/>
              </a:rPr>
              <a:t>Software</a:t>
            </a:r>
            <a:r>
              <a:rPr dirty="0" sz="2000" spc="2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being</a:t>
            </a:r>
            <a:r>
              <a:rPr dirty="0" sz="2000" spc="3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prepared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by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u="sng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NABARD</a:t>
            </a:r>
            <a:r>
              <a:rPr dirty="0" sz="2000" spc="-20" b="1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lvl="1" marL="698500" indent="-229870">
              <a:lnSpc>
                <a:spcPct val="100000"/>
              </a:lnSpc>
              <a:spcBef>
                <a:spcPts val="1639"/>
              </a:spcBef>
              <a:buClr>
                <a:srgbClr val="00AF50"/>
              </a:buClr>
              <a:buFont typeface="Courier New"/>
              <a:buChar char="o"/>
              <a:tabLst>
                <a:tab pos="699135" algn="l"/>
              </a:tabLst>
            </a:pPr>
            <a:r>
              <a:rPr dirty="0" sz="1800" spc="-45">
                <a:latin typeface="Calibri"/>
                <a:cs typeface="Calibri"/>
              </a:rPr>
              <a:t>PACS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can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use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separate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modules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various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activities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(more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than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25);</a:t>
            </a:r>
            <a:endParaRPr sz="1800">
              <a:latin typeface="Calibri"/>
              <a:cs typeface="Calibri"/>
            </a:endParaRPr>
          </a:p>
          <a:p>
            <a:pPr lvl="1" marL="698500" indent="-229870">
              <a:lnSpc>
                <a:spcPct val="100000"/>
              </a:lnSpc>
              <a:spcBef>
                <a:spcPts val="1585"/>
              </a:spcBef>
              <a:buClr>
                <a:srgbClr val="00AF50"/>
              </a:buClr>
              <a:buFont typeface="Courier New"/>
              <a:buChar char="o"/>
              <a:tabLst>
                <a:tab pos="699135" algn="l"/>
              </a:tabLst>
            </a:pPr>
            <a:r>
              <a:rPr dirty="0" sz="1800" spc="-10">
                <a:latin typeface="Calibri"/>
                <a:cs typeface="Calibri"/>
              </a:rPr>
              <a:t>Simplification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Standardization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timely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Accounting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Audit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through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activity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linked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modules;</a:t>
            </a:r>
            <a:endParaRPr sz="1800">
              <a:latin typeface="Calibri"/>
              <a:cs typeface="Calibri"/>
            </a:endParaRPr>
          </a:p>
          <a:p>
            <a:pPr lvl="1" marL="698500" indent="-229870">
              <a:lnSpc>
                <a:spcPct val="100000"/>
              </a:lnSpc>
              <a:spcBef>
                <a:spcPts val="1565"/>
              </a:spcBef>
              <a:buClr>
                <a:srgbClr val="00AF50"/>
              </a:buClr>
              <a:buFont typeface="Courier New"/>
              <a:buChar char="o"/>
              <a:tabLst>
                <a:tab pos="699135" algn="l"/>
              </a:tabLst>
            </a:pPr>
            <a:r>
              <a:rPr dirty="0" sz="1800" spc="-5">
                <a:latin typeface="Calibri"/>
                <a:cs typeface="Calibri"/>
              </a:rPr>
              <a:t>As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result,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NABARD,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StCBs and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DCBs </a:t>
            </a:r>
            <a:r>
              <a:rPr dirty="0" sz="1800" spc="-10">
                <a:latin typeface="Calibri"/>
                <a:cs typeface="Calibri"/>
              </a:rPr>
              <a:t>can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disburse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larger</a:t>
            </a:r>
            <a:r>
              <a:rPr dirty="0" sz="1800" spc="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quantum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of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re-finance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to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40">
                <a:latin typeface="Calibri"/>
                <a:cs typeface="Calibri"/>
              </a:rPr>
              <a:t>PACS;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00AF50"/>
              </a:buClr>
              <a:buFont typeface="Courier New"/>
              <a:buChar char="o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 b="1">
                <a:latin typeface="Calibri"/>
                <a:cs typeface="Calibri"/>
              </a:rPr>
              <a:t>Process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of</a:t>
            </a:r>
            <a:r>
              <a:rPr dirty="0" sz="200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Computerization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5" b="1">
                <a:latin typeface="Calibri"/>
                <a:cs typeface="Calibri"/>
              </a:rPr>
              <a:t>for</a:t>
            </a:r>
            <a:r>
              <a:rPr dirty="0" sz="2000" spc="2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63,000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functional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55" b="1">
                <a:latin typeface="Calibri"/>
                <a:cs typeface="Calibri"/>
              </a:rPr>
              <a:t>PACS</a:t>
            </a:r>
            <a:r>
              <a:rPr dirty="0" sz="2000" spc="5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started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- Financial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15" b="1">
                <a:latin typeface="Calibri"/>
                <a:cs typeface="Calibri"/>
              </a:rPr>
              <a:t>outlay: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Rs.</a:t>
            </a:r>
            <a:r>
              <a:rPr dirty="0" sz="2000" spc="3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2,516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crores.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5080" y="116281"/>
            <a:ext cx="9876155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 spc="5">
                <a:solidFill>
                  <a:srgbClr val="FF0000"/>
                </a:solidFill>
              </a:rPr>
              <a:t>2.</a:t>
            </a:r>
            <a:r>
              <a:rPr dirty="0" sz="4000" spc="-45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Model</a:t>
            </a:r>
            <a:r>
              <a:rPr dirty="0" sz="4000" spc="-20">
                <a:solidFill>
                  <a:srgbClr val="FF0000"/>
                </a:solidFill>
              </a:rPr>
              <a:t> Bye-Laws</a:t>
            </a:r>
            <a:r>
              <a:rPr dirty="0" sz="4000" spc="-40">
                <a:solidFill>
                  <a:srgbClr val="FF0000"/>
                </a:solidFill>
              </a:rPr>
              <a:t> </a:t>
            </a:r>
            <a:r>
              <a:rPr dirty="0" sz="4000" spc="-20">
                <a:solidFill>
                  <a:srgbClr val="FF0000"/>
                </a:solidFill>
              </a:rPr>
              <a:t>for</a:t>
            </a:r>
            <a:r>
              <a:rPr dirty="0" sz="4000" spc="-3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Multi</a:t>
            </a:r>
            <a:r>
              <a:rPr dirty="0" sz="4000" spc="-2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Dimensional</a:t>
            </a:r>
            <a:r>
              <a:rPr dirty="0" sz="4000" spc="-45">
                <a:solidFill>
                  <a:srgbClr val="FF0000"/>
                </a:solidFill>
              </a:rPr>
              <a:t> </a:t>
            </a:r>
            <a:r>
              <a:rPr dirty="0" sz="4000" spc="-80">
                <a:solidFill>
                  <a:srgbClr val="FF0000"/>
                </a:solidFill>
              </a:rPr>
              <a:t>PACS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61289" y="1039113"/>
            <a:ext cx="11596370" cy="4912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 spc="-10">
                <a:latin typeface="Calibri"/>
                <a:cs typeface="Calibri"/>
              </a:rPr>
              <a:t>Activities</a:t>
            </a:r>
            <a:r>
              <a:rPr dirty="0" sz="1900" spc="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-45">
                <a:latin typeface="Calibri"/>
                <a:cs typeface="Calibri"/>
              </a:rPr>
              <a:t>PACS</a:t>
            </a:r>
            <a:r>
              <a:rPr dirty="0" sz="1900" spc="2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today</a:t>
            </a:r>
            <a:r>
              <a:rPr dirty="0" sz="1900" spc="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are</a:t>
            </a:r>
            <a:r>
              <a:rPr dirty="0" sz="1900" spc="-2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generally</a:t>
            </a:r>
            <a:r>
              <a:rPr dirty="0" sz="1900" spc="6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limited</a:t>
            </a:r>
            <a:r>
              <a:rPr dirty="0" sz="1900" spc="8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Short-Term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Credit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(STCC)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 </a:t>
            </a:r>
            <a:r>
              <a:rPr dirty="0" sz="1900" spc="-10">
                <a:latin typeface="Calibri"/>
                <a:cs typeface="Calibri"/>
              </a:rPr>
              <a:t>agricultural</a:t>
            </a:r>
            <a:r>
              <a:rPr dirty="0" sz="1900" spc="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inputs.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AF50"/>
              </a:buClr>
              <a:buFont typeface="Arial MT"/>
              <a:buChar char="•"/>
            </a:pPr>
            <a:endParaRPr sz="21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 spc="-5">
                <a:latin typeface="Calibri"/>
                <a:cs typeface="Calibri"/>
              </a:rPr>
              <a:t>Low </a:t>
            </a:r>
            <a:r>
              <a:rPr dirty="0" sz="1900" spc="-10">
                <a:latin typeface="Calibri"/>
                <a:cs typeface="Calibri"/>
              </a:rPr>
              <a:t>Income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from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Short-Term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Credit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agricultural</a:t>
            </a:r>
            <a:r>
              <a:rPr dirty="0" sz="1900" spc="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inputs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is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limiting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their</a:t>
            </a:r>
            <a:r>
              <a:rPr dirty="0" sz="1900" spc="4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true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potential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for</a:t>
            </a:r>
            <a:r>
              <a:rPr dirty="0" sz="1900" spc="-10">
                <a:latin typeface="Calibri"/>
                <a:cs typeface="Calibri"/>
              </a:rPr>
              <a:t> growth.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AF50"/>
              </a:buClr>
              <a:buFont typeface="Arial MT"/>
              <a:buChar char="•"/>
            </a:pPr>
            <a:endParaRPr sz="21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Calibri"/>
                <a:cs typeface="Calibri"/>
              </a:rPr>
              <a:t>As</a:t>
            </a:r>
            <a:r>
              <a:rPr dirty="0" sz="1900" spc="5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per</a:t>
            </a:r>
            <a:r>
              <a:rPr dirty="0" sz="1900" spc="7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NAFSCOB</a:t>
            </a:r>
            <a:r>
              <a:rPr dirty="0" sz="1900" spc="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data,</a:t>
            </a:r>
            <a:r>
              <a:rPr dirty="0" sz="1900" spc="7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around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45%</a:t>
            </a:r>
            <a:r>
              <a:rPr dirty="0" sz="1900" spc="40">
                <a:latin typeface="Calibri"/>
                <a:cs typeface="Calibri"/>
              </a:rPr>
              <a:t> </a:t>
            </a:r>
            <a:r>
              <a:rPr dirty="0" sz="1900" spc="-40">
                <a:latin typeface="Calibri"/>
                <a:cs typeface="Calibri"/>
              </a:rPr>
              <a:t>PACS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are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loss</a:t>
            </a:r>
            <a:r>
              <a:rPr dirty="0" sz="1900" spc="5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making.</a:t>
            </a:r>
            <a:r>
              <a:rPr dirty="0" sz="1900" spc="6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Urgent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need</a:t>
            </a:r>
            <a:r>
              <a:rPr dirty="0" sz="1900" spc="7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</a:t>
            </a:r>
            <a:r>
              <a:rPr dirty="0" sz="1900" spc="6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provide</a:t>
            </a:r>
            <a:r>
              <a:rPr dirty="0" sz="1900" spc="6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other</a:t>
            </a:r>
            <a:r>
              <a:rPr dirty="0" sz="1900" spc="6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profitable</a:t>
            </a:r>
            <a:r>
              <a:rPr dirty="0" sz="1900" spc="5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activities</a:t>
            </a:r>
            <a:r>
              <a:rPr dirty="0" sz="1900" spc="7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</a:t>
            </a:r>
            <a:r>
              <a:rPr dirty="0" sz="1900" spc="60">
                <a:latin typeface="Calibri"/>
                <a:cs typeface="Calibri"/>
              </a:rPr>
              <a:t> </a:t>
            </a:r>
            <a:r>
              <a:rPr dirty="0" sz="1900" spc="-40">
                <a:latin typeface="Calibri"/>
                <a:cs typeface="Calibri"/>
              </a:rPr>
              <a:t>PACS</a:t>
            </a:r>
            <a:endParaRPr sz="19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610"/>
              </a:spcBef>
            </a:pP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25">
                <a:latin typeface="Calibri"/>
                <a:cs typeface="Calibri"/>
              </a:rPr>
              <a:t> to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make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them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viable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2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vibrant.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 spc="-5">
                <a:latin typeface="Calibri"/>
                <a:cs typeface="Calibri"/>
              </a:rPr>
              <a:t>More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than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25</a:t>
            </a:r>
            <a:r>
              <a:rPr dirty="0" sz="1900" spc="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business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activities</a:t>
            </a:r>
            <a:r>
              <a:rPr dirty="0" sz="1900" spc="7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identified</a:t>
            </a:r>
            <a:r>
              <a:rPr dirty="0" sz="1900" spc="4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for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45">
                <a:latin typeface="Calibri"/>
                <a:cs typeface="Calibri"/>
              </a:rPr>
              <a:t>PACS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to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make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them</a:t>
            </a:r>
            <a:r>
              <a:rPr dirty="0" sz="1900" spc="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viable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5">
                <a:latin typeface="Calibri"/>
                <a:cs typeface="Calibri"/>
              </a:rPr>
              <a:t> vibrant</a:t>
            </a:r>
            <a:r>
              <a:rPr dirty="0" sz="1900" spc="-2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: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6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buClr>
                <a:srgbClr val="00AF50"/>
              </a:buClr>
              <a:buFont typeface="Courier New"/>
              <a:buChar char="o"/>
              <a:tabLst>
                <a:tab pos="699135" algn="l"/>
              </a:tabLst>
            </a:pPr>
            <a:r>
              <a:rPr dirty="0" sz="1700" spc="-5">
                <a:latin typeface="Calibri"/>
                <a:cs typeface="Calibri"/>
              </a:rPr>
              <a:t>Godown,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Procurement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of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food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grains, </a:t>
            </a:r>
            <a:r>
              <a:rPr dirty="0" sz="1700" spc="-5">
                <a:latin typeface="Calibri"/>
                <a:cs typeface="Calibri"/>
              </a:rPr>
              <a:t>Manure,</a:t>
            </a:r>
            <a:r>
              <a:rPr dirty="0" sz="1700" spc="-10">
                <a:latin typeface="Calibri"/>
                <a:cs typeface="Calibri"/>
              </a:rPr>
              <a:t> Fertilizers, </a:t>
            </a:r>
            <a:r>
              <a:rPr dirty="0" sz="1700" spc="-5">
                <a:latin typeface="Calibri"/>
                <a:cs typeface="Calibri"/>
              </a:rPr>
              <a:t>Insecticides,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Seeds,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Fair </a:t>
            </a:r>
            <a:r>
              <a:rPr dirty="0" sz="1700">
                <a:latin typeface="Calibri"/>
                <a:cs typeface="Calibri"/>
              </a:rPr>
              <a:t>Price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shop,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LPG/Petrol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etc.</a:t>
            </a:r>
            <a:endParaRPr sz="17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00AF50"/>
              </a:buClr>
              <a:buFont typeface="Courier New"/>
              <a:buChar char="o"/>
            </a:pPr>
            <a:endParaRPr sz="155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buClr>
                <a:srgbClr val="00AF50"/>
              </a:buClr>
              <a:buFont typeface="Courier New"/>
              <a:buChar char="o"/>
              <a:tabLst>
                <a:tab pos="699135" algn="l"/>
              </a:tabLst>
            </a:pPr>
            <a:r>
              <a:rPr dirty="0" sz="1700" spc="-5">
                <a:latin typeface="Calibri"/>
                <a:cs typeface="Calibri"/>
              </a:rPr>
              <a:t>Short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and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long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term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credit,</a:t>
            </a:r>
            <a:r>
              <a:rPr dirty="0" sz="1700" spc="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Community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irrigation,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Machinery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hiring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centre,</a:t>
            </a:r>
            <a:r>
              <a:rPr dirty="0" sz="1700" spc="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Processing,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Logistics,</a:t>
            </a:r>
            <a:r>
              <a:rPr dirty="0" sz="1700" spc="4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Refrigerated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van,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etc.</a:t>
            </a:r>
            <a:endParaRPr sz="17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00AF50"/>
              </a:buClr>
              <a:buFont typeface="Courier New"/>
              <a:buChar char="o"/>
            </a:pPr>
            <a:endParaRPr sz="20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 spc="-5">
                <a:latin typeface="Calibri"/>
                <a:cs typeface="Calibri"/>
              </a:rPr>
              <a:t>Some </a:t>
            </a:r>
            <a:r>
              <a:rPr dirty="0" sz="1900" spc="-45">
                <a:latin typeface="Calibri"/>
                <a:cs typeface="Calibri"/>
              </a:rPr>
              <a:t>PACS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have</a:t>
            </a:r>
            <a:r>
              <a:rPr dirty="0" sz="1900" spc="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old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generation</a:t>
            </a:r>
            <a:r>
              <a:rPr dirty="0" sz="1900" spc="7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Bye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Laws.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Need</a:t>
            </a:r>
            <a:r>
              <a:rPr dirty="0" sz="1900" spc="4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modern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Bye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Laws</a:t>
            </a:r>
            <a:r>
              <a:rPr dirty="0" sz="1900" spc="6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so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as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meet</a:t>
            </a:r>
            <a:r>
              <a:rPr dirty="0" sz="1900" spc="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emerging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scenario.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AF50"/>
              </a:buClr>
              <a:buFont typeface="Arial MT"/>
              <a:buChar char="•"/>
            </a:pPr>
            <a:endParaRPr sz="21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Calibri"/>
                <a:cs typeface="Calibri"/>
              </a:rPr>
              <a:t>Model </a:t>
            </a:r>
            <a:r>
              <a:rPr dirty="0" sz="1900" spc="-20">
                <a:latin typeface="Calibri"/>
                <a:cs typeface="Calibri"/>
              </a:rPr>
              <a:t>Bye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Laws</a:t>
            </a:r>
            <a:r>
              <a:rPr dirty="0" sz="1900" spc="6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also</a:t>
            </a:r>
            <a:r>
              <a:rPr dirty="0" sz="1900" spc="-10">
                <a:latin typeface="Calibri"/>
                <a:cs typeface="Calibri"/>
              </a:rPr>
              <a:t> improve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Governance,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Transparency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etc.</a:t>
            </a:r>
            <a:r>
              <a:rPr dirty="0" sz="1900" spc="3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in</a:t>
            </a:r>
            <a:r>
              <a:rPr dirty="0" sz="1900" spc="-1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line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with</a:t>
            </a:r>
            <a:r>
              <a:rPr dirty="0" sz="1900" spc="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Cooperative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Principles.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289" y="6256731"/>
            <a:ext cx="1065974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1900" spc="-10">
                <a:latin typeface="Calibri"/>
                <a:cs typeface="Calibri"/>
              </a:rPr>
              <a:t>Consultation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with</a:t>
            </a:r>
            <a:r>
              <a:rPr dirty="0" sz="1900" spc="4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all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States/UTs,</a:t>
            </a:r>
            <a:r>
              <a:rPr dirty="0" sz="1900" spc="5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NABARD,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National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Federations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etc.</a:t>
            </a:r>
            <a:r>
              <a:rPr dirty="0" sz="1900" spc="3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More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than</a:t>
            </a:r>
            <a:r>
              <a:rPr dirty="0" sz="1900" spc="3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1500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suggestions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received.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76254" y="6428638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9132" y="408254"/>
            <a:ext cx="10306685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 spc="5">
                <a:solidFill>
                  <a:srgbClr val="FF0000"/>
                </a:solidFill>
              </a:rPr>
              <a:t>3.</a:t>
            </a:r>
            <a:r>
              <a:rPr dirty="0" sz="4000" spc="-4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One</a:t>
            </a:r>
            <a:r>
              <a:rPr dirty="0" sz="4000" spc="-15">
                <a:solidFill>
                  <a:srgbClr val="FF0000"/>
                </a:solidFill>
              </a:rPr>
              <a:t> </a:t>
            </a:r>
            <a:r>
              <a:rPr dirty="0" sz="4000" spc="-65">
                <a:solidFill>
                  <a:srgbClr val="FF0000"/>
                </a:solidFill>
              </a:rPr>
              <a:t>PACS/</a:t>
            </a:r>
            <a:r>
              <a:rPr dirty="0" sz="4000" spc="-5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Dairy/ </a:t>
            </a:r>
            <a:r>
              <a:rPr dirty="0" sz="4000" spc="5">
                <a:solidFill>
                  <a:srgbClr val="FF0000"/>
                </a:solidFill>
              </a:rPr>
              <a:t>Fishery</a:t>
            </a:r>
            <a:r>
              <a:rPr dirty="0" sz="4000" spc="-2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Coop.</a:t>
            </a:r>
            <a:r>
              <a:rPr dirty="0" sz="4000" spc="-6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per</a:t>
            </a:r>
            <a:r>
              <a:rPr dirty="0" sz="4000" spc="5">
                <a:solidFill>
                  <a:srgbClr val="FF0000"/>
                </a:solidFill>
              </a:rPr>
              <a:t> </a:t>
            </a:r>
            <a:r>
              <a:rPr dirty="0" sz="4000" spc="-30">
                <a:solidFill>
                  <a:srgbClr val="FF0000"/>
                </a:solidFill>
              </a:rPr>
              <a:t>Panchayat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66394" y="1690573"/>
            <a:ext cx="10838180" cy="4165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Number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Districts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757;</a:t>
            </a:r>
            <a:r>
              <a:rPr dirty="0" sz="2000" spc="-5">
                <a:latin typeface="Calibri"/>
                <a:cs typeface="Calibri"/>
              </a:rPr>
              <a:t> Number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Panchayats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2,55,493; Number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0">
                <a:latin typeface="Calibri"/>
                <a:cs typeface="Calibri"/>
              </a:rPr>
              <a:t>Villages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6,62,624.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No.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95,509;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No.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Dairy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1,90,516;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No.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Fishery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Cooperatives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– </a:t>
            </a:r>
            <a:r>
              <a:rPr dirty="0" sz="2000" spc="-10">
                <a:latin typeface="Calibri"/>
                <a:cs typeface="Calibri"/>
              </a:rPr>
              <a:t>23,670.</a:t>
            </a:r>
            <a:endParaRPr sz="2000">
              <a:latin typeface="Calibri"/>
              <a:cs typeface="Calibri"/>
            </a:endParaRPr>
          </a:p>
          <a:p>
            <a:pPr marL="240665" marR="8890" indent="-228600">
              <a:lnSpc>
                <a:spcPct val="150100"/>
              </a:lnSpc>
              <a:spcBef>
                <a:spcPts val="100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Computerization,</a:t>
            </a:r>
            <a:r>
              <a:rPr dirty="0" sz="2000" spc="1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adoption</a:t>
            </a:r>
            <a:r>
              <a:rPr dirty="0" sz="2000" spc="1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Model</a:t>
            </a:r>
            <a:r>
              <a:rPr dirty="0" sz="2000" spc="1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Bye</a:t>
            </a:r>
            <a:r>
              <a:rPr dirty="0" sz="2000" spc="1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Laws</a:t>
            </a:r>
            <a:r>
              <a:rPr dirty="0" sz="2000" spc="114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1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undertaking</a:t>
            </a:r>
            <a:r>
              <a:rPr dirty="0" sz="2000" spc="1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viable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economic</a:t>
            </a:r>
            <a:r>
              <a:rPr dirty="0" sz="2000" spc="1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activities</a:t>
            </a:r>
            <a:r>
              <a:rPr dirty="0" sz="2000" spc="1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will</a:t>
            </a:r>
            <a:r>
              <a:rPr dirty="0" sz="2000" spc="1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enable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Modern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function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par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with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other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economic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entities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generate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surplus.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20">
                <a:latin typeface="Calibri"/>
                <a:cs typeface="Calibri"/>
              </a:rPr>
              <a:t>Various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Schemes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Central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State/UT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Governments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can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dovetailed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with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45">
                <a:latin typeface="Calibri"/>
                <a:cs typeface="Calibri"/>
              </a:rPr>
              <a:t>PACS.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Enabling</a:t>
            </a:r>
            <a:r>
              <a:rPr dirty="0" sz="2000" spc="35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Registration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3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One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PACS/</a:t>
            </a:r>
            <a:r>
              <a:rPr dirty="0" sz="2000" spc="3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LAMPS</a:t>
            </a:r>
            <a:r>
              <a:rPr dirty="0" sz="2000" spc="3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including</a:t>
            </a:r>
            <a:r>
              <a:rPr dirty="0" sz="2000" spc="3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one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primary</a:t>
            </a:r>
            <a:r>
              <a:rPr dirty="0" sz="2000" spc="39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3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society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3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dairy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Calibri"/>
                <a:cs typeface="Calibri"/>
              </a:rPr>
              <a:t>fishery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every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Panchayat/Village.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Winding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up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defunct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PACs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enable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registration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new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45">
                <a:latin typeface="Calibri"/>
                <a:cs typeface="Calibri"/>
              </a:rPr>
              <a:t>PACS.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1866" y="66801"/>
            <a:ext cx="8724265" cy="6362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000">
                <a:solidFill>
                  <a:srgbClr val="FF0000"/>
                </a:solidFill>
              </a:rPr>
              <a:t>4.</a:t>
            </a:r>
            <a:r>
              <a:rPr dirty="0" sz="4000" spc="-1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Sahkar-se-Samriddhi</a:t>
            </a:r>
            <a:r>
              <a:rPr dirty="0" sz="4000" spc="-3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Umbrella</a:t>
            </a:r>
            <a:r>
              <a:rPr dirty="0" sz="4000" spc="-1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Scheme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00377" y="1008634"/>
            <a:ext cx="90982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Dovetailing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Central/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State/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UT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Schemes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through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45">
                <a:latin typeface="Calibri"/>
                <a:cs typeface="Calibri"/>
              </a:rPr>
              <a:t>PACS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etc.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setting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up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viable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economic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activities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75969" y="1495552"/>
          <a:ext cx="1058418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645"/>
                <a:gridCol w="4043045"/>
                <a:gridCol w="5805805"/>
              </a:tblGrid>
              <a:tr h="5261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S.No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28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Infrastructure</a:t>
                      </a:r>
                      <a:r>
                        <a:rPr dirty="0" sz="18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Facility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8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Scheme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(s)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1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Godowns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storage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(~2000 MT)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AIF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(Agriculture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Infrastructure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Fund),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AMI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(Agriculture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Infrastructure)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6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Hiring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Centre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Agri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Equipment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SMAM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(Sub-Mission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Agriculture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Mechanization)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1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Agri-processing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Centre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7150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PMFME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(Pradhan-Mantri</a:t>
                      </a:r>
                      <a:r>
                        <a:rPr dirty="0" sz="18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Formalisation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Micro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Food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Processing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Enterprises)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61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Cold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Storage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Cooling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Chambers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MIDH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(Mission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Integrated</a:t>
                      </a:r>
                      <a:r>
                        <a:rPr dirty="0" sz="18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8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Horticulture)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6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Milk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chillers,</a:t>
                      </a:r>
                      <a:r>
                        <a:rPr dirty="0" sz="18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Milk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processing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facilities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DIDF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(Dairy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Processing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Infra.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8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Fund)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6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Fish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transport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cold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chain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network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FIDF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(Fisheries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Aquaculture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Infra.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Fund)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54760" y="5685413"/>
            <a:ext cx="10397490" cy="848360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7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800" spc="-20">
                <a:latin typeface="Calibri"/>
                <a:cs typeface="Calibri"/>
              </a:rPr>
              <a:t>Interest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subvention,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Grants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be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provided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under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different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schemes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of </a:t>
            </a:r>
            <a:r>
              <a:rPr dirty="0" sz="1800" spc="-20">
                <a:latin typeface="Calibri"/>
                <a:cs typeface="Calibri"/>
              </a:rPr>
              <a:t>Central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States/UT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Governments.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Loan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more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than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u="heavy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Rs</a:t>
            </a:r>
            <a:r>
              <a:rPr dirty="0" u="heavy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</a:t>
            </a:r>
            <a:r>
              <a:rPr dirty="0" u="heavy" sz="1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Lakh</a:t>
            </a:r>
            <a:r>
              <a:rPr dirty="0" u="heavy" sz="1800" spc="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Crores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can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be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provided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by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NABARD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and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NCDC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at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reasonable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interest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rates.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0770" y="206705"/>
            <a:ext cx="7495540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 spc="5">
                <a:solidFill>
                  <a:srgbClr val="FF0000"/>
                </a:solidFill>
              </a:rPr>
              <a:t>5.</a:t>
            </a:r>
            <a:r>
              <a:rPr dirty="0" sz="4000" spc="-50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New</a:t>
            </a:r>
            <a:r>
              <a:rPr dirty="0" sz="4000" spc="-1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National</a:t>
            </a:r>
            <a:r>
              <a:rPr dirty="0" sz="4000" spc="-40">
                <a:solidFill>
                  <a:srgbClr val="FF0000"/>
                </a:solidFill>
              </a:rPr>
              <a:t> </a:t>
            </a:r>
            <a:r>
              <a:rPr dirty="0" sz="4000" spc="-15">
                <a:solidFill>
                  <a:srgbClr val="FF0000"/>
                </a:solidFill>
              </a:rPr>
              <a:t>Cooperation </a:t>
            </a:r>
            <a:r>
              <a:rPr dirty="0" sz="4000" spc="-10">
                <a:solidFill>
                  <a:srgbClr val="FF0000"/>
                </a:solidFill>
              </a:rPr>
              <a:t>Policy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5735" rIns="0" bIns="0" rtlCol="0" vert="horz">
            <a:spAutoFit/>
          </a:bodyPr>
          <a:lstStyle/>
          <a:p>
            <a:pPr marL="324485" indent="-287020">
              <a:lnSpc>
                <a:spcPct val="100000"/>
              </a:lnSpc>
              <a:spcBef>
                <a:spcPts val="1305"/>
              </a:spcBef>
              <a:buClr>
                <a:srgbClr val="00AF50"/>
              </a:buClr>
              <a:buFont typeface="Arial MT"/>
              <a:buChar char="•"/>
              <a:tabLst>
                <a:tab pos="324485" algn="l"/>
                <a:tab pos="325120" algn="l"/>
              </a:tabLst>
            </a:pPr>
            <a:r>
              <a:rPr dirty="0" spc="-10"/>
              <a:t>Need</a:t>
            </a:r>
            <a:r>
              <a:rPr dirty="0" spc="-5"/>
              <a:t> </a:t>
            </a:r>
            <a:r>
              <a:rPr dirty="0" spc="-10"/>
              <a:t>to</a:t>
            </a:r>
            <a:r>
              <a:rPr dirty="0" spc="5"/>
              <a:t> </a:t>
            </a:r>
            <a:r>
              <a:rPr dirty="0" spc="-10"/>
              <a:t>replace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-15"/>
              <a:t> Cooperative</a:t>
            </a:r>
            <a:r>
              <a:rPr dirty="0" spc="60"/>
              <a:t> </a:t>
            </a:r>
            <a:r>
              <a:rPr dirty="0" spc="-15"/>
              <a:t>Policy</a:t>
            </a:r>
            <a:r>
              <a:rPr dirty="0" spc="5"/>
              <a:t> </a:t>
            </a:r>
            <a:r>
              <a:rPr dirty="0" spc="-5"/>
              <a:t>of</a:t>
            </a:r>
            <a:r>
              <a:rPr dirty="0" spc="35"/>
              <a:t> </a:t>
            </a:r>
            <a:r>
              <a:rPr dirty="0" spc="-10"/>
              <a:t>2002.</a:t>
            </a:r>
          </a:p>
          <a:p>
            <a:pPr marL="324485" indent="-287020">
              <a:lnSpc>
                <a:spcPct val="100000"/>
              </a:lnSpc>
              <a:spcBef>
                <a:spcPts val="1205"/>
              </a:spcBef>
              <a:buClr>
                <a:srgbClr val="00AF50"/>
              </a:buClr>
              <a:buFont typeface="Arial MT"/>
              <a:buChar char="•"/>
              <a:tabLst>
                <a:tab pos="324485" algn="l"/>
                <a:tab pos="325120" algn="l"/>
              </a:tabLst>
            </a:pPr>
            <a:r>
              <a:rPr dirty="0" spc="-10"/>
              <a:t>New </a:t>
            </a:r>
            <a:r>
              <a:rPr dirty="0" spc="-15"/>
              <a:t>Policy</a:t>
            </a:r>
            <a:r>
              <a:rPr dirty="0" spc="35"/>
              <a:t> </a:t>
            </a:r>
            <a:r>
              <a:rPr dirty="0" spc="-15"/>
              <a:t>to</a:t>
            </a:r>
            <a:r>
              <a:rPr dirty="0" spc="-10"/>
              <a:t> realise</a:t>
            </a:r>
            <a:r>
              <a:rPr dirty="0" spc="75"/>
              <a:t> </a:t>
            </a:r>
            <a:r>
              <a:rPr dirty="0" spc="-5"/>
              <a:t>the </a:t>
            </a:r>
            <a:r>
              <a:rPr dirty="0" spc="-10"/>
              <a:t>vision</a:t>
            </a:r>
            <a:r>
              <a:rPr dirty="0" spc="3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5"/>
              <a:t>“Sahakar</a:t>
            </a:r>
            <a:r>
              <a:rPr dirty="0"/>
              <a:t> </a:t>
            </a:r>
            <a:r>
              <a:rPr dirty="0" spc="-10"/>
              <a:t>se</a:t>
            </a:r>
            <a:r>
              <a:rPr dirty="0" spc="50"/>
              <a:t> </a:t>
            </a:r>
            <a:r>
              <a:rPr dirty="0" spc="-20"/>
              <a:t>Samriddhi”.</a:t>
            </a:r>
            <a:r>
              <a:rPr dirty="0" spc="5"/>
              <a:t> </a:t>
            </a:r>
            <a:r>
              <a:rPr dirty="0" spc="-10"/>
              <a:t>Parity</a:t>
            </a:r>
            <a:r>
              <a:rPr dirty="0" spc="35"/>
              <a:t> </a:t>
            </a:r>
            <a:r>
              <a:rPr dirty="0" spc="-15"/>
              <a:t>to</a:t>
            </a:r>
            <a:r>
              <a:rPr dirty="0" spc="5"/>
              <a:t> </a:t>
            </a:r>
            <a:r>
              <a:rPr dirty="0" spc="-15"/>
              <a:t>Cooperatives.</a:t>
            </a:r>
          </a:p>
          <a:p>
            <a:pPr marL="324485" indent="-287020">
              <a:lnSpc>
                <a:spcPct val="100000"/>
              </a:lnSpc>
              <a:spcBef>
                <a:spcPts val="1200"/>
              </a:spcBef>
              <a:buClr>
                <a:srgbClr val="00AF50"/>
              </a:buClr>
              <a:buFont typeface="Arial MT"/>
              <a:buChar char="•"/>
              <a:tabLst>
                <a:tab pos="324485" algn="l"/>
                <a:tab pos="325120" algn="l"/>
              </a:tabLst>
            </a:pPr>
            <a:r>
              <a:rPr dirty="0" spc="-5"/>
              <a:t>National</a:t>
            </a:r>
            <a:r>
              <a:rPr dirty="0" spc="15"/>
              <a:t> </a:t>
            </a:r>
            <a:r>
              <a:rPr dirty="0" spc="-15"/>
              <a:t>Conference</a:t>
            </a:r>
            <a:r>
              <a:rPr dirty="0" spc="50"/>
              <a:t> </a:t>
            </a:r>
            <a:r>
              <a:rPr dirty="0" spc="-5"/>
              <a:t>on </a:t>
            </a:r>
            <a:r>
              <a:rPr dirty="0" spc="-15"/>
              <a:t>Cooperation</a:t>
            </a:r>
            <a:r>
              <a:rPr dirty="0" spc="50"/>
              <a:t> </a:t>
            </a:r>
            <a:r>
              <a:rPr dirty="0" spc="-15"/>
              <a:t>Policy</a:t>
            </a:r>
            <a:r>
              <a:rPr dirty="0" spc="15"/>
              <a:t> </a:t>
            </a:r>
            <a:r>
              <a:rPr dirty="0" spc="-5"/>
              <a:t>held</a:t>
            </a:r>
            <a:r>
              <a:rPr dirty="0" spc="20"/>
              <a:t> </a:t>
            </a:r>
            <a:r>
              <a:rPr dirty="0" spc="-5"/>
              <a:t>on</a:t>
            </a:r>
            <a:r>
              <a:rPr dirty="0" spc="15"/>
              <a:t> </a:t>
            </a:r>
            <a:r>
              <a:rPr dirty="0" spc="-10"/>
              <a:t>12</a:t>
            </a:r>
            <a:r>
              <a:rPr dirty="0" baseline="24691" sz="2025" spc="-15"/>
              <a:t>th</a:t>
            </a:r>
            <a:r>
              <a:rPr dirty="0" sz="2000" spc="-10"/>
              <a:t>-13</a:t>
            </a:r>
            <a:r>
              <a:rPr dirty="0" baseline="24691" sz="2025" spc="-15"/>
              <a:t>th</a:t>
            </a:r>
            <a:r>
              <a:rPr dirty="0" baseline="24691" sz="2025" spc="225"/>
              <a:t> </a:t>
            </a:r>
            <a:r>
              <a:rPr dirty="0" sz="2000" spc="-5"/>
              <a:t>April,</a:t>
            </a:r>
            <a:r>
              <a:rPr dirty="0" sz="2000" spc="35"/>
              <a:t> </a:t>
            </a:r>
            <a:r>
              <a:rPr dirty="0" sz="2000" spc="-10"/>
              <a:t>2022.</a:t>
            </a:r>
            <a:endParaRPr sz="2000"/>
          </a:p>
          <a:p>
            <a:pPr marL="324485" indent="-287020">
              <a:lnSpc>
                <a:spcPct val="100000"/>
              </a:lnSpc>
              <a:spcBef>
                <a:spcPts val="1200"/>
              </a:spcBef>
              <a:buClr>
                <a:srgbClr val="00AF50"/>
              </a:buClr>
              <a:buFont typeface="Arial MT"/>
              <a:buChar char="•"/>
              <a:tabLst>
                <a:tab pos="324485" algn="l"/>
                <a:tab pos="325120" algn="l"/>
                <a:tab pos="1910080" algn="l"/>
                <a:tab pos="2540635" algn="l"/>
                <a:tab pos="3181350" algn="l"/>
                <a:tab pos="4105275" algn="l"/>
                <a:tab pos="5407025" algn="l"/>
                <a:tab pos="7013575" algn="l"/>
                <a:tab pos="7821295" algn="l"/>
                <a:tab pos="8288020" algn="l"/>
              </a:tabLst>
            </a:pPr>
            <a:r>
              <a:rPr dirty="0" spc="-5"/>
              <a:t>Consultations	held	</a:t>
            </a:r>
            <a:r>
              <a:rPr dirty="0"/>
              <a:t>with	</a:t>
            </a:r>
            <a:r>
              <a:rPr dirty="0" spc="-10"/>
              <a:t>Central	</a:t>
            </a:r>
            <a:r>
              <a:rPr dirty="0" spc="-5"/>
              <a:t>Ministries/	Departments,	</a:t>
            </a:r>
            <a:r>
              <a:rPr dirty="0" spc="-10"/>
              <a:t>State/	</a:t>
            </a:r>
            <a:r>
              <a:rPr dirty="0"/>
              <a:t>UT	</a:t>
            </a:r>
            <a:r>
              <a:rPr dirty="0" spc="-10"/>
              <a:t>Governments,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16361" y="2851480"/>
            <a:ext cx="127190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5">
                <a:latin typeface="Calibri"/>
                <a:cs typeface="Calibri"/>
              </a:rPr>
              <a:t>C</a:t>
            </a:r>
            <a:r>
              <a:rPr dirty="0" sz="2000" spc="-10">
                <a:latin typeface="Calibri"/>
                <a:cs typeface="Calibri"/>
              </a:rPr>
              <a:t>o</a:t>
            </a:r>
            <a:r>
              <a:rPr dirty="0" sz="2000">
                <a:latin typeface="Calibri"/>
                <a:cs typeface="Calibri"/>
              </a:rPr>
              <a:t>op</a:t>
            </a:r>
            <a:r>
              <a:rPr dirty="0" sz="2000" spc="-15">
                <a:latin typeface="Calibri"/>
                <a:cs typeface="Calibri"/>
              </a:rPr>
              <a:t>e</a:t>
            </a:r>
            <a:r>
              <a:rPr dirty="0" sz="2000" spc="-30">
                <a:latin typeface="Calibri"/>
                <a:cs typeface="Calibri"/>
              </a:rPr>
              <a:t>r</a:t>
            </a:r>
            <a:r>
              <a:rPr dirty="0" sz="2000" spc="-25">
                <a:latin typeface="Calibri"/>
                <a:cs typeface="Calibri"/>
              </a:rPr>
              <a:t>a</a:t>
            </a:r>
            <a:r>
              <a:rPr dirty="0" sz="2000" spc="-5">
                <a:latin typeface="Calibri"/>
                <a:cs typeface="Calibri"/>
              </a:rPr>
              <a:t>t</a:t>
            </a:r>
            <a:r>
              <a:rPr dirty="0" sz="2000" spc="15">
                <a:latin typeface="Calibri"/>
                <a:cs typeface="Calibri"/>
              </a:rPr>
              <a:t>i</a:t>
            </a:r>
            <a:r>
              <a:rPr dirty="0" sz="2000" spc="-45">
                <a:latin typeface="Calibri"/>
                <a:cs typeface="Calibri"/>
              </a:rPr>
              <a:t>v</a:t>
            </a:r>
            <a:r>
              <a:rPr dirty="0" sz="2000" spc="-5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112" y="3155492"/>
            <a:ext cx="10316845" cy="185547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299085">
              <a:lnSpc>
                <a:spcPct val="100000"/>
              </a:lnSpc>
              <a:spcBef>
                <a:spcPts val="1300"/>
              </a:spcBef>
            </a:pPr>
            <a:r>
              <a:rPr dirty="0" sz="2000" spc="-15">
                <a:latin typeface="Calibri"/>
                <a:cs typeface="Calibri"/>
              </a:rPr>
              <a:t>Federations/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Unions,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Institutions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RBI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&amp; NABARD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Clr>
                <a:srgbClr val="00AF5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000" spc="-10">
                <a:latin typeface="Calibri"/>
                <a:cs typeface="Calibri"/>
              </a:rPr>
              <a:t>More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than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500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suggestions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received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from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concerned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stakeholders,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general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public.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00AF5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000" spc="-5">
                <a:latin typeface="Calibri"/>
                <a:cs typeface="Calibri"/>
              </a:rPr>
              <a:t>National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Level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Committee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constituted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under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Chairmanship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Shri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Suresh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Prabhakar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Prabhu.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00AF50"/>
              </a:buClr>
              <a:buFont typeface="Arial MT"/>
              <a:buChar char="•"/>
              <a:tabLst>
                <a:tab pos="299085" algn="l"/>
                <a:tab pos="299720" algn="l"/>
                <a:tab pos="1802130" algn="l"/>
                <a:tab pos="3204845" algn="l"/>
                <a:tab pos="3814445" algn="l"/>
                <a:tab pos="5140325" algn="l"/>
                <a:tab pos="5991225" algn="l"/>
                <a:tab pos="7640320" algn="l"/>
                <a:tab pos="8698230" algn="l"/>
              </a:tabLst>
            </a:pPr>
            <a:r>
              <a:rPr dirty="0" sz="2000" spc="-10">
                <a:latin typeface="Calibri"/>
                <a:cs typeface="Calibri"/>
              </a:rPr>
              <a:t>Committee	</a:t>
            </a:r>
            <a:r>
              <a:rPr dirty="0" sz="2000" spc="-5">
                <a:latin typeface="Calibri"/>
                <a:cs typeface="Calibri"/>
              </a:rPr>
              <a:t>comprises	</a:t>
            </a:r>
            <a:r>
              <a:rPr dirty="0" sz="2000" spc="-10">
                <a:latin typeface="Calibri"/>
                <a:cs typeface="Calibri"/>
              </a:rPr>
              <a:t>47	members	</a:t>
            </a:r>
            <a:r>
              <a:rPr dirty="0" sz="2000" spc="-15">
                <a:latin typeface="Calibri"/>
                <a:cs typeface="Calibri"/>
              </a:rPr>
              <a:t>from	</a:t>
            </a:r>
            <a:r>
              <a:rPr dirty="0" sz="2000" spc="-10">
                <a:latin typeface="Calibri"/>
                <a:cs typeface="Calibri"/>
              </a:rPr>
              <a:t>co-operative	</a:t>
            </a:r>
            <a:r>
              <a:rPr dirty="0" sz="2000" spc="-5">
                <a:latin typeface="Calibri"/>
                <a:cs typeface="Calibri"/>
              </a:rPr>
              <a:t>sector;	</a:t>
            </a:r>
            <a:r>
              <a:rPr dirty="0" sz="2000" spc="-10">
                <a:latin typeface="Calibri"/>
                <a:cs typeface="Calibri"/>
              </a:rPr>
              <a:t>representatives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66423" y="4681473"/>
            <a:ext cx="52324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5">
                <a:latin typeface="Calibri"/>
                <a:cs typeface="Calibri"/>
              </a:rPr>
              <a:t>f</a:t>
            </a:r>
            <a:r>
              <a:rPr dirty="0" sz="2000" spc="-30">
                <a:latin typeface="Calibri"/>
                <a:cs typeface="Calibri"/>
              </a:rPr>
              <a:t>r</a:t>
            </a:r>
            <a:r>
              <a:rPr dirty="0" sz="2000" spc="-10">
                <a:latin typeface="Calibri"/>
                <a:cs typeface="Calibri"/>
              </a:rPr>
              <a:t>om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9929" y="4985950"/>
            <a:ext cx="10879455" cy="939800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2000" spc="-5">
                <a:latin typeface="Calibri"/>
                <a:cs typeface="Calibri"/>
              </a:rPr>
              <a:t>National/State/District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&amp;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Primary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Cooperative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Societies;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Secretaries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(Cooperation)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&amp;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RCSs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States/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45">
                <a:latin typeface="Calibri"/>
                <a:cs typeface="Calibri"/>
              </a:rPr>
              <a:t>UTs;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Officers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from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Central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Ministries/Departments.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5582" y="90373"/>
            <a:ext cx="7259320" cy="63690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0">
                <a:solidFill>
                  <a:srgbClr val="FF0000"/>
                </a:solidFill>
              </a:rPr>
              <a:t>6.</a:t>
            </a:r>
            <a:r>
              <a:rPr dirty="0" sz="4000" spc="-35">
                <a:solidFill>
                  <a:srgbClr val="FF0000"/>
                </a:solidFill>
              </a:rPr>
              <a:t> </a:t>
            </a:r>
            <a:r>
              <a:rPr dirty="0" sz="4000" spc="-5">
                <a:solidFill>
                  <a:srgbClr val="FF0000"/>
                </a:solidFill>
              </a:rPr>
              <a:t>National</a:t>
            </a:r>
            <a:r>
              <a:rPr dirty="0" sz="4000">
                <a:solidFill>
                  <a:srgbClr val="FF0000"/>
                </a:solidFill>
              </a:rPr>
              <a:t> </a:t>
            </a:r>
            <a:r>
              <a:rPr dirty="0" sz="4000" spc="-20">
                <a:solidFill>
                  <a:srgbClr val="FF0000"/>
                </a:solidFill>
              </a:rPr>
              <a:t>Cooperative</a:t>
            </a:r>
            <a:r>
              <a:rPr dirty="0" sz="4000" spc="-25">
                <a:solidFill>
                  <a:srgbClr val="FF0000"/>
                </a:solidFill>
              </a:rPr>
              <a:t> </a:t>
            </a:r>
            <a:r>
              <a:rPr dirty="0" sz="4000" spc="-10">
                <a:solidFill>
                  <a:srgbClr val="FF0000"/>
                </a:solidFill>
              </a:rPr>
              <a:t>University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92023" y="1012114"/>
            <a:ext cx="11139805" cy="5361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50100"/>
              </a:lnSpc>
              <a:spcBef>
                <a:spcPts val="100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95">
                <a:latin typeface="Calibri"/>
                <a:cs typeface="Calibri"/>
              </a:rPr>
              <a:t>To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Design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courses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needed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by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Sector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country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levels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i.e.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Primary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Apex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Sectors.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95">
                <a:latin typeface="Calibri"/>
                <a:cs typeface="Calibri"/>
              </a:rPr>
              <a:t>To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meet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human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resource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requirements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existing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new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Societies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-5">
                <a:latin typeface="Calibri"/>
                <a:cs typeface="Calibri"/>
              </a:rPr>
              <a:t> 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country.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Consolidate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existing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220+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Education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Centers</a:t>
            </a:r>
            <a:r>
              <a:rPr dirty="0" sz="2000" spc="1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country</a:t>
            </a:r>
            <a:r>
              <a:rPr dirty="0" sz="2000" spc="2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by</a:t>
            </a:r>
            <a:r>
              <a:rPr dirty="0" sz="2000" spc="2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providing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criteria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based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200"/>
              </a:spcBef>
            </a:pPr>
            <a:r>
              <a:rPr dirty="0" sz="2000" spc="-10">
                <a:latin typeface="Calibri"/>
                <a:cs typeface="Calibri"/>
              </a:rPr>
              <a:t>affiliation.</a:t>
            </a:r>
            <a:endParaRPr sz="2000">
              <a:latin typeface="Calibri"/>
              <a:cs typeface="Calibri"/>
            </a:endParaRPr>
          </a:p>
          <a:p>
            <a:pPr marL="241300" marR="8890" indent="-228600">
              <a:lnSpc>
                <a:spcPct val="150100"/>
              </a:lnSpc>
              <a:spcBef>
                <a:spcPts val="1005"/>
              </a:spcBef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Provide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High</a:t>
            </a:r>
            <a:r>
              <a:rPr dirty="0" sz="2000" spc="229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end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MBA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Degrees,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Diplomas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229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Lower</a:t>
            </a:r>
            <a:r>
              <a:rPr dirty="0" sz="2000" spc="2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end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Specialisations</a:t>
            </a:r>
            <a:r>
              <a:rPr dirty="0" sz="2000" spc="204">
                <a:latin typeface="Calibri"/>
                <a:cs typeface="Calibri"/>
              </a:rPr>
              <a:t> </a:t>
            </a:r>
            <a:r>
              <a:rPr dirty="0" sz="2000" spc="10">
                <a:latin typeface="Calibri"/>
                <a:cs typeface="Calibri"/>
              </a:rPr>
              <a:t>as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required</a:t>
            </a:r>
            <a:r>
              <a:rPr dirty="0" sz="2000" spc="2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by</a:t>
            </a:r>
            <a:r>
              <a:rPr dirty="0" sz="2000" spc="2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cooperation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ecosystem.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5">
                <a:latin typeface="Calibri"/>
                <a:cs typeface="Calibri"/>
              </a:rPr>
              <a:t>Certificate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Courses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existing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employees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Cooperative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 spc="-40">
                <a:latin typeface="Calibri"/>
                <a:cs typeface="Calibri"/>
              </a:rPr>
              <a:t>Sector.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25">
                <a:latin typeface="Calibri"/>
                <a:cs typeface="Calibri"/>
              </a:rPr>
              <a:t>Training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Courses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for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General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Body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Members,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Board</a:t>
            </a:r>
            <a:r>
              <a:rPr dirty="0" sz="2000" spc="-5">
                <a:latin typeface="Calibri"/>
                <a:cs typeface="Calibri"/>
              </a:rPr>
              <a:t> of </a:t>
            </a:r>
            <a:r>
              <a:rPr dirty="0" sz="2000" spc="-15">
                <a:latin typeface="Calibri"/>
                <a:cs typeface="Calibri"/>
              </a:rPr>
              <a:t>Directors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Employees.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Arial MT"/>
              <a:buChar char="•"/>
            </a:pP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00AF50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Gap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analysis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Consultation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process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Stakeholders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at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advanced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stage.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2022-12-08T06:12:51Z</dcterms:created>
  <dcterms:modified xsi:type="dcterms:W3CDTF">2022-12-08T06:12:51Z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2022-12-08T00:00:00Z</vt:filetime>
  </property>
</Properties>
</file>