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png" ContentType="image/png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60928" y="1123315"/>
            <a:ext cx="6470142" cy="2315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4433" y="310134"/>
            <a:ext cx="7803133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314145"/>
            <a:ext cx="10358120" cy="1859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068557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5501" y="1123315"/>
            <a:ext cx="6465570" cy="2315210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algn="ctr" marL="12700" marR="5080">
              <a:lnSpc>
                <a:spcPts val="5830"/>
              </a:lnSpc>
              <a:spcBef>
                <a:spcPts val="835"/>
              </a:spcBef>
              <a:tabLst>
                <a:tab pos="3240405" algn="l"/>
              </a:tabLst>
            </a:pPr>
            <a:r>
              <a:rPr dirty="0" sz="5400" spc="300" b="1">
                <a:latin typeface="Cambria"/>
                <a:cs typeface="Cambria"/>
              </a:rPr>
              <a:t>National</a:t>
            </a:r>
            <a:r>
              <a:rPr dirty="0" sz="5400" spc="300" b="1">
                <a:latin typeface="Cambria"/>
                <a:cs typeface="Cambria"/>
              </a:rPr>
              <a:t>	</a:t>
            </a:r>
            <a:r>
              <a:rPr dirty="0" sz="5400" spc="250" b="1">
                <a:latin typeface="Cambria"/>
                <a:cs typeface="Cambria"/>
              </a:rPr>
              <a:t>Database  </a:t>
            </a:r>
            <a:r>
              <a:rPr dirty="0" sz="5400" spc="280" b="1">
                <a:latin typeface="Cambria"/>
                <a:cs typeface="Cambria"/>
              </a:rPr>
              <a:t>of</a:t>
            </a:r>
            <a:endParaRPr sz="5400">
              <a:latin typeface="Cambria"/>
              <a:cs typeface="Cambria"/>
            </a:endParaRPr>
          </a:p>
          <a:p>
            <a:pPr algn="ctr">
              <a:lnSpc>
                <a:spcPts val="5630"/>
              </a:lnSpc>
            </a:pPr>
            <a:r>
              <a:rPr dirty="0" sz="5400" spc="325" b="1">
                <a:latin typeface="Cambria"/>
                <a:cs typeface="Cambria"/>
              </a:rPr>
              <a:t>Cooperatives</a:t>
            </a:r>
            <a:endParaRPr sz="5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16604" y="4607814"/>
            <a:ext cx="5559425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20265" algn="l"/>
                <a:tab pos="2716530" algn="l"/>
              </a:tabLst>
            </a:pPr>
            <a:r>
              <a:rPr dirty="0" sz="3500" spc="220" b="1">
                <a:latin typeface="Cambria"/>
                <a:cs typeface="Cambria"/>
              </a:rPr>
              <a:t>Ministry	</a:t>
            </a:r>
            <a:r>
              <a:rPr dirty="0" sz="3500" spc="180" b="1">
                <a:latin typeface="Cambria"/>
                <a:cs typeface="Cambria"/>
              </a:rPr>
              <a:t>of	</a:t>
            </a:r>
            <a:r>
              <a:rPr dirty="0" sz="3500" spc="210" b="1">
                <a:latin typeface="Cambria"/>
                <a:cs typeface="Cambria"/>
              </a:rPr>
              <a:t>Cooperation</a:t>
            </a:r>
            <a:endParaRPr sz="35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695825" algn="l"/>
                <a:tab pos="5222240" algn="l"/>
                <a:tab pos="600583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204"/>
              <a:t>A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1623" y="972311"/>
            <a:ext cx="10588752" cy="530352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695825" algn="l"/>
                <a:tab pos="5222240" algn="l"/>
                <a:tab pos="600583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204"/>
              <a:t>B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416" y="891539"/>
            <a:ext cx="10869168" cy="541920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9733" y="310134"/>
            <a:ext cx="78200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0980" algn="l"/>
                <a:tab pos="2542540" algn="l"/>
                <a:tab pos="3054350" algn="l"/>
                <a:tab pos="4297045" algn="l"/>
                <a:tab pos="4710430" algn="l"/>
                <a:tab pos="5236845" algn="l"/>
                <a:tab pos="602234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5"/>
              <a:t>Block	</a:t>
            </a:r>
            <a:r>
              <a:rPr dirty="0" spc="495"/>
              <a:t>C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2103" y="973836"/>
            <a:ext cx="10527792" cy="548487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2495" y="310134"/>
            <a:ext cx="78257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719320" algn="l"/>
                <a:tab pos="5243830" algn="l"/>
                <a:tab pos="602869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225"/>
              <a:t>D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9911" y="1045463"/>
            <a:ext cx="10552176" cy="531114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695825" algn="l"/>
                <a:tab pos="5222240" algn="l"/>
                <a:tab pos="600583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425"/>
              <a:t>E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739" y="1234440"/>
            <a:ext cx="10256519" cy="501091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2307" y="310134"/>
            <a:ext cx="77876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680585" algn="l"/>
                <a:tab pos="5205095" algn="l"/>
                <a:tab pos="599059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385"/>
              <a:t>F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731" y="1109472"/>
            <a:ext cx="11146536" cy="524713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2495" y="310134"/>
            <a:ext cx="78257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4291330" algn="l"/>
                <a:tab pos="4719320" algn="l"/>
                <a:tab pos="5243830" algn="l"/>
                <a:tab pos="602869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0"/>
              <a:t>Block	</a:t>
            </a:r>
            <a:r>
              <a:rPr dirty="0" spc="395"/>
              <a:t>G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731" y="972311"/>
            <a:ext cx="11146536" cy="538429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5797" y="115646"/>
            <a:ext cx="7841615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8095" algn="l"/>
                <a:tab pos="3049270" algn="l"/>
                <a:tab pos="4291330" algn="l"/>
                <a:tab pos="4734560" algn="l"/>
                <a:tab pos="5260975" algn="l"/>
              </a:tabLst>
            </a:pPr>
            <a:r>
              <a:rPr dirty="0" spc="210"/>
              <a:t>Screen</a:t>
            </a:r>
            <a:r>
              <a:rPr dirty="0" spc="350"/>
              <a:t> </a:t>
            </a:r>
            <a:r>
              <a:rPr dirty="0" spc="275"/>
              <a:t>Shot	</a:t>
            </a:r>
            <a:r>
              <a:rPr dirty="0" spc="155"/>
              <a:t>of	</a:t>
            </a:r>
            <a:r>
              <a:rPr dirty="0" spc="195"/>
              <a:t>Block	</a:t>
            </a:r>
            <a:r>
              <a:rPr dirty="0" spc="295"/>
              <a:t>H	</a:t>
            </a:r>
            <a:r>
              <a:rPr dirty="0" spc="180"/>
              <a:t>in	</a:t>
            </a:r>
            <a:r>
              <a:rPr dirty="0" spc="225"/>
              <a:t>the</a:t>
            </a:r>
            <a:r>
              <a:rPr dirty="0" spc="290"/>
              <a:t> 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816863"/>
            <a:ext cx="11146536" cy="541934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5266" y="310134"/>
            <a:ext cx="7690484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0980" algn="l"/>
                <a:tab pos="2542540" algn="l"/>
                <a:tab pos="3054350" algn="l"/>
                <a:tab pos="4297045" algn="l"/>
                <a:tab pos="4580890" algn="l"/>
                <a:tab pos="5107305" algn="l"/>
                <a:tab pos="589280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5"/>
              <a:t>Block	</a:t>
            </a:r>
            <a:r>
              <a:rPr dirty="0" spc="150"/>
              <a:t>I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731" y="1051560"/>
            <a:ext cx="11146536" cy="530504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8022" y="310134"/>
            <a:ext cx="778192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0980" algn="l"/>
                <a:tab pos="2542540" algn="l"/>
                <a:tab pos="3054350" algn="l"/>
                <a:tab pos="4297045" algn="l"/>
                <a:tab pos="4672330" algn="l"/>
                <a:tab pos="5198745" algn="l"/>
                <a:tab pos="5984240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95"/>
              <a:t>Block	</a:t>
            </a:r>
            <a:r>
              <a:rPr dirty="0" spc="894"/>
              <a:t>J	</a:t>
            </a:r>
            <a:r>
              <a:rPr dirty="0" spc="180"/>
              <a:t>in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2620" y="1027175"/>
            <a:ext cx="8366759" cy="519379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4478" y="302209"/>
            <a:ext cx="45440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37105" algn="l"/>
              </a:tabLst>
            </a:pPr>
            <a:r>
              <a:rPr dirty="0" sz="4000" spc="250"/>
              <a:t>Current	Scenario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314145"/>
            <a:ext cx="2457450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76250" indent="-463550">
              <a:lnSpc>
                <a:spcPct val="100000"/>
              </a:lnSpc>
              <a:spcBef>
                <a:spcPts val="105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129665" algn="l"/>
              </a:tabLst>
            </a:pPr>
            <a:r>
              <a:rPr dirty="0" sz="2600" spc="130">
                <a:latin typeface="Cambria"/>
                <a:cs typeface="Cambria"/>
              </a:rPr>
              <a:t>At	</a:t>
            </a:r>
            <a:r>
              <a:rPr dirty="0" sz="2600" spc="155">
                <a:latin typeface="Cambria"/>
                <a:cs typeface="Cambria"/>
              </a:rPr>
              <a:t>present,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4717" y="1314145"/>
            <a:ext cx="2488565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1544" algn="l"/>
              </a:tabLst>
            </a:pPr>
            <a:r>
              <a:rPr dirty="0" sz="2600" spc="225">
                <a:latin typeface="Cambria"/>
                <a:cs typeface="Cambria"/>
              </a:rPr>
              <a:t>and	</a:t>
            </a:r>
            <a:r>
              <a:rPr dirty="0" sz="2600" spc="180">
                <a:latin typeface="Cambria"/>
                <a:cs typeface="Cambria"/>
              </a:rPr>
              <a:t>authentic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0489" y="1710944"/>
            <a:ext cx="2134235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16405" algn="l"/>
              </a:tabLst>
            </a:pPr>
            <a:r>
              <a:rPr dirty="0" sz="2600" spc="175">
                <a:latin typeface="Cambria"/>
                <a:cs typeface="Cambria"/>
              </a:rPr>
              <a:t>data</a:t>
            </a:r>
            <a:r>
              <a:rPr dirty="0" sz="2600" spc="215">
                <a:latin typeface="Cambria"/>
                <a:cs typeface="Cambria"/>
              </a:rPr>
              <a:t>b</a:t>
            </a:r>
            <a:r>
              <a:rPr dirty="0" sz="2600" spc="245">
                <a:latin typeface="Cambria"/>
                <a:cs typeface="Cambria"/>
              </a:rPr>
              <a:t>a</a:t>
            </a:r>
            <a:r>
              <a:rPr dirty="0" sz="2600" spc="210">
                <a:latin typeface="Cambria"/>
                <a:cs typeface="Cambria"/>
              </a:rPr>
              <a:t>s</a:t>
            </a:r>
            <a:r>
              <a:rPr dirty="0" sz="2600" spc="85">
                <a:latin typeface="Cambria"/>
                <a:cs typeface="Cambria"/>
              </a:rPr>
              <a:t>e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75">
                <a:latin typeface="Cambria"/>
                <a:cs typeface="Cambria"/>
              </a:rPr>
              <a:t>on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2773" y="1314145"/>
            <a:ext cx="2140585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7790" marR="5080" indent="-85725">
              <a:lnSpc>
                <a:spcPct val="100000"/>
              </a:lnSpc>
              <a:spcBef>
                <a:spcPts val="105"/>
              </a:spcBef>
              <a:tabLst>
                <a:tab pos="1149350" algn="l"/>
                <a:tab pos="1724025" algn="l"/>
              </a:tabLst>
            </a:pPr>
            <a:r>
              <a:rPr dirty="0" sz="2600" spc="150">
                <a:latin typeface="Cambria"/>
                <a:cs typeface="Cambria"/>
              </a:rPr>
              <a:t>t</a:t>
            </a:r>
            <a:r>
              <a:rPr dirty="0" sz="2600" spc="229">
                <a:latin typeface="Cambria"/>
                <a:cs typeface="Cambria"/>
              </a:rPr>
              <a:t>h</a:t>
            </a:r>
            <a:r>
              <a:rPr dirty="0" sz="2600" spc="70">
                <a:latin typeface="Cambria"/>
                <a:cs typeface="Cambria"/>
              </a:rPr>
              <a:t>er</a:t>
            </a:r>
            <a:r>
              <a:rPr dirty="0" sz="2600" spc="85">
                <a:latin typeface="Cambria"/>
                <a:cs typeface="Cambria"/>
              </a:rPr>
              <a:t>e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10">
                <a:latin typeface="Cambria"/>
                <a:cs typeface="Cambria"/>
              </a:rPr>
              <a:t>i</a:t>
            </a:r>
            <a:r>
              <a:rPr dirty="0" sz="2600" spc="180">
                <a:latin typeface="Cambria"/>
                <a:cs typeface="Cambria"/>
              </a:rPr>
              <a:t>s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14">
                <a:latin typeface="Cambria"/>
                <a:cs typeface="Cambria"/>
              </a:rPr>
              <a:t>no  </a:t>
            </a:r>
            <a:r>
              <a:rPr dirty="0" sz="2600" spc="114">
                <a:latin typeface="Cambria"/>
                <a:cs typeface="Cambria"/>
              </a:rPr>
              <a:t>cooperatives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0303" y="1314145"/>
            <a:ext cx="5294630" cy="819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105"/>
              </a:spcBef>
            </a:pPr>
            <a:r>
              <a:rPr dirty="0" sz="2600" spc="140">
                <a:latin typeface="Cambria"/>
                <a:cs typeface="Cambria"/>
              </a:rPr>
              <a:t>comprehensive</a:t>
            </a:r>
            <a:endParaRPr sz="2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tabLst>
                <a:tab pos="1684655" algn="l"/>
                <a:tab pos="2633980" algn="l"/>
                <a:tab pos="3401060" algn="l"/>
                <a:tab pos="4988560" algn="l"/>
              </a:tabLst>
            </a:pPr>
            <a:r>
              <a:rPr dirty="0" sz="2600" spc="140">
                <a:latin typeface="Cambria"/>
                <a:cs typeface="Cambria"/>
              </a:rPr>
              <a:t>availa</a:t>
            </a:r>
            <a:r>
              <a:rPr dirty="0" sz="2600" spc="195">
                <a:latin typeface="Cambria"/>
                <a:cs typeface="Cambria"/>
              </a:rPr>
              <a:t>b</a:t>
            </a:r>
            <a:r>
              <a:rPr dirty="0" sz="2600" spc="55">
                <a:latin typeface="Cambria"/>
                <a:cs typeface="Cambria"/>
              </a:rPr>
              <a:t>l</a:t>
            </a:r>
            <a:r>
              <a:rPr dirty="0" sz="2600" spc="85">
                <a:latin typeface="Cambria"/>
                <a:cs typeface="Cambria"/>
              </a:rPr>
              <a:t>e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65">
                <a:latin typeface="Cambria"/>
                <a:cs typeface="Cambria"/>
              </a:rPr>
              <a:t>wi</a:t>
            </a:r>
            <a:r>
              <a:rPr dirty="0" sz="2600" spc="35">
                <a:latin typeface="Cambria"/>
                <a:cs typeface="Cambria"/>
              </a:rPr>
              <a:t>t</a:t>
            </a:r>
            <a:r>
              <a:rPr dirty="0" sz="2600" spc="280">
                <a:latin typeface="Cambria"/>
                <a:cs typeface="Cambria"/>
              </a:rPr>
              <a:t>h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245">
                <a:latin typeface="Cambria"/>
                <a:cs typeface="Cambria"/>
              </a:rPr>
              <a:t>M</a:t>
            </a:r>
            <a:r>
              <a:rPr dirty="0" sz="2600" spc="70">
                <a:latin typeface="Cambria"/>
                <a:cs typeface="Cambria"/>
              </a:rPr>
              <a:t>i</a:t>
            </a:r>
            <a:r>
              <a:rPr dirty="0" sz="2600" spc="210">
                <a:latin typeface="Cambria"/>
                <a:cs typeface="Cambria"/>
              </a:rPr>
              <a:t>n</a:t>
            </a:r>
            <a:r>
              <a:rPr dirty="0" sz="2600" spc="85">
                <a:latin typeface="Cambria"/>
                <a:cs typeface="Cambria"/>
              </a:rPr>
              <a:t>i</a:t>
            </a:r>
            <a:r>
              <a:rPr dirty="0" sz="2600" spc="220">
                <a:latin typeface="Cambria"/>
                <a:cs typeface="Cambria"/>
              </a:rPr>
              <a:t>s</a:t>
            </a:r>
            <a:r>
              <a:rPr dirty="0" sz="2600" spc="80">
                <a:latin typeface="Cambria"/>
                <a:cs typeface="Cambria"/>
              </a:rPr>
              <a:t>t</a:t>
            </a:r>
            <a:r>
              <a:rPr dirty="0" sz="2600" spc="80">
                <a:latin typeface="Cambria"/>
                <a:cs typeface="Cambria"/>
              </a:rPr>
              <a:t>r</a:t>
            </a:r>
            <a:r>
              <a:rPr dirty="0" sz="2600" spc="95">
                <a:latin typeface="Cambria"/>
                <a:cs typeface="Cambria"/>
              </a:rPr>
              <a:t>y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65">
                <a:latin typeface="Cambria"/>
                <a:cs typeface="Cambria"/>
              </a:rPr>
              <a:t>of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6939" y="1981301"/>
            <a:ext cx="10358755" cy="146748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476250">
              <a:lnSpc>
                <a:spcPct val="100000"/>
              </a:lnSpc>
              <a:spcBef>
                <a:spcPts val="1095"/>
              </a:spcBef>
            </a:pPr>
            <a:r>
              <a:rPr dirty="0" sz="2600" spc="160">
                <a:latin typeface="Cambria"/>
                <a:cs typeface="Cambria"/>
              </a:rPr>
              <a:t>Cooperation.</a:t>
            </a:r>
            <a:endParaRPr sz="2600">
              <a:latin typeface="Cambria"/>
              <a:cs typeface="Cambria"/>
            </a:endParaRPr>
          </a:p>
          <a:p>
            <a:pPr marL="476250" marR="5080" indent="-463550">
              <a:lnSpc>
                <a:spcPct val="100000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372235" algn="l"/>
                <a:tab pos="3013075" algn="l"/>
                <a:tab pos="3606800" algn="l"/>
                <a:tab pos="5863590" algn="l"/>
                <a:tab pos="6747509" algn="l"/>
                <a:tab pos="8384540" algn="l"/>
                <a:tab pos="9909175" algn="l"/>
              </a:tabLst>
            </a:pPr>
            <a:r>
              <a:rPr dirty="0" sz="2600" spc="50">
                <a:latin typeface="Cambria"/>
                <a:cs typeface="Cambria"/>
              </a:rPr>
              <a:t>T</a:t>
            </a:r>
            <a:r>
              <a:rPr dirty="0" sz="2600" spc="190">
                <a:latin typeface="Cambria"/>
                <a:cs typeface="Cambria"/>
              </a:rPr>
              <a:t>h</a:t>
            </a:r>
            <a:r>
              <a:rPr dirty="0" sz="2600" spc="170">
                <a:latin typeface="Cambria"/>
                <a:cs typeface="Cambria"/>
              </a:rPr>
              <a:t>e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95">
                <a:latin typeface="Cambria"/>
                <a:cs typeface="Cambria"/>
              </a:rPr>
              <a:t>Mi</a:t>
            </a:r>
            <a:r>
              <a:rPr dirty="0" sz="2600" spc="185">
                <a:latin typeface="Cambria"/>
                <a:cs typeface="Cambria"/>
              </a:rPr>
              <a:t>n</a:t>
            </a:r>
            <a:r>
              <a:rPr dirty="0" sz="2600" spc="110">
                <a:latin typeface="Cambria"/>
                <a:cs typeface="Cambria"/>
              </a:rPr>
              <a:t>ist</a:t>
            </a:r>
            <a:r>
              <a:rPr dirty="0" sz="2600" spc="120">
                <a:latin typeface="Cambria"/>
                <a:cs typeface="Cambria"/>
              </a:rPr>
              <a:t>r</a:t>
            </a:r>
            <a:r>
              <a:rPr dirty="0" sz="2600" spc="95">
                <a:latin typeface="Cambria"/>
                <a:cs typeface="Cambria"/>
              </a:rPr>
              <a:t>y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80">
                <a:latin typeface="Cambria"/>
                <a:cs typeface="Cambria"/>
              </a:rPr>
              <a:t>o</a:t>
            </a:r>
            <a:r>
              <a:rPr dirty="0" sz="2600" spc="45">
                <a:latin typeface="Cambria"/>
                <a:cs typeface="Cambria"/>
              </a:rPr>
              <a:t>f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65">
                <a:latin typeface="Cambria"/>
                <a:cs typeface="Cambria"/>
              </a:rPr>
              <a:t>Coopera</a:t>
            </a:r>
            <a:r>
              <a:rPr dirty="0" sz="2600" spc="100">
                <a:latin typeface="Cambria"/>
                <a:cs typeface="Cambria"/>
              </a:rPr>
              <a:t>t</a:t>
            </a:r>
            <a:r>
              <a:rPr dirty="0" sz="2600" spc="130">
                <a:latin typeface="Cambria"/>
                <a:cs typeface="Cambria"/>
              </a:rPr>
              <a:t>ion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260">
                <a:latin typeface="Cambria"/>
                <a:cs typeface="Cambria"/>
              </a:rPr>
              <a:t>ha</a:t>
            </a:r>
            <a:r>
              <a:rPr dirty="0" sz="2600" spc="220">
                <a:latin typeface="Cambria"/>
                <a:cs typeface="Cambria"/>
              </a:rPr>
              <a:t>s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25">
                <a:latin typeface="Cambria"/>
                <a:cs typeface="Cambria"/>
              </a:rPr>
              <a:t>ini</a:t>
            </a:r>
            <a:r>
              <a:rPr dirty="0" sz="2600" spc="105">
                <a:latin typeface="Cambria"/>
                <a:cs typeface="Cambria"/>
              </a:rPr>
              <a:t>t</a:t>
            </a:r>
            <a:r>
              <a:rPr dirty="0" sz="2600" spc="130">
                <a:latin typeface="Cambria"/>
                <a:cs typeface="Cambria"/>
              </a:rPr>
              <a:t>iated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165">
                <a:latin typeface="Cambria"/>
                <a:cs typeface="Cambria"/>
              </a:rPr>
              <a:t>p</a:t>
            </a:r>
            <a:r>
              <a:rPr dirty="0" sz="2600" spc="105">
                <a:latin typeface="Cambria"/>
                <a:cs typeface="Cambria"/>
              </a:rPr>
              <a:t>roc</a:t>
            </a:r>
            <a:r>
              <a:rPr dirty="0" sz="2600" spc="100">
                <a:latin typeface="Cambria"/>
                <a:cs typeface="Cambria"/>
              </a:rPr>
              <a:t>e</a:t>
            </a:r>
            <a:r>
              <a:rPr dirty="0" sz="2600" spc="229">
                <a:latin typeface="Cambria"/>
                <a:cs typeface="Cambria"/>
              </a:rPr>
              <a:t>s</a:t>
            </a:r>
            <a:r>
              <a:rPr dirty="0" sz="2600" spc="235">
                <a:latin typeface="Cambria"/>
                <a:cs typeface="Cambria"/>
              </a:rPr>
              <a:t>s</a:t>
            </a:r>
            <a:r>
              <a:rPr dirty="0" sz="2600">
                <a:latin typeface="Cambria"/>
                <a:cs typeface="Cambria"/>
              </a:rPr>
              <a:t>	</a:t>
            </a:r>
            <a:r>
              <a:rPr dirty="0" sz="2600" spc="50">
                <a:latin typeface="Cambria"/>
                <a:cs typeface="Cambria"/>
              </a:rPr>
              <a:t>for  </a:t>
            </a:r>
            <a:r>
              <a:rPr dirty="0" sz="2600" spc="140">
                <a:latin typeface="Cambria"/>
                <a:cs typeface="Cambria"/>
              </a:rPr>
              <a:t>creating</a:t>
            </a:r>
            <a:r>
              <a:rPr dirty="0" sz="2600" spc="240">
                <a:latin typeface="Cambria"/>
                <a:cs typeface="Cambria"/>
              </a:rPr>
              <a:t> a</a:t>
            </a:r>
            <a:r>
              <a:rPr dirty="0" sz="2600" spc="265">
                <a:latin typeface="Cambria"/>
                <a:cs typeface="Cambria"/>
              </a:rPr>
              <a:t> </a:t>
            </a:r>
            <a:r>
              <a:rPr dirty="0" sz="2600" spc="150">
                <a:latin typeface="Cambria"/>
                <a:cs typeface="Cambria"/>
              </a:rPr>
              <a:t>National</a:t>
            </a:r>
            <a:r>
              <a:rPr dirty="0" sz="2600" spc="220">
                <a:latin typeface="Cambria"/>
                <a:cs typeface="Cambria"/>
              </a:rPr>
              <a:t> </a:t>
            </a:r>
            <a:r>
              <a:rPr dirty="0" sz="2600" spc="215">
                <a:latin typeface="Cambria"/>
                <a:cs typeface="Cambria"/>
              </a:rPr>
              <a:t>Database</a:t>
            </a:r>
            <a:r>
              <a:rPr dirty="0" sz="2600" spc="240">
                <a:latin typeface="Cambria"/>
                <a:cs typeface="Cambria"/>
              </a:rPr>
              <a:t> </a:t>
            </a:r>
            <a:r>
              <a:rPr dirty="0" sz="2600" spc="170">
                <a:latin typeface="Cambria"/>
                <a:cs typeface="Cambria"/>
              </a:rPr>
              <a:t>on</a:t>
            </a:r>
            <a:r>
              <a:rPr dirty="0" sz="2600" spc="240">
                <a:latin typeface="Cambria"/>
                <a:cs typeface="Cambria"/>
              </a:rPr>
              <a:t> </a:t>
            </a:r>
            <a:r>
              <a:rPr dirty="0" sz="2600" spc="150">
                <a:latin typeface="Cambria"/>
                <a:cs typeface="Cambria"/>
              </a:rPr>
              <a:t>Cooperatives.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4239" y="3549141"/>
            <a:ext cx="10387965" cy="2279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488950" marR="17780" indent="-463550">
              <a:lnSpc>
                <a:spcPct val="100000"/>
              </a:lnSpc>
              <a:spcBef>
                <a:spcPts val="105"/>
              </a:spcBef>
              <a:buClr>
                <a:srgbClr val="C00000"/>
              </a:buClr>
              <a:buFont typeface="Wingdings"/>
              <a:buChar char=""/>
              <a:tabLst>
                <a:tab pos="488950" algn="l"/>
              </a:tabLst>
            </a:pPr>
            <a:r>
              <a:rPr dirty="0" sz="2600" spc="135">
                <a:latin typeface="Cambria"/>
                <a:cs typeface="Cambria"/>
              </a:rPr>
              <a:t>Ministry </a:t>
            </a:r>
            <a:r>
              <a:rPr dirty="0" sz="2600" spc="250">
                <a:latin typeface="Cambria"/>
                <a:cs typeface="Cambria"/>
              </a:rPr>
              <a:t>has </a:t>
            </a:r>
            <a:r>
              <a:rPr dirty="0" sz="2600" spc="135">
                <a:latin typeface="Cambria"/>
                <a:cs typeface="Cambria"/>
              </a:rPr>
              <a:t>already </a:t>
            </a:r>
            <a:r>
              <a:rPr dirty="0" sz="2600" spc="140">
                <a:latin typeface="Cambria"/>
                <a:cs typeface="Cambria"/>
              </a:rPr>
              <a:t>started </a:t>
            </a:r>
            <a:r>
              <a:rPr dirty="0" sz="2600" spc="165">
                <a:latin typeface="Cambria"/>
                <a:cs typeface="Cambria"/>
              </a:rPr>
              <a:t>consultations </a:t>
            </a:r>
            <a:r>
              <a:rPr dirty="0" sz="2600" spc="110">
                <a:latin typeface="Cambria"/>
                <a:cs typeface="Cambria"/>
              </a:rPr>
              <a:t>with </a:t>
            </a:r>
            <a:r>
              <a:rPr dirty="0" sz="2600" spc="155">
                <a:latin typeface="Cambria"/>
                <a:cs typeface="Cambria"/>
              </a:rPr>
              <a:t>stakeholders </a:t>
            </a:r>
            <a:r>
              <a:rPr dirty="0" sz="2600" spc="160">
                <a:latin typeface="Cambria"/>
                <a:cs typeface="Cambria"/>
              </a:rPr>
              <a:t> </a:t>
            </a:r>
            <a:r>
              <a:rPr dirty="0" sz="2600" spc="175">
                <a:latin typeface="Cambria"/>
                <a:cs typeface="Cambria"/>
              </a:rPr>
              <a:t>on</a:t>
            </a:r>
            <a:r>
              <a:rPr dirty="0" sz="2600" spc="180">
                <a:latin typeface="Cambria"/>
                <a:cs typeface="Cambria"/>
              </a:rPr>
              <a:t> </a:t>
            </a:r>
            <a:r>
              <a:rPr dirty="0" sz="2600" spc="125">
                <a:latin typeface="Cambria"/>
                <a:cs typeface="Cambria"/>
              </a:rPr>
              <a:t>finalization</a:t>
            </a:r>
            <a:r>
              <a:rPr dirty="0" sz="2600" spc="130">
                <a:latin typeface="Cambria"/>
                <a:cs typeface="Cambria"/>
              </a:rPr>
              <a:t> </a:t>
            </a:r>
            <a:r>
              <a:rPr dirty="0" sz="2600" spc="220">
                <a:latin typeface="Cambria"/>
                <a:cs typeface="Cambria"/>
              </a:rPr>
              <a:t>and</a:t>
            </a:r>
            <a:r>
              <a:rPr dirty="0" sz="2600" spc="225">
                <a:latin typeface="Cambria"/>
                <a:cs typeface="Cambria"/>
              </a:rPr>
              <a:t> </a:t>
            </a:r>
            <a:r>
              <a:rPr dirty="0" sz="2600" spc="165">
                <a:latin typeface="Cambria"/>
                <a:cs typeface="Cambria"/>
              </a:rPr>
              <a:t>inclusion</a:t>
            </a:r>
            <a:r>
              <a:rPr dirty="0" sz="2600" spc="170">
                <a:latin typeface="Cambria"/>
                <a:cs typeface="Cambria"/>
              </a:rPr>
              <a:t> </a:t>
            </a:r>
            <a:r>
              <a:rPr dirty="0" sz="2600" spc="55">
                <a:latin typeface="Cambria"/>
                <a:cs typeface="Cambria"/>
              </a:rPr>
              <a:t>of</a:t>
            </a:r>
            <a:r>
              <a:rPr dirty="0" sz="2600" spc="60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various</a:t>
            </a:r>
            <a:r>
              <a:rPr dirty="0" sz="2600" spc="150">
                <a:latin typeface="Cambria"/>
                <a:cs typeface="Cambria"/>
              </a:rPr>
              <a:t> </a:t>
            </a:r>
            <a:r>
              <a:rPr dirty="0" sz="2600" spc="170">
                <a:latin typeface="Cambria"/>
                <a:cs typeface="Cambria"/>
              </a:rPr>
              <a:t>parameters, </a:t>
            </a:r>
            <a:r>
              <a:rPr dirty="0" sz="2600" spc="175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procedures</a:t>
            </a:r>
            <a:r>
              <a:rPr dirty="0" sz="2600" spc="225">
                <a:latin typeface="Cambria"/>
                <a:cs typeface="Cambria"/>
              </a:rPr>
              <a:t> and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50">
                <a:latin typeface="Cambria"/>
                <a:cs typeface="Cambria"/>
              </a:rPr>
              <a:t>processes</a:t>
            </a:r>
            <a:r>
              <a:rPr dirty="0" sz="2600" spc="225">
                <a:latin typeface="Cambria"/>
                <a:cs typeface="Cambria"/>
              </a:rPr>
              <a:t> </a:t>
            </a:r>
            <a:r>
              <a:rPr dirty="0" sz="2600" spc="65">
                <a:latin typeface="Cambria"/>
                <a:cs typeface="Cambria"/>
              </a:rPr>
              <a:t>for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80">
                <a:latin typeface="Cambria"/>
                <a:cs typeface="Cambria"/>
              </a:rPr>
              <a:t>database;</a:t>
            </a:r>
            <a:endParaRPr sz="2600">
              <a:latin typeface="Cambria"/>
              <a:cs typeface="Cambria"/>
            </a:endParaRPr>
          </a:p>
          <a:p>
            <a:pPr lvl="1" marL="1397000" indent="-457834">
              <a:lnSpc>
                <a:spcPct val="100000"/>
              </a:lnSpc>
              <a:spcBef>
                <a:spcPts val="530"/>
              </a:spcBef>
              <a:buClr>
                <a:srgbClr val="C00000"/>
              </a:buClr>
              <a:buFont typeface="Wingdings"/>
              <a:buChar char=""/>
              <a:tabLst>
                <a:tab pos="1397000" algn="l"/>
                <a:tab pos="1397635" algn="l"/>
              </a:tabLst>
            </a:pPr>
            <a:r>
              <a:rPr dirty="0" sz="1900" spc="95">
                <a:latin typeface="Cambria"/>
                <a:cs typeface="Cambria"/>
              </a:rPr>
              <a:t>23</a:t>
            </a:r>
            <a:r>
              <a:rPr dirty="0" baseline="26666" sz="1875" spc="142">
                <a:latin typeface="Cambria"/>
                <a:cs typeface="Cambria"/>
              </a:rPr>
              <a:t>rd</a:t>
            </a:r>
            <a:r>
              <a:rPr dirty="0" baseline="26666" sz="1875" spc="450">
                <a:latin typeface="Cambria"/>
                <a:cs typeface="Cambria"/>
              </a:rPr>
              <a:t> </a:t>
            </a:r>
            <a:r>
              <a:rPr dirty="0" sz="1900" spc="130">
                <a:latin typeface="Cambria"/>
                <a:cs typeface="Cambria"/>
              </a:rPr>
              <a:t>December,</a:t>
            </a:r>
            <a:r>
              <a:rPr dirty="0" sz="1900" spc="204">
                <a:latin typeface="Cambria"/>
                <a:cs typeface="Cambria"/>
              </a:rPr>
              <a:t> </a:t>
            </a:r>
            <a:r>
              <a:rPr dirty="0" sz="1900" spc="120">
                <a:latin typeface="Cambria"/>
                <a:cs typeface="Cambria"/>
              </a:rPr>
              <a:t>2021</a:t>
            </a:r>
            <a:endParaRPr sz="1900">
              <a:latin typeface="Cambria"/>
              <a:cs typeface="Cambria"/>
            </a:endParaRPr>
          </a:p>
          <a:p>
            <a:pPr lvl="1" marL="1397000" indent="-457834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Wingdings"/>
              <a:buChar char=""/>
              <a:tabLst>
                <a:tab pos="1397000" algn="l"/>
                <a:tab pos="1397635" algn="l"/>
              </a:tabLst>
            </a:pPr>
            <a:r>
              <a:rPr dirty="0" sz="1900" spc="105">
                <a:latin typeface="Cambria"/>
                <a:cs typeface="Cambria"/>
              </a:rPr>
              <a:t>5</a:t>
            </a:r>
            <a:r>
              <a:rPr dirty="0" baseline="26666" sz="1875" spc="157">
                <a:latin typeface="Cambria"/>
                <a:cs typeface="Cambria"/>
              </a:rPr>
              <a:t>th</a:t>
            </a:r>
            <a:r>
              <a:rPr dirty="0" baseline="26666" sz="1875" spc="442">
                <a:latin typeface="Cambria"/>
                <a:cs typeface="Cambria"/>
              </a:rPr>
              <a:t> </a:t>
            </a:r>
            <a:r>
              <a:rPr dirty="0" sz="1900" spc="204">
                <a:latin typeface="Cambria"/>
                <a:cs typeface="Cambria"/>
              </a:rPr>
              <a:t>January,</a:t>
            </a:r>
            <a:r>
              <a:rPr dirty="0" sz="1900" spc="180">
                <a:latin typeface="Cambria"/>
                <a:cs typeface="Cambria"/>
              </a:rPr>
              <a:t> </a:t>
            </a:r>
            <a:r>
              <a:rPr dirty="0" sz="1900" spc="120">
                <a:latin typeface="Cambria"/>
                <a:cs typeface="Cambria"/>
              </a:rPr>
              <a:t>2022</a:t>
            </a:r>
            <a:endParaRPr sz="1900">
              <a:latin typeface="Cambria"/>
              <a:cs typeface="Cambria"/>
            </a:endParaRPr>
          </a:p>
          <a:p>
            <a:pPr lvl="1" marL="1397000" indent="-457834">
              <a:lnSpc>
                <a:spcPct val="100000"/>
              </a:lnSpc>
              <a:spcBef>
                <a:spcPts val="505"/>
              </a:spcBef>
              <a:buClr>
                <a:srgbClr val="C00000"/>
              </a:buClr>
              <a:buFont typeface="Wingdings"/>
              <a:buChar char=""/>
              <a:tabLst>
                <a:tab pos="1397000" algn="l"/>
                <a:tab pos="1397635" algn="l"/>
              </a:tabLst>
            </a:pPr>
            <a:r>
              <a:rPr dirty="0" sz="1900" spc="105">
                <a:latin typeface="Cambria"/>
                <a:cs typeface="Cambria"/>
              </a:rPr>
              <a:t>7</a:t>
            </a:r>
            <a:r>
              <a:rPr dirty="0" baseline="26666" sz="1875" spc="157">
                <a:latin typeface="Cambria"/>
                <a:cs typeface="Cambria"/>
              </a:rPr>
              <a:t>th</a:t>
            </a:r>
            <a:r>
              <a:rPr dirty="0" baseline="26666" sz="1875" spc="457">
                <a:latin typeface="Cambria"/>
                <a:cs typeface="Cambria"/>
              </a:rPr>
              <a:t> </a:t>
            </a:r>
            <a:r>
              <a:rPr dirty="0" sz="1900" spc="125">
                <a:latin typeface="Cambria"/>
                <a:cs typeface="Cambria"/>
              </a:rPr>
              <a:t>February,</a:t>
            </a:r>
            <a:r>
              <a:rPr dirty="0" sz="1900" spc="190">
                <a:latin typeface="Cambria"/>
                <a:cs typeface="Cambria"/>
              </a:rPr>
              <a:t> </a:t>
            </a:r>
            <a:r>
              <a:rPr dirty="0" sz="1900" spc="120">
                <a:latin typeface="Cambria"/>
                <a:cs typeface="Cambria"/>
              </a:rPr>
              <a:t>2022</a:t>
            </a:r>
            <a:endParaRPr sz="1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1553" y="79070"/>
            <a:ext cx="56311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03195" algn="l"/>
                <a:tab pos="3383279" algn="l"/>
              </a:tabLst>
            </a:pPr>
            <a:r>
              <a:rPr dirty="0" sz="4000" spc="125"/>
              <a:t>Pro</a:t>
            </a:r>
            <a:r>
              <a:rPr dirty="0" sz="4000" spc="130"/>
              <a:t>p</a:t>
            </a:r>
            <a:r>
              <a:rPr dirty="0" sz="4000" spc="200"/>
              <a:t>os</a:t>
            </a:r>
            <a:r>
              <a:rPr dirty="0" sz="4000" spc="195"/>
              <a:t>a</a:t>
            </a:r>
            <a:r>
              <a:rPr dirty="0" sz="4000" spc="180"/>
              <a:t>ls</a:t>
            </a:r>
            <a:r>
              <a:rPr dirty="0" sz="4000"/>
              <a:t>	</a:t>
            </a:r>
            <a:r>
              <a:rPr dirty="0" sz="4000" spc="254"/>
              <a:t>o</a:t>
            </a:r>
            <a:r>
              <a:rPr dirty="0" sz="4000" spc="150"/>
              <a:t>f</a:t>
            </a:r>
            <a:r>
              <a:rPr dirty="0" sz="4000"/>
              <a:t>	</a:t>
            </a:r>
            <a:r>
              <a:rPr dirty="0" sz="4000" spc="250"/>
              <a:t>Ministry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9655" y="991616"/>
            <a:ext cx="11094085" cy="5547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9900" marR="6350" indent="-457200">
              <a:lnSpc>
                <a:spcPct val="12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 </a:t>
            </a:r>
            <a:r>
              <a:rPr dirty="0" sz="2400" spc="135">
                <a:latin typeface="Cambria"/>
                <a:cs typeface="Cambria"/>
              </a:rPr>
              <a:t>Ministry </a:t>
            </a:r>
            <a:r>
              <a:rPr dirty="0" sz="2400" spc="130">
                <a:latin typeface="Cambria"/>
                <a:cs typeface="Cambria"/>
              </a:rPr>
              <a:t>is </a:t>
            </a:r>
            <a:r>
              <a:rPr dirty="0" sz="2400" spc="160">
                <a:latin typeface="Cambria"/>
                <a:cs typeface="Cambria"/>
              </a:rPr>
              <a:t>planning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135">
                <a:latin typeface="Cambria"/>
                <a:cs typeface="Cambria"/>
              </a:rPr>
              <a:t>held </a:t>
            </a:r>
            <a:r>
              <a:rPr dirty="0" sz="2400" spc="220">
                <a:latin typeface="Cambria"/>
                <a:cs typeface="Cambria"/>
              </a:rPr>
              <a:t>a </a:t>
            </a:r>
            <a:r>
              <a:rPr dirty="0" sz="2400" spc="135">
                <a:latin typeface="Cambria"/>
                <a:cs typeface="Cambria"/>
              </a:rPr>
              <a:t>Workshop </a:t>
            </a:r>
            <a:r>
              <a:rPr dirty="0" sz="2400" spc="105">
                <a:latin typeface="Cambria"/>
                <a:cs typeface="Cambria"/>
              </a:rPr>
              <a:t>with </a:t>
            </a:r>
            <a:r>
              <a:rPr dirty="0" sz="2400" spc="175">
                <a:latin typeface="Cambria"/>
                <a:cs typeface="Cambria"/>
              </a:rPr>
              <a:t>State </a:t>
            </a:r>
            <a:r>
              <a:rPr dirty="0" sz="2400" spc="120">
                <a:latin typeface="Cambria"/>
                <a:cs typeface="Cambria"/>
              </a:rPr>
              <a:t>Registrar </a:t>
            </a:r>
            <a:r>
              <a:rPr dirty="0" sz="2400" spc="40">
                <a:latin typeface="Cambria"/>
                <a:cs typeface="Cambria"/>
              </a:rPr>
              <a:t>of </a:t>
            </a:r>
            <a:r>
              <a:rPr dirty="0" sz="2400" spc="45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 </a:t>
            </a:r>
            <a:r>
              <a:rPr dirty="0" sz="2400" spc="135">
                <a:latin typeface="Cambria"/>
                <a:cs typeface="Cambria"/>
              </a:rPr>
              <a:t>Societies </a:t>
            </a:r>
            <a:r>
              <a:rPr dirty="0" sz="2400" spc="155">
                <a:latin typeface="Cambria"/>
                <a:cs typeface="Cambria"/>
              </a:rPr>
              <a:t>(RCS), </a:t>
            </a:r>
            <a:r>
              <a:rPr dirty="0" sz="2400" spc="120">
                <a:latin typeface="Cambria"/>
                <a:cs typeface="Cambria"/>
              </a:rPr>
              <a:t>Cooperative </a:t>
            </a:r>
            <a:r>
              <a:rPr dirty="0" sz="2400" spc="145">
                <a:latin typeface="Cambria"/>
                <a:cs typeface="Cambria"/>
              </a:rPr>
              <a:t>Federations, </a:t>
            </a:r>
            <a:r>
              <a:rPr dirty="0" sz="2400" spc="260">
                <a:latin typeface="Cambria"/>
                <a:cs typeface="Cambria"/>
              </a:rPr>
              <a:t>NCCT, </a:t>
            </a:r>
            <a:r>
              <a:rPr dirty="0" sz="2400" spc="125">
                <a:latin typeface="Cambria"/>
                <a:cs typeface="Cambria"/>
              </a:rPr>
              <a:t>Training 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150">
                <a:latin typeface="Cambria"/>
                <a:cs typeface="Cambria"/>
              </a:rPr>
              <a:t>Institutes,</a:t>
            </a:r>
            <a:r>
              <a:rPr dirty="0" sz="2400" spc="155">
                <a:latin typeface="Cambria"/>
                <a:cs typeface="Cambria"/>
              </a:rPr>
              <a:t> </a:t>
            </a:r>
            <a:r>
              <a:rPr dirty="0" sz="2400" spc="210">
                <a:latin typeface="Cambria"/>
                <a:cs typeface="Cambria"/>
              </a:rPr>
              <a:t>NABARD</a:t>
            </a:r>
            <a:r>
              <a:rPr dirty="0" sz="2400" spc="215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60">
                <a:latin typeface="Cambria"/>
                <a:cs typeface="Cambria"/>
              </a:rPr>
              <a:t> </a:t>
            </a:r>
            <a:r>
              <a:rPr dirty="0" sz="2400" spc="125">
                <a:latin typeface="Cambria"/>
                <a:cs typeface="Cambria"/>
              </a:rPr>
              <a:t>finalisation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Sector-Specific</a:t>
            </a:r>
            <a:r>
              <a:rPr dirty="0" sz="2400" spc="145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Fields</a:t>
            </a:r>
            <a:r>
              <a:rPr dirty="0" sz="2400" spc="14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the </a:t>
            </a:r>
            <a:r>
              <a:rPr dirty="0" sz="2400" spc="145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proposed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200">
                <a:latin typeface="Cambria"/>
                <a:cs typeface="Cambria"/>
              </a:rPr>
              <a:t>Database.</a:t>
            </a:r>
            <a:endParaRPr sz="24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20000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</a:t>
            </a:r>
            <a:r>
              <a:rPr dirty="0" sz="2400" spc="130">
                <a:latin typeface="Cambria"/>
                <a:cs typeface="Cambria"/>
              </a:rPr>
              <a:t> Ministry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185">
                <a:latin typeface="Cambria"/>
                <a:cs typeface="Cambria"/>
              </a:rPr>
              <a:t>may</a:t>
            </a:r>
            <a:r>
              <a:rPr dirty="0" sz="2400" spc="190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facilitate</a:t>
            </a:r>
            <a:r>
              <a:rPr dirty="0" sz="2400" spc="114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State</a:t>
            </a:r>
            <a:r>
              <a:rPr dirty="0" sz="2400" spc="175">
                <a:latin typeface="Cambria"/>
                <a:cs typeface="Cambria"/>
              </a:rPr>
              <a:t> Governments, </a:t>
            </a:r>
            <a:r>
              <a:rPr dirty="0" sz="2400" spc="18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 </a:t>
            </a:r>
            <a:r>
              <a:rPr dirty="0" sz="2400" spc="125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Federations </a:t>
            </a:r>
            <a:r>
              <a:rPr dirty="0" sz="2400" spc="80">
                <a:latin typeface="Cambria"/>
                <a:cs typeface="Cambria"/>
              </a:rPr>
              <a:t>to </a:t>
            </a:r>
            <a:r>
              <a:rPr dirty="0" sz="2400" spc="125">
                <a:latin typeface="Cambria"/>
                <a:cs typeface="Cambria"/>
              </a:rPr>
              <a:t>organise </a:t>
            </a:r>
            <a:r>
              <a:rPr dirty="0" sz="2400" spc="145">
                <a:latin typeface="Cambria"/>
                <a:cs typeface="Cambria"/>
              </a:rPr>
              <a:t>awareness </a:t>
            </a:r>
            <a:r>
              <a:rPr dirty="0" sz="2400" spc="180">
                <a:latin typeface="Cambria"/>
                <a:cs typeface="Cambria"/>
              </a:rPr>
              <a:t>campaign </a:t>
            </a:r>
            <a:r>
              <a:rPr dirty="0" sz="2400" spc="165">
                <a:latin typeface="Cambria"/>
                <a:cs typeface="Cambria"/>
              </a:rPr>
              <a:t>about </a:t>
            </a:r>
            <a:r>
              <a:rPr dirty="0" sz="2400" spc="140">
                <a:latin typeface="Cambria"/>
                <a:cs typeface="Cambria"/>
              </a:rPr>
              <a:t>the importance </a:t>
            </a:r>
            <a:r>
              <a:rPr dirty="0" sz="2400" spc="50">
                <a:latin typeface="Cambria"/>
                <a:cs typeface="Cambria"/>
              </a:rPr>
              <a:t>of 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proposed </a:t>
            </a:r>
            <a:r>
              <a:rPr dirty="0" sz="2400" spc="135">
                <a:latin typeface="Cambria"/>
                <a:cs typeface="Cambria"/>
              </a:rPr>
              <a:t>National </a:t>
            </a:r>
            <a:r>
              <a:rPr dirty="0" sz="2400" spc="195">
                <a:latin typeface="Cambria"/>
                <a:cs typeface="Cambria"/>
              </a:rPr>
              <a:t>Database </a:t>
            </a:r>
            <a:r>
              <a:rPr dirty="0" sz="2400" spc="55">
                <a:latin typeface="Cambria"/>
                <a:cs typeface="Cambria"/>
              </a:rPr>
              <a:t>for </a:t>
            </a:r>
            <a:r>
              <a:rPr dirty="0" sz="2400" spc="95">
                <a:latin typeface="Cambria"/>
                <a:cs typeface="Cambria"/>
              </a:rPr>
              <a:t>policy </a:t>
            </a:r>
            <a:r>
              <a:rPr dirty="0" sz="2400" spc="185">
                <a:latin typeface="Cambria"/>
                <a:cs typeface="Cambria"/>
              </a:rPr>
              <a:t>making </a:t>
            </a:r>
            <a:r>
              <a:rPr dirty="0" sz="2400" spc="155">
                <a:latin typeface="Cambria"/>
                <a:cs typeface="Cambria"/>
              </a:rPr>
              <a:t>at </a:t>
            </a:r>
            <a:r>
              <a:rPr dirty="0" sz="2400" spc="160">
                <a:latin typeface="Cambria"/>
                <a:cs typeface="Cambria"/>
              </a:rPr>
              <a:t>grass </a:t>
            </a:r>
            <a:r>
              <a:rPr dirty="0" sz="2400" spc="75">
                <a:latin typeface="Cambria"/>
                <a:cs typeface="Cambria"/>
              </a:rPr>
              <a:t>root </a:t>
            </a:r>
            <a:r>
              <a:rPr dirty="0" sz="2400" spc="65">
                <a:latin typeface="Cambria"/>
                <a:cs typeface="Cambria"/>
              </a:rPr>
              <a:t>level </a:t>
            </a:r>
            <a:r>
              <a:rPr dirty="0" sz="2400" spc="204">
                <a:latin typeface="Cambria"/>
                <a:cs typeface="Cambria"/>
              </a:rPr>
              <a:t>and </a:t>
            </a:r>
            <a:r>
              <a:rPr dirty="0" sz="2400" spc="210">
                <a:latin typeface="Cambria"/>
                <a:cs typeface="Cambria"/>
              </a:rPr>
              <a:t> </a:t>
            </a:r>
            <a:r>
              <a:rPr dirty="0" sz="2400" spc="150">
                <a:latin typeface="Cambria"/>
                <a:cs typeface="Cambria"/>
              </a:rPr>
              <a:t>encouraged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them</a:t>
            </a:r>
            <a:r>
              <a:rPr dirty="0" sz="2400" spc="229">
                <a:latin typeface="Cambria"/>
                <a:cs typeface="Cambria"/>
              </a:rPr>
              <a:t> </a:t>
            </a:r>
            <a:r>
              <a:rPr dirty="0" sz="2400" spc="85">
                <a:latin typeface="Cambria"/>
                <a:cs typeface="Cambria"/>
              </a:rPr>
              <a:t>to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enter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requisite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data</a:t>
            </a:r>
            <a:r>
              <a:rPr dirty="0" sz="2400" spc="220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at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65">
                <a:latin typeface="Cambria"/>
                <a:cs typeface="Cambria"/>
              </a:rPr>
              <a:t>level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itself.</a:t>
            </a:r>
            <a:endParaRPr sz="2400">
              <a:latin typeface="Cambria"/>
              <a:cs typeface="Cambria"/>
            </a:endParaRPr>
          </a:p>
          <a:p>
            <a:pPr algn="just" marL="469900" marR="6350" indent="-457200">
              <a:lnSpc>
                <a:spcPct val="120000"/>
              </a:lnSpc>
              <a:spcBef>
                <a:spcPts val="100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Keeping </a:t>
            </a:r>
            <a:r>
              <a:rPr dirty="0" sz="2400" spc="150">
                <a:latin typeface="Cambria"/>
                <a:cs typeface="Cambria"/>
              </a:rPr>
              <a:t>in </a:t>
            </a:r>
            <a:r>
              <a:rPr dirty="0" sz="2400" spc="45">
                <a:latin typeface="Cambria"/>
                <a:cs typeface="Cambria"/>
              </a:rPr>
              <a:t>view</a:t>
            </a:r>
            <a:r>
              <a:rPr dirty="0" sz="2400" spc="50">
                <a:latin typeface="Cambria"/>
                <a:cs typeface="Cambria"/>
              </a:rPr>
              <a:t> of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workload </a:t>
            </a:r>
            <a:r>
              <a:rPr dirty="0" sz="2400" spc="90">
                <a:latin typeface="Cambria"/>
                <a:cs typeface="Cambria"/>
              </a:rPr>
              <a:t>involved </a:t>
            </a:r>
            <a:r>
              <a:rPr dirty="0" sz="2400" spc="200">
                <a:latin typeface="Cambria"/>
                <a:cs typeface="Cambria"/>
              </a:rPr>
              <a:t>and </a:t>
            </a:r>
            <a:r>
              <a:rPr dirty="0" sz="2400" spc="135">
                <a:latin typeface="Cambria"/>
                <a:cs typeface="Cambria"/>
              </a:rPr>
              <a:t>practices </a:t>
            </a:r>
            <a:r>
              <a:rPr dirty="0" sz="2400" spc="70">
                <a:latin typeface="Cambria"/>
                <a:cs typeface="Cambria"/>
              </a:rPr>
              <a:t>followed</a:t>
            </a:r>
            <a:r>
              <a:rPr dirty="0" sz="2400" spc="75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60">
                <a:latin typeface="Cambria"/>
                <a:cs typeface="Cambria"/>
              </a:rPr>
              <a:t> </a:t>
            </a:r>
            <a:r>
              <a:rPr dirty="0" sz="2400" spc="165">
                <a:latin typeface="Cambria"/>
                <a:cs typeface="Cambria"/>
              </a:rPr>
              <a:t>data </a:t>
            </a:r>
            <a:r>
              <a:rPr dirty="0" sz="2400" spc="170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collection</a:t>
            </a:r>
            <a:r>
              <a:rPr dirty="0" sz="2400" spc="114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in</a:t>
            </a:r>
            <a:r>
              <a:rPr dirty="0" sz="2400" spc="150">
                <a:latin typeface="Cambria"/>
                <a:cs typeface="Cambria"/>
              </a:rPr>
              <a:t> </a:t>
            </a:r>
            <a:r>
              <a:rPr dirty="0" sz="2400" spc="130">
                <a:latin typeface="Cambria"/>
                <a:cs typeface="Cambria"/>
              </a:rPr>
              <a:t>similar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210">
                <a:latin typeface="Cambria"/>
                <a:cs typeface="Cambria"/>
              </a:rPr>
              <a:t>Census/Surveys,</a:t>
            </a:r>
            <a:r>
              <a:rPr dirty="0" sz="2400" spc="215">
                <a:latin typeface="Cambria"/>
                <a:cs typeface="Cambria"/>
              </a:rPr>
              <a:t> </a:t>
            </a:r>
            <a:r>
              <a:rPr dirty="0" sz="2400" spc="105">
                <a:latin typeface="Cambria"/>
                <a:cs typeface="Cambria"/>
              </a:rPr>
              <a:t>like</a:t>
            </a:r>
            <a:r>
              <a:rPr dirty="0" sz="2400" spc="11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Economic</a:t>
            </a:r>
            <a:r>
              <a:rPr dirty="0" sz="2400" spc="175">
                <a:latin typeface="Cambria"/>
                <a:cs typeface="Cambria"/>
              </a:rPr>
              <a:t> </a:t>
            </a:r>
            <a:r>
              <a:rPr dirty="0" sz="2400" spc="250">
                <a:latin typeface="Cambria"/>
                <a:cs typeface="Cambria"/>
              </a:rPr>
              <a:t>Census,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305">
                <a:latin typeface="Cambria"/>
                <a:cs typeface="Cambria"/>
              </a:rPr>
              <a:t>NSS </a:t>
            </a:r>
            <a:r>
              <a:rPr dirty="0" sz="2400" spc="310">
                <a:latin typeface="Cambria"/>
                <a:cs typeface="Cambria"/>
              </a:rPr>
              <a:t> </a:t>
            </a:r>
            <a:r>
              <a:rPr dirty="0" sz="2400" spc="175">
                <a:latin typeface="Cambria"/>
                <a:cs typeface="Cambria"/>
              </a:rPr>
              <a:t>Surveys, </a:t>
            </a:r>
            <a:r>
              <a:rPr dirty="0" sz="2400" spc="140">
                <a:latin typeface="Cambria"/>
                <a:cs typeface="Cambria"/>
              </a:rPr>
              <a:t>the </a:t>
            </a:r>
            <a:r>
              <a:rPr dirty="0" sz="2400" spc="130">
                <a:latin typeface="Cambria"/>
                <a:cs typeface="Cambria"/>
              </a:rPr>
              <a:t>Ministry </a:t>
            </a:r>
            <a:r>
              <a:rPr dirty="0" sz="2400" spc="185">
                <a:latin typeface="Cambria"/>
                <a:cs typeface="Cambria"/>
              </a:rPr>
              <a:t>may </a:t>
            </a:r>
            <a:r>
              <a:rPr dirty="0" sz="2400" spc="130">
                <a:latin typeface="Cambria"/>
                <a:cs typeface="Cambria"/>
              </a:rPr>
              <a:t>keep </a:t>
            </a:r>
            <a:r>
              <a:rPr dirty="0" sz="2400" spc="155">
                <a:latin typeface="Cambria"/>
                <a:cs typeface="Cambria"/>
              </a:rPr>
              <a:t>Budgetary </a:t>
            </a:r>
            <a:r>
              <a:rPr dirty="0" sz="2400" spc="110">
                <a:latin typeface="Cambria"/>
                <a:cs typeface="Cambria"/>
              </a:rPr>
              <a:t>provisions </a:t>
            </a:r>
            <a:r>
              <a:rPr dirty="0" sz="2400" spc="50">
                <a:latin typeface="Cambria"/>
                <a:cs typeface="Cambria"/>
              </a:rPr>
              <a:t>of </a:t>
            </a:r>
            <a:r>
              <a:rPr dirty="0" sz="2400" spc="155">
                <a:latin typeface="Cambria"/>
                <a:cs typeface="Cambria"/>
              </a:rPr>
              <a:t>honorarium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90">
                <a:latin typeface="Cambria"/>
                <a:cs typeface="Cambria"/>
              </a:rPr>
              <a:t> </a:t>
            </a:r>
            <a:r>
              <a:rPr dirty="0" sz="2400" spc="125">
                <a:latin typeface="Cambria"/>
                <a:cs typeface="Cambria"/>
              </a:rPr>
              <a:t>meet</a:t>
            </a:r>
            <a:r>
              <a:rPr dirty="0" sz="2400" spc="22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data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entry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05">
                <a:latin typeface="Cambria"/>
                <a:cs typeface="Cambria"/>
              </a:rPr>
              <a:t>related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expenditure.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8833" y="79070"/>
            <a:ext cx="34359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2540" algn="l"/>
              </a:tabLst>
            </a:pPr>
            <a:r>
              <a:rPr dirty="0" sz="4000" spc="145"/>
              <a:t>Way</a:t>
            </a:r>
            <a:r>
              <a:rPr dirty="0" sz="4000" spc="145"/>
              <a:t>	</a:t>
            </a:r>
            <a:r>
              <a:rPr dirty="0" sz="4000" spc="345"/>
              <a:t>F</a:t>
            </a:r>
            <a:r>
              <a:rPr dirty="0" sz="4000" spc="345"/>
              <a:t>o</a:t>
            </a:r>
            <a:r>
              <a:rPr dirty="0" sz="4000" spc="60"/>
              <a:t>rw</a:t>
            </a:r>
            <a:r>
              <a:rPr dirty="0" sz="4000" spc="35"/>
              <a:t>a</a:t>
            </a:r>
            <a:r>
              <a:rPr dirty="0" sz="4000" spc="80"/>
              <a:t>rd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9655" y="987653"/>
            <a:ext cx="11094720" cy="4560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9900" marR="6985" indent="-457200">
              <a:lnSpc>
                <a:spcPct val="12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600" spc="135">
                <a:latin typeface="Cambria"/>
                <a:cs typeface="Cambria"/>
              </a:rPr>
              <a:t>The</a:t>
            </a:r>
            <a:r>
              <a:rPr dirty="0" sz="2600" spc="140">
                <a:latin typeface="Cambria"/>
                <a:cs typeface="Cambria"/>
              </a:rPr>
              <a:t> </a:t>
            </a:r>
            <a:r>
              <a:rPr dirty="0" sz="2600" spc="185">
                <a:latin typeface="Cambria"/>
                <a:cs typeface="Cambria"/>
              </a:rPr>
              <a:t>database </a:t>
            </a:r>
            <a:r>
              <a:rPr dirty="0" sz="2600" spc="210">
                <a:latin typeface="Cambria"/>
                <a:cs typeface="Cambria"/>
              </a:rPr>
              <a:t>may </a:t>
            </a:r>
            <a:r>
              <a:rPr dirty="0" sz="2600" spc="140">
                <a:latin typeface="Cambria"/>
                <a:cs typeface="Cambria"/>
              </a:rPr>
              <a:t>be </a:t>
            </a:r>
            <a:r>
              <a:rPr dirty="0" sz="2600" spc="130">
                <a:latin typeface="Cambria"/>
                <a:cs typeface="Cambria"/>
              </a:rPr>
              <a:t>prepared  </a:t>
            </a:r>
            <a:r>
              <a:rPr dirty="0" sz="2600" spc="160">
                <a:latin typeface="Cambria"/>
                <a:cs typeface="Cambria"/>
              </a:rPr>
              <a:t>in </a:t>
            </a:r>
            <a:r>
              <a:rPr dirty="0" sz="2600" spc="254">
                <a:latin typeface="Cambria"/>
                <a:cs typeface="Cambria"/>
              </a:rPr>
              <a:t>such </a:t>
            </a:r>
            <a:r>
              <a:rPr dirty="0" sz="2600" spc="240">
                <a:latin typeface="Cambria"/>
                <a:cs typeface="Cambria"/>
              </a:rPr>
              <a:t>a </a:t>
            </a:r>
            <a:r>
              <a:rPr dirty="0" sz="2600" spc="114">
                <a:latin typeface="Cambria"/>
                <a:cs typeface="Cambria"/>
              </a:rPr>
              <a:t>way  </a:t>
            </a:r>
            <a:r>
              <a:rPr dirty="0" sz="2600" spc="180">
                <a:latin typeface="Cambria"/>
                <a:cs typeface="Cambria"/>
              </a:rPr>
              <a:t>that </a:t>
            </a:r>
            <a:r>
              <a:rPr dirty="0" sz="2600" spc="85">
                <a:latin typeface="Cambria"/>
                <a:cs typeface="Cambria"/>
              </a:rPr>
              <a:t>it  </a:t>
            </a:r>
            <a:r>
              <a:rPr dirty="0" sz="2600" spc="204">
                <a:latin typeface="Cambria"/>
                <a:cs typeface="Cambria"/>
              </a:rPr>
              <a:t>may </a:t>
            </a:r>
            <a:r>
              <a:rPr dirty="0" sz="2600" spc="145">
                <a:latin typeface="Cambria"/>
                <a:cs typeface="Cambria"/>
              </a:rPr>
              <a:t>help </a:t>
            </a:r>
            <a:r>
              <a:rPr dirty="0" sz="2600" spc="150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90">
                <a:latin typeface="Cambria"/>
                <a:cs typeface="Cambria"/>
              </a:rPr>
              <a:t>State</a:t>
            </a:r>
            <a:r>
              <a:rPr dirty="0" sz="2600" spc="265">
                <a:latin typeface="Cambria"/>
                <a:cs typeface="Cambria"/>
              </a:rPr>
              <a:t> </a:t>
            </a:r>
            <a:r>
              <a:rPr dirty="0" sz="2600" spc="180">
                <a:latin typeface="Cambria"/>
                <a:cs typeface="Cambria"/>
              </a:rPr>
              <a:t>Governments</a:t>
            </a:r>
            <a:r>
              <a:rPr dirty="0" sz="2600" spc="245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for</a:t>
            </a:r>
            <a:r>
              <a:rPr dirty="0" sz="2600" spc="235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registration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250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265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new</a:t>
            </a:r>
            <a:r>
              <a:rPr dirty="0" sz="2600" spc="240">
                <a:latin typeface="Cambria"/>
                <a:cs typeface="Cambria"/>
              </a:rPr>
              <a:t> </a:t>
            </a:r>
            <a:r>
              <a:rPr dirty="0" sz="2600" spc="130">
                <a:latin typeface="Cambria"/>
                <a:cs typeface="Cambria"/>
              </a:rPr>
              <a:t>cooperatives.</a:t>
            </a:r>
            <a:endParaRPr sz="26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20000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600" spc="135">
                <a:latin typeface="Cambria"/>
                <a:cs typeface="Cambria"/>
              </a:rPr>
              <a:t>The</a:t>
            </a:r>
            <a:r>
              <a:rPr dirty="0" sz="2600" spc="140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portal</a:t>
            </a:r>
            <a:r>
              <a:rPr dirty="0" sz="2600" spc="125">
                <a:latin typeface="Cambria"/>
                <a:cs typeface="Cambria"/>
              </a:rPr>
              <a:t> </a:t>
            </a:r>
            <a:r>
              <a:rPr dirty="0" sz="2600" spc="204">
                <a:latin typeface="Cambria"/>
                <a:cs typeface="Cambria"/>
              </a:rPr>
              <a:t>may</a:t>
            </a:r>
            <a:r>
              <a:rPr dirty="0" sz="2600" spc="210">
                <a:latin typeface="Cambria"/>
                <a:cs typeface="Cambria"/>
              </a:rPr>
              <a:t> </a:t>
            </a:r>
            <a:r>
              <a:rPr dirty="0" sz="2600" spc="195">
                <a:latin typeface="Cambria"/>
                <a:cs typeface="Cambria"/>
              </a:rPr>
              <a:t>turn</a:t>
            </a:r>
            <a:r>
              <a:rPr dirty="0" sz="2600" spc="200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into</a:t>
            </a:r>
            <a:r>
              <a:rPr dirty="0" sz="2600" spc="125">
                <a:latin typeface="Cambria"/>
                <a:cs typeface="Cambria"/>
              </a:rPr>
              <a:t> </a:t>
            </a:r>
            <a:r>
              <a:rPr dirty="0" sz="2600" spc="240">
                <a:latin typeface="Cambria"/>
                <a:cs typeface="Cambria"/>
              </a:rPr>
              <a:t>a</a:t>
            </a:r>
            <a:r>
              <a:rPr dirty="0" sz="2600" spc="245">
                <a:latin typeface="Cambria"/>
                <a:cs typeface="Cambria"/>
              </a:rPr>
              <a:t> </a:t>
            </a:r>
            <a:r>
              <a:rPr dirty="0" sz="2600" spc="165">
                <a:latin typeface="Cambria"/>
                <a:cs typeface="Cambria"/>
              </a:rPr>
              <a:t>national</a:t>
            </a:r>
            <a:r>
              <a:rPr dirty="0" sz="2600" spc="170">
                <a:latin typeface="Cambria"/>
                <a:cs typeface="Cambria"/>
              </a:rPr>
              <a:t> </a:t>
            </a:r>
            <a:r>
              <a:rPr dirty="0" sz="2600" spc="114">
                <a:latin typeface="Cambria"/>
                <a:cs typeface="Cambria"/>
              </a:rPr>
              <a:t>portal</a:t>
            </a:r>
            <a:r>
              <a:rPr dirty="0" sz="2600" spc="120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65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registration</a:t>
            </a:r>
            <a:r>
              <a:rPr dirty="0" sz="2600" spc="125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 </a:t>
            </a:r>
            <a:r>
              <a:rPr dirty="0" sz="2600" spc="65">
                <a:latin typeface="Cambria"/>
                <a:cs typeface="Cambria"/>
              </a:rPr>
              <a:t> </a:t>
            </a:r>
            <a:r>
              <a:rPr dirty="0" sz="2600" spc="125">
                <a:latin typeface="Cambria"/>
                <a:cs typeface="Cambria"/>
              </a:rPr>
              <a:t>cooperatives. </a:t>
            </a:r>
            <a:r>
              <a:rPr dirty="0" sz="2600" spc="114">
                <a:latin typeface="Cambria"/>
                <a:cs typeface="Cambria"/>
              </a:rPr>
              <a:t>However, </a:t>
            </a:r>
            <a:r>
              <a:rPr dirty="0" sz="2600" spc="80">
                <a:latin typeface="Cambria"/>
                <a:cs typeface="Cambria"/>
              </a:rPr>
              <a:t>it </a:t>
            </a:r>
            <a:r>
              <a:rPr dirty="0" sz="2600" spc="130">
                <a:latin typeface="Cambria"/>
                <a:cs typeface="Cambria"/>
              </a:rPr>
              <a:t>would </a:t>
            </a:r>
            <a:r>
              <a:rPr dirty="0" sz="2600" spc="150">
                <a:latin typeface="Cambria"/>
                <a:cs typeface="Cambria"/>
              </a:rPr>
              <a:t>depend </a:t>
            </a:r>
            <a:r>
              <a:rPr dirty="0" sz="2600" spc="175">
                <a:latin typeface="Cambria"/>
                <a:cs typeface="Cambria"/>
              </a:rPr>
              <a:t>on </a:t>
            </a:r>
            <a:r>
              <a:rPr dirty="0" sz="2600" spc="140">
                <a:latin typeface="Cambria"/>
                <a:cs typeface="Cambria"/>
              </a:rPr>
              <a:t>further </a:t>
            </a:r>
            <a:r>
              <a:rPr dirty="0" sz="2600" spc="170">
                <a:latin typeface="Cambria"/>
                <a:cs typeface="Cambria"/>
              </a:rPr>
              <a:t>customisation </a:t>
            </a:r>
            <a:r>
              <a:rPr dirty="0" sz="2600" spc="175">
                <a:latin typeface="Cambria"/>
                <a:cs typeface="Cambria"/>
              </a:rPr>
              <a:t> </a:t>
            </a:r>
            <a:r>
              <a:rPr dirty="0" sz="2600" spc="235">
                <a:latin typeface="Cambria"/>
                <a:cs typeface="Cambria"/>
              </a:rPr>
              <a:t>as</a:t>
            </a:r>
            <a:r>
              <a:rPr dirty="0" sz="2600" spc="240">
                <a:latin typeface="Cambria"/>
                <a:cs typeface="Cambria"/>
              </a:rPr>
              <a:t> </a:t>
            </a:r>
            <a:r>
              <a:rPr dirty="0" sz="2600" spc="105">
                <a:latin typeface="Cambria"/>
                <a:cs typeface="Cambria"/>
              </a:rPr>
              <a:t>per</a:t>
            </a:r>
            <a:r>
              <a:rPr dirty="0" sz="2600" spc="110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160">
                <a:latin typeface="Cambria"/>
                <a:cs typeface="Cambria"/>
              </a:rPr>
              <a:t> needs</a:t>
            </a:r>
            <a:r>
              <a:rPr dirty="0" sz="2600" spc="894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65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160">
                <a:latin typeface="Cambria"/>
                <a:cs typeface="Cambria"/>
              </a:rPr>
              <a:t> </a:t>
            </a:r>
            <a:r>
              <a:rPr dirty="0" sz="2600" spc="110">
                <a:latin typeface="Cambria"/>
                <a:cs typeface="Cambria"/>
              </a:rPr>
              <a:t>registering</a:t>
            </a:r>
            <a:r>
              <a:rPr dirty="0" sz="2600" spc="795">
                <a:latin typeface="Cambria"/>
                <a:cs typeface="Cambria"/>
              </a:rPr>
              <a:t> </a:t>
            </a:r>
            <a:r>
              <a:rPr dirty="0" sz="2600" spc="140">
                <a:latin typeface="Cambria"/>
                <a:cs typeface="Cambria"/>
              </a:rPr>
              <a:t>authorities</a:t>
            </a:r>
            <a:r>
              <a:rPr dirty="0" sz="2600" spc="145">
                <a:latin typeface="Cambria"/>
                <a:cs typeface="Cambria"/>
              </a:rPr>
              <a:t> </a:t>
            </a:r>
            <a:r>
              <a:rPr dirty="0" sz="2600" spc="160">
                <a:latin typeface="Cambria"/>
                <a:cs typeface="Cambria"/>
              </a:rPr>
              <a:t>in</a:t>
            </a:r>
            <a:r>
              <a:rPr dirty="0" sz="2600" spc="894">
                <a:latin typeface="Cambria"/>
                <a:cs typeface="Cambria"/>
              </a:rPr>
              <a:t> </a:t>
            </a:r>
            <a:r>
              <a:rPr dirty="0" sz="2600" spc="185">
                <a:latin typeface="Cambria"/>
                <a:cs typeface="Cambria"/>
              </a:rPr>
              <a:t>State </a:t>
            </a:r>
            <a:r>
              <a:rPr dirty="0" sz="2600" spc="190">
                <a:latin typeface="Cambria"/>
                <a:cs typeface="Cambria"/>
              </a:rPr>
              <a:t> </a:t>
            </a:r>
            <a:r>
              <a:rPr dirty="0" sz="2600" spc="175">
                <a:latin typeface="Cambria"/>
                <a:cs typeface="Cambria"/>
              </a:rPr>
              <a:t>Government</a:t>
            </a:r>
            <a:r>
              <a:rPr dirty="0" sz="2600" spc="215">
                <a:latin typeface="Cambria"/>
                <a:cs typeface="Cambria"/>
              </a:rPr>
              <a:t> </a:t>
            </a:r>
            <a:r>
              <a:rPr dirty="0" sz="2600" spc="225">
                <a:latin typeface="Cambria"/>
                <a:cs typeface="Cambria"/>
              </a:rPr>
              <a:t>and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70">
                <a:latin typeface="Cambria"/>
                <a:cs typeface="Cambria"/>
              </a:rPr>
              <a:t>on</a:t>
            </a:r>
            <a:r>
              <a:rPr dirty="0" sz="2600" spc="235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boarding</a:t>
            </a:r>
            <a:r>
              <a:rPr dirty="0" sz="2600" spc="229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260">
                <a:latin typeface="Cambria"/>
                <a:cs typeface="Cambria"/>
              </a:rPr>
              <a:t> </a:t>
            </a:r>
            <a:r>
              <a:rPr dirty="0" sz="2600" spc="190">
                <a:latin typeface="Cambria"/>
                <a:cs typeface="Cambria"/>
              </a:rPr>
              <a:t>State</a:t>
            </a:r>
            <a:r>
              <a:rPr dirty="0" sz="2600" spc="250">
                <a:latin typeface="Cambria"/>
                <a:cs typeface="Cambria"/>
              </a:rPr>
              <a:t> </a:t>
            </a:r>
            <a:r>
              <a:rPr dirty="0" sz="2600" spc="190">
                <a:latin typeface="Cambria"/>
                <a:cs typeface="Cambria"/>
              </a:rPr>
              <a:t>Governments.</a:t>
            </a:r>
            <a:endParaRPr sz="2600">
              <a:latin typeface="Cambria"/>
              <a:cs typeface="Cambria"/>
            </a:endParaRPr>
          </a:p>
          <a:p>
            <a:pPr algn="just" marL="469900" marR="5715" indent="-457200">
              <a:lnSpc>
                <a:spcPct val="120000"/>
              </a:lnSpc>
              <a:spcBef>
                <a:spcPts val="101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600" spc="135">
                <a:latin typeface="Cambria"/>
                <a:cs typeface="Cambria"/>
              </a:rPr>
              <a:t>The</a:t>
            </a:r>
            <a:r>
              <a:rPr dirty="0" sz="2600" spc="140">
                <a:latin typeface="Cambria"/>
                <a:cs typeface="Cambria"/>
              </a:rPr>
              <a:t> </a:t>
            </a:r>
            <a:r>
              <a:rPr dirty="0" sz="2600" spc="120">
                <a:latin typeface="Cambria"/>
                <a:cs typeface="Cambria"/>
              </a:rPr>
              <a:t>portal</a:t>
            </a:r>
            <a:r>
              <a:rPr dirty="0" sz="2600" spc="125">
                <a:latin typeface="Cambria"/>
                <a:cs typeface="Cambria"/>
              </a:rPr>
              <a:t> </a:t>
            </a:r>
            <a:r>
              <a:rPr dirty="0" sz="2600" spc="204">
                <a:latin typeface="Cambria"/>
                <a:cs typeface="Cambria"/>
              </a:rPr>
              <a:t>may</a:t>
            </a:r>
            <a:r>
              <a:rPr dirty="0" sz="2600" spc="210">
                <a:latin typeface="Cambria"/>
                <a:cs typeface="Cambria"/>
              </a:rPr>
              <a:t> </a:t>
            </a:r>
            <a:r>
              <a:rPr dirty="0" sz="2600" spc="140">
                <a:latin typeface="Cambria"/>
                <a:cs typeface="Cambria"/>
              </a:rPr>
              <a:t>be</a:t>
            </a:r>
            <a:r>
              <a:rPr dirty="0" sz="2600" spc="145">
                <a:latin typeface="Cambria"/>
                <a:cs typeface="Cambria"/>
              </a:rPr>
              <a:t> </a:t>
            </a:r>
            <a:r>
              <a:rPr dirty="0" sz="2600" spc="140">
                <a:latin typeface="Cambria"/>
                <a:cs typeface="Cambria"/>
              </a:rPr>
              <a:t>linked</a:t>
            </a:r>
            <a:r>
              <a:rPr dirty="0" sz="2600" spc="145">
                <a:latin typeface="Cambria"/>
                <a:cs typeface="Cambria"/>
              </a:rPr>
              <a:t> </a:t>
            </a:r>
            <a:r>
              <a:rPr dirty="0" sz="2600" spc="85">
                <a:latin typeface="Cambria"/>
                <a:cs typeface="Cambria"/>
              </a:rPr>
              <a:t>to</a:t>
            </a:r>
            <a:r>
              <a:rPr dirty="0" sz="2600" spc="745">
                <a:latin typeface="Cambria"/>
                <a:cs typeface="Cambria"/>
              </a:rPr>
              <a:t> </a:t>
            </a:r>
            <a:r>
              <a:rPr dirty="0" sz="2600" spc="375">
                <a:latin typeface="Cambria"/>
                <a:cs typeface="Cambria"/>
              </a:rPr>
              <a:t>GEM</a:t>
            </a:r>
            <a:r>
              <a:rPr dirty="0" sz="2600" spc="380">
                <a:latin typeface="Cambria"/>
                <a:cs typeface="Cambria"/>
              </a:rPr>
              <a:t> </a:t>
            </a:r>
            <a:r>
              <a:rPr dirty="0" sz="2600" spc="135">
                <a:latin typeface="Cambria"/>
                <a:cs typeface="Cambria"/>
              </a:rPr>
              <a:t>(Government</a:t>
            </a:r>
            <a:r>
              <a:rPr dirty="0" sz="2600" spc="140">
                <a:latin typeface="Cambria"/>
                <a:cs typeface="Cambria"/>
              </a:rPr>
              <a:t> </a:t>
            </a:r>
            <a:r>
              <a:rPr dirty="0" sz="2600" spc="375">
                <a:latin typeface="Cambria"/>
                <a:cs typeface="Cambria"/>
              </a:rPr>
              <a:t>E  </a:t>
            </a:r>
            <a:r>
              <a:rPr dirty="0" sz="2600" spc="114">
                <a:latin typeface="Cambria"/>
                <a:cs typeface="Cambria"/>
              </a:rPr>
              <a:t>Market) </a:t>
            </a:r>
            <a:r>
              <a:rPr dirty="0" sz="2600" spc="120">
                <a:latin typeface="Cambria"/>
                <a:cs typeface="Cambria"/>
              </a:rPr>
              <a:t> </a:t>
            </a:r>
            <a:r>
              <a:rPr dirty="0" sz="2600" spc="125">
                <a:latin typeface="Cambria"/>
                <a:cs typeface="Cambria"/>
              </a:rPr>
              <a:t>platform </a:t>
            </a:r>
            <a:r>
              <a:rPr dirty="0" sz="2600" spc="150">
                <a:latin typeface="Cambria"/>
                <a:cs typeface="Cambria"/>
              </a:rPr>
              <a:t>so </a:t>
            </a:r>
            <a:r>
              <a:rPr dirty="0" sz="2600" spc="180">
                <a:latin typeface="Cambria"/>
                <a:cs typeface="Cambria"/>
              </a:rPr>
              <a:t>that </a:t>
            </a:r>
            <a:r>
              <a:rPr dirty="0" sz="2600" spc="114">
                <a:latin typeface="Cambria"/>
                <a:cs typeface="Cambria"/>
              </a:rPr>
              <a:t>cooperatives </a:t>
            </a:r>
            <a:r>
              <a:rPr dirty="0" sz="2600" spc="235">
                <a:latin typeface="Cambria"/>
                <a:cs typeface="Cambria"/>
              </a:rPr>
              <a:t>can </a:t>
            </a:r>
            <a:r>
              <a:rPr dirty="0" sz="2600" spc="110">
                <a:latin typeface="Cambria"/>
                <a:cs typeface="Cambria"/>
              </a:rPr>
              <a:t>sell </a:t>
            </a:r>
            <a:r>
              <a:rPr dirty="0" sz="2600" spc="114">
                <a:latin typeface="Cambria"/>
                <a:cs typeface="Cambria"/>
              </a:rPr>
              <a:t>their </a:t>
            </a:r>
            <a:r>
              <a:rPr dirty="0" sz="2600" spc="165">
                <a:latin typeface="Cambria"/>
                <a:cs typeface="Cambria"/>
              </a:rPr>
              <a:t>products </a:t>
            </a:r>
            <a:r>
              <a:rPr dirty="0" sz="2600" spc="220">
                <a:latin typeface="Cambria"/>
                <a:cs typeface="Cambria"/>
              </a:rPr>
              <a:t>and </a:t>
            </a:r>
            <a:r>
              <a:rPr dirty="0" sz="2600" spc="120">
                <a:latin typeface="Cambria"/>
                <a:cs typeface="Cambria"/>
              </a:rPr>
              <a:t>services </a:t>
            </a:r>
            <a:r>
              <a:rPr dirty="0" sz="2600" spc="125">
                <a:latin typeface="Cambria"/>
                <a:cs typeface="Cambria"/>
              </a:rPr>
              <a:t> </a:t>
            </a:r>
            <a:r>
              <a:rPr dirty="0" sz="2600" spc="175">
                <a:latin typeface="Cambria"/>
                <a:cs typeface="Cambria"/>
              </a:rPr>
              <a:t>at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80">
                <a:latin typeface="Cambria"/>
                <a:cs typeface="Cambria"/>
              </a:rPr>
              <a:t>that</a:t>
            </a:r>
            <a:r>
              <a:rPr dirty="0" sz="2600" spc="260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platform.</a:t>
            </a:r>
            <a:endParaRPr sz="2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3350" y="2314778"/>
            <a:ext cx="4306570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3840" algn="l"/>
              </a:tabLst>
            </a:pPr>
            <a:r>
              <a:rPr dirty="0" sz="6000" spc="395"/>
              <a:t>Than</a:t>
            </a:r>
            <a:r>
              <a:rPr dirty="0" sz="6000" spc="400"/>
              <a:t>k</a:t>
            </a:r>
            <a:r>
              <a:rPr dirty="0" sz="6000"/>
              <a:t>	</a:t>
            </a:r>
            <a:r>
              <a:rPr dirty="0" sz="6000" spc="415"/>
              <a:t>You</a:t>
            </a:r>
            <a:endParaRPr sz="6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6965" y="114427"/>
            <a:ext cx="105619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5955" algn="l"/>
                <a:tab pos="4218305" algn="l"/>
                <a:tab pos="6854825" algn="l"/>
                <a:tab pos="7466965" algn="l"/>
                <a:tab pos="8408035" algn="l"/>
              </a:tabLst>
            </a:pPr>
            <a:r>
              <a:rPr dirty="0" sz="3600" spc="225"/>
              <a:t>Introduction</a:t>
            </a:r>
            <a:r>
              <a:rPr dirty="0" sz="3600" spc="225"/>
              <a:t>	</a:t>
            </a:r>
            <a:r>
              <a:rPr dirty="0" sz="3600" spc="185"/>
              <a:t>an</a:t>
            </a:r>
            <a:r>
              <a:rPr dirty="0" sz="3600" spc="200"/>
              <a:t>d</a:t>
            </a:r>
            <a:r>
              <a:rPr dirty="0" sz="3600"/>
              <a:t>	</a:t>
            </a:r>
            <a:r>
              <a:rPr dirty="0" sz="3600" spc="225"/>
              <a:t>Objectives</a:t>
            </a:r>
            <a:r>
              <a:rPr dirty="0" sz="3600"/>
              <a:t>	</a:t>
            </a:r>
            <a:r>
              <a:rPr dirty="0" sz="3600" spc="229"/>
              <a:t>o</a:t>
            </a:r>
            <a:r>
              <a:rPr dirty="0" sz="3600" spc="135"/>
              <a:t>f</a:t>
            </a:r>
            <a:r>
              <a:rPr dirty="0" sz="3600"/>
              <a:t>	</a:t>
            </a:r>
            <a:r>
              <a:rPr dirty="0" sz="3600" spc="270"/>
              <a:t>the</a:t>
            </a:r>
            <a:r>
              <a:rPr dirty="0" sz="3600"/>
              <a:t>	</a:t>
            </a:r>
            <a:r>
              <a:rPr dirty="0" sz="3600" spc="190"/>
              <a:t>Database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49655" y="874522"/>
            <a:ext cx="11094720" cy="54552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469900" marR="6350" indent="-457200">
              <a:lnSpc>
                <a:spcPct val="1151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95">
                <a:latin typeface="Cambria"/>
                <a:cs typeface="Cambria"/>
              </a:rPr>
              <a:t>objective</a:t>
            </a:r>
            <a:r>
              <a:rPr dirty="0" sz="2400" spc="10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05">
                <a:latin typeface="Cambria"/>
                <a:cs typeface="Cambria"/>
              </a:rPr>
              <a:t>developing</a:t>
            </a:r>
            <a:r>
              <a:rPr dirty="0" sz="2400" spc="110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National </a:t>
            </a:r>
            <a:r>
              <a:rPr dirty="0" sz="2400" spc="195">
                <a:latin typeface="Cambria"/>
                <a:cs typeface="Cambria"/>
              </a:rPr>
              <a:t>Database </a:t>
            </a:r>
            <a:r>
              <a:rPr dirty="0" sz="2400" spc="155">
                <a:latin typeface="Cambria"/>
                <a:cs typeface="Cambria"/>
              </a:rPr>
              <a:t>on </a:t>
            </a:r>
            <a:r>
              <a:rPr dirty="0" sz="2400" spc="130">
                <a:latin typeface="Cambria"/>
                <a:cs typeface="Cambria"/>
              </a:rPr>
              <a:t>Cooperatives is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70">
                <a:latin typeface="Cambria"/>
                <a:cs typeface="Cambria"/>
              </a:rPr>
              <a:t>to </a:t>
            </a:r>
            <a:r>
              <a:rPr dirty="0" sz="2400" spc="75">
                <a:latin typeface="Cambria"/>
                <a:cs typeface="Cambria"/>
              </a:rPr>
              <a:t> </a:t>
            </a:r>
            <a:r>
              <a:rPr dirty="0" sz="2400" spc="80">
                <a:latin typeface="Cambria"/>
                <a:cs typeface="Cambria"/>
              </a:rPr>
              <a:t>provide </a:t>
            </a:r>
            <a:r>
              <a:rPr dirty="0" sz="2400" spc="220">
                <a:latin typeface="Cambria"/>
                <a:cs typeface="Cambria"/>
              </a:rPr>
              <a:t>a </a:t>
            </a:r>
            <a:r>
              <a:rPr dirty="0" sz="2400" spc="125">
                <a:latin typeface="Cambria"/>
                <a:cs typeface="Cambria"/>
              </a:rPr>
              <a:t>single </a:t>
            </a:r>
            <a:r>
              <a:rPr dirty="0" sz="2400" spc="120">
                <a:latin typeface="Cambria"/>
                <a:cs typeface="Cambria"/>
              </a:rPr>
              <a:t>point </a:t>
            </a:r>
            <a:r>
              <a:rPr dirty="0" sz="2400" spc="180">
                <a:latin typeface="Cambria"/>
                <a:cs typeface="Cambria"/>
              </a:rPr>
              <a:t>access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125">
                <a:latin typeface="Cambria"/>
                <a:cs typeface="Cambria"/>
              </a:rPr>
              <a:t>information </a:t>
            </a:r>
            <a:r>
              <a:rPr dirty="0" sz="2400" spc="155">
                <a:latin typeface="Cambria"/>
                <a:cs typeface="Cambria"/>
              </a:rPr>
              <a:t>on </a:t>
            </a:r>
            <a:r>
              <a:rPr dirty="0" sz="2400" spc="105">
                <a:latin typeface="Cambria"/>
                <a:cs typeface="Cambria"/>
              </a:rPr>
              <a:t>cooperatives </a:t>
            </a:r>
            <a:r>
              <a:rPr dirty="0" sz="2400" spc="50">
                <a:latin typeface="Cambria"/>
                <a:cs typeface="Cambria"/>
              </a:rPr>
              <a:t>of </a:t>
            </a:r>
            <a:r>
              <a:rPr dirty="0" sz="2400" spc="85">
                <a:latin typeface="Cambria"/>
                <a:cs typeface="Cambria"/>
              </a:rPr>
              <a:t>different </a:t>
            </a:r>
            <a:r>
              <a:rPr dirty="0" sz="2400" spc="90">
                <a:latin typeface="Cambria"/>
                <a:cs typeface="Cambria"/>
              </a:rPr>
              <a:t> </a:t>
            </a:r>
            <a:r>
              <a:rPr dirty="0" sz="2400" spc="130">
                <a:latin typeface="Cambria"/>
                <a:cs typeface="Cambria"/>
              </a:rPr>
              <a:t>sectors</a:t>
            </a:r>
            <a:r>
              <a:rPr dirty="0" sz="2400" spc="245">
                <a:latin typeface="Cambria"/>
                <a:cs typeface="Cambria"/>
              </a:rPr>
              <a:t> </a:t>
            </a:r>
            <a:r>
              <a:rPr dirty="0" sz="2400" spc="200">
                <a:latin typeface="Cambria"/>
                <a:cs typeface="Cambria"/>
              </a:rPr>
              <a:t>and</a:t>
            </a:r>
            <a:r>
              <a:rPr dirty="0" sz="2400" spc="245">
                <a:latin typeface="Cambria"/>
                <a:cs typeface="Cambria"/>
              </a:rPr>
              <a:t> </a:t>
            </a:r>
            <a:r>
              <a:rPr dirty="0" sz="2400" spc="85">
                <a:latin typeface="Cambria"/>
                <a:cs typeface="Cambria"/>
              </a:rPr>
              <a:t>develop</a:t>
            </a:r>
            <a:r>
              <a:rPr dirty="0" sz="2400" spc="265">
                <a:latin typeface="Cambria"/>
                <a:cs typeface="Cambria"/>
              </a:rPr>
              <a:t> </a:t>
            </a:r>
            <a:r>
              <a:rPr dirty="0" sz="2400" spc="220">
                <a:latin typeface="Cambria"/>
                <a:cs typeface="Cambria"/>
              </a:rPr>
              <a:t>a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process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245">
                <a:latin typeface="Cambria"/>
                <a:cs typeface="Cambria"/>
              </a:rPr>
              <a:t> </a:t>
            </a:r>
            <a:r>
              <a:rPr dirty="0" sz="2400" spc="90">
                <a:latin typeface="Cambria"/>
                <a:cs typeface="Cambria"/>
              </a:rPr>
              <a:t>better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60">
                <a:latin typeface="Cambria"/>
                <a:cs typeface="Cambria"/>
              </a:rPr>
              <a:t>understanding</a:t>
            </a:r>
            <a:r>
              <a:rPr dirty="0" sz="2400" spc="265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cooperatives.</a:t>
            </a:r>
            <a:endParaRPr sz="24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14999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proposed</a:t>
            </a:r>
            <a:r>
              <a:rPr dirty="0" sz="2400" spc="120">
                <a:latin typeface="Cambria"/>
                <a:cs typeface="Cambria"/>
              </a:rPr>
              <a:t> </a:t>
            </a:r>
            <a:r>
              <a:rPr dirty="0" sz="2400" spc="165">
                <a:latin typeface="Cambria"/>
                <a:cs typeface="Cambria"/>
              </a:rPr>
              <a:t>database </a:t>
            </a:r>
            <a:r>
              <a:rPr dirty="0" sz="2400" spc="180">
                <a:latin typeface="Cambria"/>
                <a:cs typeface="Cambria"/>
              </a:rPr>
              <a:t>may </a:t>
            </a:r>
            <a:r>
              <a:rPr dirty="0" sz="2400" spc="155">
                <a:latin typeface="Cambria"/>
                <a:cs typeface="Cambria"/>
              </a:rPr>
              <a:t>function </a:t>
            </a:r>
            <a:r>
              <a:rPr dirty="0" sz="2400" spc="215">
                <a:latin typeface="Cambria"/>
                <a:cs typeface="Cambria"/>
              </a:rPr>
              <a:t>as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90">
                <a:latin typeface="Cambria"/>
                <a:cs typeface="Cambria"/>
              </a:rPr>
              <a:t>main </a:t>
            </a:r>
            <a:r>
              <a:rPr dirty="0" sz="2400" spc="160">
                <a:latin typeface="Cambria"/>
                <a:cs typeface="Cambria"/>
              </a:rPr>
              <a:t>planning </a:t>
            </a:r>
            <a:r>
              <a:rPr dirty="0" sz="2400" spc="75">
                <a:latin typeface="Cambria"/>
                <a:cs typeface="Cambria"/>
              </a:rPr>
              <a:t>tool</a:t>
            </a:r>
            <a:r>
              <a:rPr dirty="0" sz="2400" spc="80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 </a:t>
            </a:r>
            <a:r>
              <a:rPr dirty="0" sz="2400" spc="6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Central</a:t>
            </a:r>
            <a:r>
              <a:rPr dirty="0" sz="2400" spc="175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Ministries,</a:t>
            </a:r>
            <a:r>
              <a:rPr dirty="0" sz="2400" spc="15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State</a:t>
            </a:r>
            <a:r>
              <a:rPr dirty="0" sz="2400" spc="175">
                <a:latin typeface="Cambria"/>
                <a:cs typeface="Cambria"/>
              </a:rPr>
              <a:t> Governments,</a:t>
            </a:r>
            <a:r>
              <a:rPr dirty="0" sz="2400" spc="18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</a:t>
            </a:r>
            <a:r>
              <a:rPr dirty="0" sz="2400" spc="125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Federations, </a:t>
            </a:r>
            <a:r>
              <a:rPr dirty="0" sz="2400" spc="150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Cooperators</a:t>
            </a:r>
            <a:r>
              <a:rPr dirty="0" sz="2400" spc="140">
                <a:latin typeface="Cambria"/>
                <a:cs typeface="Cambria"/>
              </a:rPr>
              <a:t> </a:t>
            </a:r>
            <a:r>
              <a:rPr dirty="0" sz="2400" spc="204">
                <a:latin typeface="Cambria"/>
                <a:cs typeface="Cambria"/>
              </a:rPr>
              <a:t>and</a:t>
            </a:r>
            <a:r>
              <a:rPr dirty="0" sz="2400" spc="210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Sectoral</a:t>
            </a:r>
            <a:r>
              <a:rPr dirty="0" sz="2400" spc="145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Institutions</a:t>
            </a:r>
            <a:r>
              <a:rPr dirty="0" sz="2400" spc="145">
                <a:latin typeface="Cambria"/>
                <a:cs typeface="Cambria"/>
              </a:rPr>
              <a:t> </a:t>
            </a:r>
            <a:r>
              <a:rPr dirty="0" sz="2400" spc="100">
                <a:latin typeface="Cambria"/>
                <a:cs typeface="Cambria"/>
              </a:rPr>
              <a:t>like</a:t>
            </a:r>
            <a:r>
              <a:rPr dirty="0" sz="2400" spc="105">
                <a:latin typeface="Cambria"/>
                <a:cs typeface="Cambria"/>
              </a:rPr>
              <a:t> </a:t>
            </a:r>
            <a:r>
              <a:rPr dirty="0" sz="2400" spc="220">
                <a:latin typeface="Cambria"/>
                <a:cs typeface="Cambria"/>
              </a:rPr>
              <a:t>NABARD, 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etc.</a:t>
            </a:r>
            <a:r>
              <a:rPr dirty="0" sz="2400" spc="84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for 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00">
                <a:latin typeface="Cambria"/>
                <a:cs typeface="Cambria"/>
              </a:rPr>
              <a:t>cooperative</a:t>
            </a:r>
            <a:r>
              <a:rPr dirty="0" sz="2400" spc="245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sector.</a:t>
            </a:r>
            <a:endParaRPr sz="24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15100"/>
              </a:lnSpc>
              <a:spcBef>
                <a:spcPts val="100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65">
                <a:latin typeface="Cambria"/>
                <a:cs typeface="Cambria"/>
              </a:rPr>
              <a:t>It </a:t>
            </a:r>
            <a:r>
              <a:rPr dirty="0" sz="2400" spc="130">
                <a:latin typeface="Cambria"/>
                <a:cs typeface="Cambria"/>
              </a:rPr>
              <a:t>is envisaged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110">
                <a:latin typeface="Cambria"/>
                <a:cs typeface="Cambria"/>
              </a:rPr>
              <a:t>facilitate </a:t>
            </a:r>
            <a:r>
              <a:rPr dirty="0" sz="2400" spc="145">
                <a:latin typeface="Cambria"/>
                <a:cs typeface="Cambria"/>
              </a:rPr>
              <a:t>in </a:t>
            </a:r>
            <a:r>
              <a:rPr dirty="0" sz="2400" spc="100">
                <a:latin typeface="Cambria"/>
                <a:cs typeface="Cambria"/>
              </a:rPr>
              <a:t>policy </a:t>
            </a:r>
            <a:r>
              <a:rPr dirty="0" sz="2400" spc="195">
                <a:latin typeface="Cambria"/>
                <a:cs typeface="Cambria"/>
              </a:rPr>
              <a:t>making, </a:t>
            </a:r>
            <a:r>
              <a:rPr dirty="0" sz="2400" spc="100">
                <a:latin typeface="Cambria"/>
                <a:cs typeface="Cambria"/>
              </a:rPr>
              <a:t>improve </a:t>
            </a:r>
            <a:r>
              <a:rPr dirty="0" sz="2400" spc="130">
                <a:latin typeface="Cambria"/>
                <a:cs typeface="Cambria"/>
              </a:rPr>
              <a:t>governance </a:t>
            </a:r>
            <a:r>
              <a:rPr dirty="0" sz="2400" spc="204">
                <a:latin typeface="Cambria"/>
                <a:cs typeface="Cambria"/>
              </a:rPr>
              <a:t>and </a:t>
            </a:r>
            <a:r>
              <a:rPr dirty="0" sz="2400" spc="210">
                <a:latin typeface="Cambria"/>
                <a:cs typeface="Cambria"/>
              </a:rPr>
              <a:t> </a:t>
            </a:r>
            <a:r>
              <a:rPr dirty="0" sz="2400" spc="100">
                <a:latin typeface="Cambria"/>
                <a:cs typeface="Cambria"/>
              </a:rPr>
              <a:t>improve </a:t>
            </a:r>
            <a:r>
              <a:rPr dirty="0" sz="2400" spc="160">
                <a:latin typeface="Cambria"/>
                <a:cs typeface="Cambria"/>
              </a:rPr>
              <a:t>transparency. </a:t>
            </a:r>
            <a:r>
              <a:rPr dirty="0" sz="2400" spc="65">
                <a:latin typeface="Cambria"/>
                <a:cs typeface="Cambria"/>
              </a:rPr>
              <a:t>It </a:t>
            </a:r>
            <a:r>
              <a:rPr dirty="0" sz="2400" spc="180">
                <a:latin typeface="Cambria"/>
                <a:cs typeface="Cambria"/>
              </a:rPr>
              <a:t>may </a:t>
            </a:r>
            <a:r>
              <a:rPr dirty="0" sz="2400" spc="145">
                <a:latin typeface="Cambria"/>
                <a:cs typeface="Cambria"/>
              </a:rPr>
              <a:t>also </a:t>
            </a:r>
            <a:r>
              <a:rPr dirty="0" sz="2400" spc="135">
                <a:latin typeface="Cambria"/>
                <a:cs typeface="Cambria"/>
              </a:rPr>
              <a:t>help </a:t>
            </a:r>
            <a:r>
              <a:rPr dirty="0" sz="2400" spc="140">
                <a:latin typeface="Cambria"/>
                <a:cs typeface="Cambria"/>
              </a:rPr>
              <a:t>the </a:t>
            </a:r>
            <a:r>
              <a:rPr dirty="0" sz="2400" spc="100">
                <a:latin typeface="Cambria"/>
                <a:cs typeface="Cambria"/>
              </a:rPr>
              <a:t>cooperative </a:t>
            </a:r>
            <a:r>
              <a:rPr dirty="0" sz="2400" spc="114">
                <a:latin typeface="Cambria"/>
                <a:cs typeface="Cambria"/>
              </a:rPr>
              <a:t>sector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60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its </a:t>
            </a:r>
            <a:r>
              <a:rPr dirty="0" sz="2400" spc="120">
                <a:latin typeface="Cambria"/>
                <a:cs typeface="Cambria"/>
              </a:rPr>
              <a:t> </a:t>
            </a:r>
            <a:r>
              <a:rPr dirty="0" sz="2400" spc="90">
                <a:latin typeface="Cambria"/>
                <a:cs typeface="Cambria"/>
              </a:rPr>
              <a:t>better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positioning</a:t>
            </a:r>
            <a:r>
              <a:rPr dirty="0" sz="2400" spc="280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in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the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80">
                <a:latin typeface="Cambria"/>
                <a:cs typeface="Cambria"/>
              </a:rPr>
              <a:t>business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environment.</a:t>
            </a:r>
            <a:endParaRPr sz="2400">
              <a:latin typeface="Cambria"/>
              <a:cs typeface="Cambria"/>
            </a:endParaRPr>
          </a:p>
          <a:p>
            <a:pPr algn="just" marL="469900" marR="8255" indent="-457200">
              <a:lnSpc>
                <a:spcPct val="114999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 </a:t>
            </a:r>
            <a:r>
              <a:rPr dirty="0" sz="2400" spc="114">
                <a:latin typeface="Cambria"/>
                <a:cs typeface="Cambria"/>
              </a:rPr>
              <a:t>proposed </a:t>
            </a:r>
            <a:r>
              <a:rPr dirty="0" sz="2400" spc="165">
                <a:latin typeface="Cambria"/>
                <a:cs typeface="Cambria"/>
              </a:rPr>
              <a:t>database </a:t>
            </a:r>
            <a:r>
              <a:rPr dirty="0" sz="2400" spc="155">
                <a:latin typeface="Cambria"/>
                <a:cs typeface="Cambria"/>
              </a:rPr>
              <a:t>intends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120">
                <a:latin typeface="Cambria"/>
                <a:cs typeface="Cambria"/>
              </a:rPr>
              <a:t>bring </a:t>
            </a:r>
            <a:r>
              <a:rPr dirty="0" sz="2400" spc="125">
                <a:latin typeface="Cambria"/>
                <a:cs typeface="Cambria"/>
              </a:rPr>
              <a:t>synergy </a:t>
            </a:r>
            <a:r>
              <a:rPr dirty="0" sz="2400" spc="180">
                <a:latin typeface="Cambria"/>
                <a:cs typeface="Cambria"/>
              </a:rPr>
              <a:t>among </a:t>
            </a:r>
            <a:r>
              <a:rPr dirty="0" sz="2400" spc="110">
                <a:latin typeface="Cambria"/>
                <a:cs typeface="Cambria"/>
              </a:rPr>
              <a:t>line </a:t>
            </a:r>
            <a:r>
              <a:rPr dirty="0" sz="2400" spc="130">
                <a:latin typeface="Cambria"/>
                <a:cs typeface="Cambria"/>
              </a:rPr>
              <a:t>ministries 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200">
                <a:latin typeface="Cambria"/>
                <a:cs typeface="Cambria"/>
              </a:rPr>
              <a:t>and</a:t>
            </a:r>
            <a:r>
              <a:rPr dirty="0" sz="2400" spc="220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state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governments.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71681" y="6465214"/>
            <a:ext cx="1028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609" y="114427"/>
            <a:ext cx="101606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65780" algn="l"/>
                <a:tab pos="4090035" algn="l"/>
                <a:tab pos="6449695" algn="l"/>
                <a:tab pos="7061834" algn="l"/>
                <a:tab pos="8006715" algn="l"/>
              </a:tabLst>
            </a:pPr>
            <a:r>
              <a:rPr dirty="0" sz="3600" spc="265"/>
              <a:t>Functionin</a:t>
            </a:r>
            <a:r>
              <a:rPr dirty="0" sz="3600" spc="280"/>
              <a:t>g</a:t>
            </a:r>
            <a:r>
              <a:rPr dirty="0" sz="3600"/>
              <a:t>	</a:t>
            </a:r>
            <a:r>
              <a:rPr dirty="0" sz="3600" spc="185"/>
              <a:t>an</a:t>
            </a:r>
            <a:r>
              <a:rPr dirty="0" sz="3600" spc="200"/>
              <a:t>d</a:t>
            </a:r>
            <a:r>
              <a:rPr dirty="0" sz="3600"/>
              <a:t>	</a:t>
            </a:r>
            <a:r>
              <a:rPr dirty="0" sz="3600" spc="105"/>
              <a:t>Workflow</a:t>
            </a:r>
            <a:r>
              <a:rPr dirty="0" sz="3600"/>
              <a:t>	</a:t>
            </a:r>
            <a:r>
              <a:rPr dirty="0" sz="3600" spc="229"/>
              <a:t>o</a:t>
            </a:r>
            <a:r>
              <a:rPr dirty="0" sz="3600" spc="135"/>
              <a:t>f</a:t>
            </a:r>
            <a:r>
              <a:rPr dirty="0" sz="3600"/>
              <a:t>	</a:t>
            </a:r>
            <a:r>
              <a:rPr dirty="0" sz="3600" spc="270"/>
              <a:t>the</a:t>
            </a:r>
            <a:r>
              <a:rPr dirty="0" sz="3600"/>
              <a:t>	</a:t>
            </a:r>
            <a:r>
              <a:rPr dirty="0" sz="3600" spc="190"/>
              <a:t>Database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49655" y="874522"/>
            <a:ext cx="11094085" cy="5581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9900" marR="5080" indent="-457200">
              <a:lnSpc>
                <a:spcPct val="114999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 </a:t>
            </a:r>
            <a:r>
              <a:rPr dirty="0" sz="2400" spc="155">
                <a:latin typeface="Cambria"/>
                <a:cs typeface="Cambria"/>
              </a:rPr>
              <a:t>system </a:t>
            </a:r>
            <a:r>
              <a:rPr dirty="0" sz="2400" spc="120">
                <a:latin typeface="Cambria"/>
                <a:cs typeface="Cambria"/>
              </a:rPr>
              <a:t>would be </a:t>
            </a:r>
            <a:r>
              <a:rPr dirty="0" sz="2400" spc="175">
                <a:latin typeface="Cambria"/>
                <a:cs typeface="Cambria"/>
              </a:rPr>
              <a:t>made </a:t>
            </a:r>
            <a:r>
              <a:rPr dirty="0" sz="2400" spc="120">
                <a:latin typeface="Cambria"/>
                <a:cs typeface="Cambria"/>
              </a:rPr>
              <a:t>available </a:t>
            </a:r>
            <a:r>
              <a:rPr dirty="0" sz="2400" spc="215">
                <a:latin typeface="Cambria"/>
                <a:cs typeface="Cambria"/>
              </a:rPr>
              <a:t>as </a:t>
            </a:r>
            <a:r>
              <a:rPr dirty="0" sz="2400" spc="220">
                <a:latin typeface="Cambria"/>
                <a:cs typeface="Cambria"/>
              </a:rPr>
              <a:t>a </a:t>
            </a:r>
            <a:r>
              <a:rPr dirty="0" sz="2400" spc="114">
                <a:latin typeface="Cambria"/>
                <a:cs typeface="Cambria"/>
              </a:rPr>
              <a:t>platform </a:t>
            </a:r>
            <a:r>
              <a:rPr dirty="0" sz="2400" spc="200">
                <a:latin typeface="Cambria"/>
                <a:cs typeface="Cambria"/>
              </a:rPr>
              <a:t>and </a:t>
            </a:r>
            <a:r>
              <a:rPr dirty="0" sz="2400" spc="215">
                <a:latin typeface="Cambria"/>
                <a:cs typeface="Cambria"/>
              </a:rPr>
              <a:t>can </a:t>
            </a:r>
            <a:r>
              <a:rPr dirty="0" sz="2400" spc="120">
                <a:latin typeface="Cambria"/>
                <a:cs typeface="Cambria"/>
              </a:rPr>
              <a:t>easily be </a:t>
            </a:r>
            <a:r>
              <a:rPr dirty="0" sz="2400" spc="125">
                <a:latin typeface="Cambria"/>
                <a:cs typeface="Cambria"/>
              </a:rPr>
              <a:t> adopted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various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05">
                <a:latin typeface="Cambria"/>
                <a:cs typeface="Cambria"/>
              </a:rPr>
              <a:t>activities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over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220">
                <a:latin typeface="Cambria"/>
                <a:cs typeface="Cambria"/>
              </a:rPr>
              <a:t>a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90">
                <a:latin typeface="Cambria"/>
                <a:cs typeface="Cambria"/>
              </a:rPr>
              <a:t>period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50">
                <a:latin typeface="Cambria"/>
                <a:cs typeface="Cambria"/>
              </a:rPr>
              <a:t>time.</a:t>
            </a:r>
            <a:endParaRPr sz="2400">
              <a:latin typeface="Cambria"/>
              <a:cs typeface="Cambria"/>
            </a:endParaRPr>
          </a:p>
          <a:p>
            <a:pPr algn="just" marL="469900" indent="-457200">
              <a:lnSpc>
                <a:spcPct val="100000"/>
              </a:lnSpc>
              <a:spcBef>
                <a:spcPts val="143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90">
                <a:latin typeface="Cambria"/>
                <a:cs typeface="Cambria"/>
              </a:rPr>
              <a:t>filing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data</a:t>
            </a:r>
            <a:r>
              <a:rPr dirty="0" sz="2400" spc="220">
                <a:latin typeface="Cambria"/>
                <a:cs typeface="Cambria"/>
              </a:rPr>
              <a:t> </a:t>
            </a:r>
            <a:r>
              <a:rPr dirty="0" sz="2400" spc="185">
                <a:latin typeface="Cambria"/>
                <a:cs typeface="Cambria"/>
              </a:rPr>
              <a:t>may</a:t>
            </a:r>
            <a:r>
              <a:rPr dirty="0" sz="2400" spc="229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be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kept</a:t>
            </a:r>
            <a:r>
              <a:rPr dirty="0" sz="2400" spc="245">
                <a:latin typeface="Cambria"/>
                <a:cs typeface="Cambria"/>
              </a:rPr>
              <a:t> </a:t>
            </a:r>
            <a:r>
              <a:rPr dirty="0" sz="2400" spc="130">
                <a:latin typeface="Cambria"/>
                <a:cs typeface="Cambria"/>
              </a:rPr>
              <a:t>voluntary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229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the</a:t>
            </a:r>
            <a:r>
              <a:rPr dirty="0" sz="2400" spc="24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cooperatives.</a:t>
            </a:r>
            <a:endParaRPr sz="24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14999"/>
              </a:lnSpc>
              <a:spcBef>
                <a:spcPts val="1005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25">
                <a:latin typeface="Cambria"/>
                <a:cs typeface="Cambria"/>
              </a:rPr>
              <a:t>The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platform</a:t>
            </a:r>
            <a:r>
              <a:rPr dirty="0" sz="2400" spc="12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55">
                <a:latin typeface="Cambria"/>
                <a:cs typeface="Cambria"/>
              </a:rPr>
              <a:t> </a:t>
            </a:r>
            <a:r>
              <a:rPr dirty="0" sz="2400" spc="165">
                <a:latin typeface="Cambria"/>
                <a:cs typeface="Cambria"/>
              </a:rPr>
              <a:t>database</a:t>
            </a:r>
            <a:r>
              <a:rPr dirty="0" sz="2400" spc="170">
                <a:latin typeface="Cambria"/>
                <a:cs typeface="Cambria"/>
              </a:rPr>
              <a:t> </a:t>
            </a:r>
            <a:r>
              <a:rPr dirty="0" sz="2400" spc="125">
                <a:latin typeface="Cambria"/>
                <a:cs typeface="Cambria"/>
              </a:rPr>
              <a:t>would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be</a:t>
            </a:r>
            <a:r>
              <a:rPr dirty="0" sz="2400" spc="125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available</a:t>
            </a:r>
            <a:r>
              <a:rPr dirty="0" sz="2400" spc="125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on</a:t>
            </a:r>
            <a:r>
              <a:rPr dirty="0" sz="2400" spc="160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24*7</a:t>
            </a:r>
            <a:r>
              <a:rPr dirty="0" sz="2400" spc="125">
                <a:latin typeface="Cambria"/>
                <a:cs typeface="Cambria"/>
              </a:rPr>
              <a:t> </a:t>
            </a:r>
            <a:r>
              <a:rPr dirty="0" sz="2400" spc="175">
                <a:latin typeface="Cambria"/>
                <a:cs typeface="Cambria"/>
              </a:rPr>
              <a:t>bases</a:t>
            </a:r>
            <a:r>
              <a:rPr dirty="0" sz="2400" spc="180">
                <a:latin typeface="Cambria"/>
                <a:cs typeface="Cambria"/>
              </a:rPr>
              <a:t> using </a:t>
            </a:r>
            <a:r>
              <a:rPr dirty="0" sz="2400" spc="185">
                <a:latin typeface="Cambria"/>
                <a:cs typeface="Cambria"/>
              </a:rPr>
              <a:t> </a:t>
            </a:r>
            <a:r>
              <a:rPr dirty="0" sz="2400" spc="120">
                <a:latin typeface="Cambria"/>
                <a:cs typeface="Cambria"/>
              </a:rPr>
              <a:t>internet </a:t>
            </a:r>
            <a:r>
              <a:rPr dirty="0" sz="2400" spc="150">
                <a:latin typeface="Cambria"/>
                <a:cs typeface="Cambria"/>
              </a:rPr>
              <a:t>in </a:t>
            </a:r>
            <a:r>
              <a:rPr dirty="0" sz="2400" spc="220">
                <a:latin typeface="Cambria"/>
                <a:cs typeface="Cambria"/>
              </a:rPr>
              <a:t>a </a:t>
            </a:r>
            <a:r>
              <a:rPr dirty="0" sz="2400" spc="114">
                <a:latin typeface="Cambria"/>
                <a:cs typeface="Cambria"/>
              </a:rPr>
              <a:t>faster </a:t>
            </a:r>
            <a:r>
              <a:rPr dirty="0" sz="2400" spc="200">
                <a:latin typeface="Cambria"/>
                <a:cs typeface="Cambria"/>
              </a:rPr>
              <a:t>and </a:t>
            </a:r>
            <a:r>
              <a:rPr dirty="0" sz="2400" spc="155">
                <a:latin typeface="Cambria"/>
                <a:cs typeface="Cambria"/>
              </a:rPr>
              <a:t>secure </a:t>
            </a:r>
            <a:r>
              <a:rPr dirty="0" sz="2400" spc="130">
                <a:latin typeface="Cambria"/>
                <a:cs typeface="Cambria"/>
              </a:rPr>
              <a:t>environment adopting </a:t>
            </a:r>
            <a:r>
              <a:rPr dirty="0" sz="2400" spc="170">
                <a:latin typeface="Cambria"/>
                <a:cs typeface="Cambria"/>
              </a:rPr>
              <a:t>standard </a:t>
            </a:r>
            <a:r>
              <a:rPr dirty="0" sz="2400" spc="130">
                <a:latin typeface="Cambria"/>
                <a:cs typeface="Cambria"/>
              </a:rPr>
              <a:t>open </a:t>
            </a:r>
            <a:r>
              <a:rPr dirty="0" sz="2400" spc="135">
                <a:latin typeface="Cambria"/>
                <a:cs typeface="Cambria"/>
              </a:rPr>
              <a:t> technologies.</a:t>
            </a:r>
            <a:endParaRPr sz="2400">
              <a:latin typeface="Cambria"/>
              <a:cs typeface="Cambria"/>
            </a:endParaRPr>
          </a:p>
          <a:p>
            <a:pPr algn="just" marL="469900" marR="5080" indent="-457200">
              <a:lnSpc>
                <a:spcPct val="114999"/>
              </a:lnSpc>
              <a:spcBef>
                <a:spcPts val="1000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00">
                <a:latin typeface="Cambria"/>
                <a:cs typeface="Cambria"/>
              </a:rPr>
              <a:t>There </a:t>
            </a:r>
            <a:r>
              <a:rPr dirty="0" sz="2400" spc="114">
                <a:latin typeface="Cambria"/>
                <a:cs typeface="Cambria"/>
              </a:rPr>
              <a:t>are </a:t>
            </a:r>
            <a:r>
              <a:rPr dirty="0" sz="2400" spc="60">
                <a:latin typeface="Cambria"/>
                <a:cs typeface="Cambria"/>
              </a:rPr>
              <a:t>two</a:t>
            </a:r>
            <a:r>
              <a:rPr dirty="0" sz="2400" spc="65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components </a:t>
            </a:r>
            <a:r>
              <a:rPr dirty="0" sz="2400" spc="60">
                <a:latin typeface="Cambria"/>
                <a:cs typeface="Cambria"/>
              </a:rPr>
              <a:t>of</a:t>
            </a:r>
            <a:r>
              <a:rPr dirty="0" sz="2400" spc="65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60">
                <a:latin typeface="Cambria"/>
                <a:cs typeface="Cambria"/>
              </a:rPr>
              <a:t>database: </a:t>
            </a:r>
            <a:r>
              <a:rPr dirty="0" sz="2400" spc="140">
                <a:latin typeface="Cambria"/>
                <a:cs typeface="Cambria"/>
              </a:rPr>
              <a:t>static </a:t>
            </a:r>
            <a:r>
              <a:rPr dirty="0" sz="2400" spc="200">
                <a:latin typeface="Cambria"/>
                <a:cs typeface="Cambria"/>
              </a:rPr>
              <a:t>and </a:t>
            </a:r>
            <a:r>
              <a:rPr dirty="0" sz="2400" spc="180">
                <a:latin typeface="Cambria"/>
                <a:cs typeface="Cambria"/>
              </a:rPr>
              <a:t>dynamic. </a:t>
            </a:r>
            <a:r>
              <a:rPr dirty="0" sz="2400" spc="125">
                <a:latin typeface="Cambria"/>
                <a:cs typeface="Cambria"/>
              </a:rPr>
              <a:t>The </a:t>
            </a:r>
            <a:r>
              <a:rPr dirty="0" sz="2400" spc="130">
                <a:latin typeface="Cambria"/>
                <a:cs typeface="Cambria"/>
              </a:rPr>
              <a:t> </a:t>
            </a:r>
            <a:r>
              <a:rPr dirty="0" sz="2400" spc="165">
                <a:latin typeface="Cambria"/>
                <a:cs typeface="Cambria"/>
              </a:rPr>
              <a:t>dynamic database </a:t>
            </a:r>
            <a:r>
              <a:rPr dirty="0" sz="2400" spc="160">
                <a:latin typeface="Cambria"/>
                <a:cs typeface="Cambria"/>
              </a:rPr>
              <a:t>components </a:t>
            </a:r>
            <a:r>
              <a:rPr dirty="0" sz="2400" spc="110">
                <a:latin typeface="Cambria"/>
                <a:cs typeface="Cambria"/>
              </a:rPr>
              <a:t>(financial  </a:t>
            </a:r>
            <a:r>
              <a:rPr dirty="0" sz="2400" spc="80">
                <a:latin typeface="Cambria"/>
                <a:cs typeface="Cambria"/>
              </a:rPr>
              <a:t>details)  </a:t>
            </a:r>
            <a:r>
              <a:rPr dirty="0" sz="2400" spc="135">
                <a:latin typeface="Cambria"/>
                <a:cs typeface="Cambria"/>
              </a:rPr>
              <a:t>need </a:t>
            </a:r>
            <a:r>
              <a:rPr dirty="0" sz="2400" spc="85">
                <a:latin typeface="Cambria"/>
                <a:cs typeface="Cambria"/>
              </a:rPr>
              <a:t>to  </a:t>
            </a:r>
            <a:r>
              <a:rPr dirty="0" sz="2400" spc="120">
                <a:latin typeface="Cambria"/>
                <a:cs typeface="Cambria"/>
              </a:rPr>
              <a:t>be </a:t>
            </a:r>
            <a:r>
              <a:rPr dirty="0" sz="2400" spc="160">
                <a:latin typeface="Cambria"/>
                <a:cs typeface="Cambria"/>
              </a:rPr>
              <a:t>updated </a:t>
            </a:r>
            <a:r>
              <a:rPr dirty="0" sz="2400" spc="165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on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210">
                <a:latin typeface="Cambria"/>
                <a:cs typeface="Cambria"/>
              </a:rPr>
              <a:t>annual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basis</a:t>
            </a:r>
            <a:r>
              <a:rPr dirty="0" sz="2400" spc="229">
                <a:latin typeface="Cambria"/>
                <a:cs typeface="Cambria"/>
              </a:rPr>
              <a:t> </a:t>
            </a:r>
            <a:r>
              <a:rPr dirty="0" sz="2400" spc="215">
                <a:latin typeface="Cambria"/>
                <a:cs typeface="Cambria"/>
              </a:rPr>
              <a:t>as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55">
                <a:latin typeface="Cambria"/>
                <a:cs typeface="Cambria"/>
              </a:rPr>
              <a:t>on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the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35">
                <a:latin typeface="Cambria"/>
                <a:cs typeface="Cambria"/>
              </a:rPr>
              <a:t>closure</a:t>
            </a:r>
            <a:r>
              <a:rPr dirty="0" sz="2400" spc="250">
                <a:latin typeface="Cambria"/>
                <a:cs typeface="Cambria"/>
              </a:rPr>
              <a:t> </a:t>
            </a:r>
            <a:r>
              <a:rPr dirty="0" sz="2400" spc="50">
                <a:latin typeface="Cambria"/>
                <a:cs typeface="Cambria"/>
              </a:rPr>
              <a:t>of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45">
                <a:latin typeface="Cambria"/>
                <a:cs typeface="Cambria"/>
              </a:rPr>
              <a:t>financial</a:t>
            </a:r>
            <a:r>
              <a:rPr dirty="0" sz="2400" spc="229">
                <a:latin typeface="Cambria"/>
                <a:cs typeface="Cambria"/>
              </a:rPr>
              <a:t> </a:t>
            </a:r>
            <a:r>
              <a:rPr dirty="0" sz="2400" spc="140">
                <a:latin typeface="Cambria"/>
                <a:cs typeface="Cambria"/>
              </a:rPr>
              <a:t>year.</a:t>
            </a:r>
            <a:endParaRPr sz="2400">
              <a:latin typeface="Cambria"/>
              <a:cs typeface="Cambria"/>
            </a:endParaRPr>
          </a:p>
          <a:p>
            <a:pPr algn="just" marL="469900" marR="5715" indent="-457200">
              <a:lnSpc>
                <a:spcPct val="114999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69900" algn="l"/>
              </a:tabLst>
            </a:pPr>
            <a:r>
              <a:rPr dirty="0" sz="2400" spc="140">
                <a:latin typeface="Cambria"/>
                <a:cs typeface="Cambria"/>
              </a:rPr>
              <a:t>In </a:t>
            </a:r>
            <a:r>
              <a:rPr dirty="0" sz="2400" spc="80">
                <a:latin typeface="Cambria"/>
                <a:cs typeface="Cambria"/>
              </a:rPr>
              <a:t>order </a:t>
            </a:r>
            <a:r>
              <a:rPr dirty="0" sz="2400" spc="75">
                <a:latin typeface="Cambria"/>
                <a:cs typeface="Cambria"/>
              </a:rPr>
              <a:t>to </a:t>
            </a:r>
            <a:r>
              <a:rPr dirty="0" sz="2400" spc="140">
                <a:latin typeface="Cambria"/>
                <a:cs typeface="Cambria"/>
              </a:rPr>
              <a:t>populate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70">
                <a:latin typeface="Cambria"/>
                <a:cs typeface="Cambria"/>
              </a:rPr>
              <a:t>data </a:t>
            </a:r>
            <a:r>
              <a:rPr dirty="0" sz="2400" spc="200">
                <a:latin typeface="Cambria"/>
                <a:cs typeface="Cambria"/>
              </a:rPr>
              <a:t>and </a:t>
            </a:r>
            <a:r>
              <a:rPr dirty="0" sz="2400" spc="170">
                <a:latin typeface="Cambria"/>
                <a:cs typeface="Cambria"/>
              </a:rPr>
              <a:t>understand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55">
                <a:latin typeface="Cambria"/>
                <a:cs typeface="Cambria"/>
              </a:rPr>
              <a:t>ground </a:t>
            </a:r>
            <a:r>
              <a:rPr dirty="0" sz="2400" spc="120">
                <a:latin typeface="Cambria"/>
                <a:cs typeface="Cambria"/>
              </a:rPr>
              <a:t>realities, </a:t>
            </a:r>
            <a:r>
              <a:rPr dirty="0" sz="2400" spc="75">
                <a:latin typeface="Cambria"/>
                <a:cs typeface="Cambria"/>
              </a:rPr>
              <a:t>it </a:t>
            </a:r>
            <a:r>
              <a:rPr dirty="0" sz="2400" spc="130">
                <a:latin typeface="Cambria"/>
                <a:cs typeface="Cambria"/>
              </a:rPr>
              <a:t>is 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proposed </a:t>
            </a:r>
            <a:r>
              <a:rPr dirty="0" sz="2400" spc="165">
                <a:latin typeface="Cambria"/>
                <a:cs typeface="Cambria"/>
              </a:rPr>
              <a:t>that </a:t>
            </a:r>
            <a:r>
              <a:rPr dirty="0" sz="2400" spc="45">
                <a:latin typeface="Cambria"/>
                <a:cs typeface="Cambria"/>
              </a:rPr>
              <a:t>we </a:t>
            </a:r>
            <a:r>
              <a:rPr dirty="0" sz="2400" spc="185">
                <a:latin typeface="Cambria"/>
                <a:cs typeface="Cambria"/>
              </a:rPr>
              <a:t>may </a:t>
            </a:r>
            <a:r>
              <a:rPr dirty="0" sz="2400" spc="130">
                <a:latin typeface="Cambria"/>
                <a:cs typeface="Cambria"/>
              </a:rPr>
              <a:t>request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10">
                <a:latin typeface="Cambria"/>
                <a:cs typeface="Cambria"/>
              </a:rPr>
              <a:t>cooperatives </a:t>
            </a:r>
            <a:r>
              <a:rPr dirty="0" sz="2400" spc="85">
                <a:latin typeface="Cambria"/>
                <a:cs typeface="Cambria"/>
              </a:rPr>
              <a:t>to </a:t>
            </a:r>
            <a:r>
              <a:rPr dirty="0" sz="2400" spc="55">
                <a:latin typeface="Cambria"/>
                <a:cs typeface="Cambria"/>
              </a:rPr>
              <a:t>fill </a:t>
            </a:r>
            <a:r>
              <a:rPr dirty="0" sz="2400" spc="225">
                <a:latin typeface="Cambria"/>
                <a:cs typeface="Cambria"/>
              </a:rPr>
              <a:t>up </a:t>
            </a:r>
            <a:r>
              <a:rPr dirty="0" sz="2400" spc="145">
                <a:latin typeface="Cambria"/>
                <a:cs typeface="Cambria"/>
              </a:rPr>
              <a:t>the </a:t>
            </a:r>
            <a:r>
              <a:rPr dirty="0" sz="2400" spc="130">
                <a:latin typeface="Cambria"/>
                <a:cs typeface="Cambria"/>
              </a:rPr>
              <a:t>additional </a:t>
            </a:r>
            <a:r>
              <a:rPr dirty="0" sz="2400" spc="135">
                <a:latin typeface="Cambria"/>
                <a:cs typeface="Cambria"/>
              </a:rPr>
              <a:t> </a:t>
            </a:r>
            <a:r>
              <a:rPr dirty="0" sz="2400" spc="170">
                <a:latin typeface="Cambria"/>
                <a:cs typeface="Cambria"/>
              </a:rPr>
              <a:t>data</a:t>
            </a:r>
            <a:r>
              <a:rPr dirty="0" sz="2400" spc="220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for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14">
                <a:latin typeface="Cambria"/>
                <a:cs typeface="Cambria"/>
              </a:rPr>
              <a:t>previous</a:t>
            </a:r>
            <a:r>
              <a:rPr dirty="0" sz="2400" spc="254">
                <a:latin typeface="Cambria"/>
                <a:cs typeface="Cambria"/>
              </a:rPr>
              <a:t> </a:t>
            </a:r>
            <a:r>
              <a:rPr dirty="0" sz="2400" spc="55">
                <a:latin typeface="Cambria"/>
                <a:cs typeface="Cambria"/>
              </a:rPr>
              <a:t>two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30">
                <a:latin typeface="Cambria"/>
                <a:cs typeface="Cambria"/>
              </a:rPr>
              <a:t>years</a:t>
            </a:r>
            <a:r>
              <a:rPr dirty="0" sz="2400" spc="225">
                <a:latin typeface="Cambria"/>
                <a:cs typeface="Cambria"/>
              </a:rPr>
              <a:t> </a:t>
            </a:r>
            <a:r>
              <a:rPr dirty="0" sz="2400" spc="110">
                <a:latin typeface="Cambria"/>
                <a:cs typeface="Cambria"/>
              </a:rPr>
              <a:t>(2019-20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204">
                <a:latin typeface="Cambria"/>
                <a:cs typeface="Cambria"/>
              </a:rPr>
              <a:t>and</a:t>
            </a:r>
            <a:r>
              <a:rPr dirty="0" sz="2400" spc="235">
                <a:latin typeface="Cambria"/>
                <a:cs typeface="Cambria"/>
              </a:rPr>
              <a:t> </a:t>
            </a:r>
            <a:r>
              <a:rPr dirty="0" sz="2400" spc="130">
                <a:latin typeface="Cambria"/>
                <a:cs typeface="Cambria"/>
              </a:rPr>
              <a:t>2020-21).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05129"/>
            <a:ext cx="103073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5555" algn="l"/>
                <a:tab pos="4853305" algn="l"/>
                <a:tab pos="5877560" algn="l"/>
                <a:tab pos="7649845" algn="l"/>
              </a:tabLst>
            </a:pPr>
            <a:r>
              <a:rPr dirty="0" sz="3600" spc="229"/>
              <a:t>Data	Dissemination	</a:t>
            </a:r>
            <a:r>
              <a:rPr dirty="0" sz="3600" spc="190"/>
              <a:t>and	</a:t>
            </a:r>
            <a:r>
              <a:rPr dirty="0" sz="3600" spc="210"/>
              <a:t>Report	</a:t>
            </a:r>
            <a:r>
              <a:rPr dirty="0" sz="3600" spc="220"/>
              <a:t>Generation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433296"/>
            <a:ext cx="10359390" cy="4846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69900" marR="5080" indent="-457834">
              <a:lnSpc>
                <a:spcPct val="114999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70534" algn="l"/>
              </a:tabLst>
            </a:pPr>
            <a:r>
              <a:rPr dirty="0" sz="2600" spc="185">
                <a:latin typeface="Cambria"/>
                <a:cs typeface="Cambria"/>
              </a:rPr>
              <a:t>Central</a:t>
            </a:r>
            <a:r>
              <a:rPr dirty="0" sz="2600" spc="190">
                <a:latin typeface="Cambria"/>
                <a:cs typeface="Cambria"/>
              </a:rPr>
              <a:t> </a:t>
            </a:r>
            <a:r>
              <a:rPr dirty="0" sz="2600" spc="150">
                <a:latin typeface="Cambria"/>
                <a:cs typeface="Cambria"/>
              </a:rPr>
              <a:t>Ministries,</a:t>
            </a:r>
            <a:r>
              <a:rPr dirty="0" sz="2600" spc="155">
                <a:latin typeface="Cambria"/>
                <a:cs typeface="Cambria"/>
              </a:rPr>
              <a:t> </a:t>
            </a:r>
            <a:r>
              <a:rPr dirty="0" sz="2600" spc="240">
                <a:latin typeface="Cambria"/>
                <a:cs typeface="Cambria"/>
              </a:rPr>
              <a:t>NABARD,</a:t>
            </a:r>
            <a:r>
              <a:rPr dirty="0" sz="2600" spc="245">
                <a:latin typeface="Cambria"/>
                <a:cs typeface="Cambria"/>
              </a:rPr>
              <a:t> </a:t>
            </a:r>
            <a:r>
              <a:rPr dirty="0" sz="2600" spc="190">
                <a:latin typeface="Cambria"/>
                <a:cs typeface="Cambria"/>
              </a:rPr>
              <a:t>State</a:t>
            </a:r>
            <a:r>
              <a:rPr dirty="0" sz="2600" spc="195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Authorities,</a:t>
            </a:r>
            <a:r>
              <a:rPr dirty="0" sz="2600" spc="150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National </a:t>
            </a:r>
            <a:r>
              <a:rPr dirty="0" sz="2600" spc="150">
                <a:latin typeface="Cambria"/>
                <a:cs typeface="Cambria"/>
              </a:rPr>
              <a:t> </a:t>
            </a:r>
            <a:r>
              <a:rPr dirty="0" sz="2600" spc="145">
                <a:latin typeface="Cambria"/>
                <a:cs typeface="Cambria"/>
              </a:rPr>
              <a:t>Federations </a:t>
            </a:r>
            <a:r>
              <a:rPr dirty="0" sz="2600" spc="220">
                <a:latin typeface="Cambria"/>
                <a:cs typeface="Cambria"/>
              </a:rPr>
              <a:t>and </a:t>
            </a:r>
            <a:r>
              <a:rPr dirty="0" sz="2600" spc="114">
                <a:latin typeface="Cambria"/>
                <a:cs typeface="Cambria"/>
              </a:rPr>
              <a:t>other </a:t>
            </a:r>
            <a:r>
              <a:rPr dirty="0" sz="2600" spc="150">
                <a:latin typeface="Cambria"/>
                <a:cs typeface="Cambria"/>
              </a:rPr>
              <a:t>stakeholders </a:t>
            </a:r>
            <a:r>
              <a:rPr dirty="0" sz="2600" spc="204">
                <a:latin typeface="Cambria"/>
                <a:cs typeface="Cambria"/>
              </a:rPr>
              <a:t>may </a:t>
            </a:r>
            <a:r>
              <a:rPr dirty="0" sz="2600" spc="140">
                <a:latin typeface="Cambria"/>
                <a:cs typeface="Cambria"/>
              </a:rPr>
              <a:t>be </a:t>
            </a:r>
            <a:r>
              <a:rPr dirty="0" sz="2600" spc="100">
                <a:latin typeface="Cambria"/>
                <a:cs typeface="Cambria"/>
              </a:rPr>
              <a:t>provided  </a:t>
            </a:r>
            <a:r>
              <a:rPr dirty="0" sz="2600" spc="195">
                <a:latin typeface="Cambria"/>
                <a:cs typeface="Cambria"/>
              </a:rPr>
              <a:t>access </a:t>
            </a:r>
            <a:r>
              <a:rPr dirty="0" sz="2600" spc="200">
                <a:latin typeface="Cambria"/>
                <a:cs typeface="Cambria"/>
              </a:rPr>
              <a:t> </a:t>
            </a:r>
            <a:r>
              <a:rPr dirty="0" sz="2600" spc="90">
                <a:latin typeface="Cambria"/>
                <a:cs typeface="Cambria"/>
              </a:rPr>
              <a:t>to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85">
                <a:latin typeface="Cambria"/>
                <a:cs typeface="Cambria"/>
              </a:rPr>
              <a:t>data</a:t>
            </a:r>
            <a:r>
              <a:rPr dirty="0" sz="2600" spc="250">
                <a:latin typeface="Cambria"/>
                <a:cs typeface="Cambria"/>
              </a:rPr>
              <a:t> </a:t>
            </a:r>
            <a:r>
              <a:rPr dirty="0" sz="2600" spc="240">
                <a:latin typeface="Cambria"/>
                <a:cs typeface="Cambria"/>
              </a:rPr>
              <a:t>as</a:t>
            </a:r>
            <a:r>
              <a:rPr dirty="0" sz="2600" spc="270">
                <a:latin typeface="Cambria"/>
                <a:cs typeface="Cambria"/>
              </a:rPr>
              <a:t> </a:t>
            </a:r>
            <a:r>
              <a:rPr dirty="0" sz="2600" spc="105">
                <a:latin typeface="Cambria"/>
                <a:cs typeface="Cambria"/>
              </a:rPr>
              <a:t>per</a:t>
            </a:r>
            <a:r>
              <a:rPr dirty="0" sz="2600" spc="250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</a:t>
            </a:r>
            <a:r>
              <a:rPr dirty="0" sz="2600" spc="270">
                <a:latin typeface="Cambria"/>
                <a:cs typeface="Cambria"/>
              </a:rPr>
              <a:t> </a:t>
            </a:r>
            <a:r>
              <a:rPr dirty="0" sz="2600" spc="225">
                <a:latin typeface="Cambria"/>
                <a:cs typeface="Cambria"/>
              </a:rPr>
              <a:t>Open</a:t>
            </a:r>
            <a:r>
              <a:rPr dirty="0" sz="2600" spc="235">
                <a:latin typeface="Cambria"/>
                <a:cs typeface="Cambria"/>
              </a:rPr>
              <a:t> Data</a:t>
            </a:r>
            <a:r>
              <a:rPr dirty="0" sz="2600" spc="250">
                <a:latin typeface="Cambria"/>
                <a:cs typeface="Cambria"/>
              </a:rPr>
              <a:t> </a:t>
            </a:r>
            <a:r>
              <a:rPr dirty="0" sz="2600" spc="105">
                <a:latin typeface="Cambria"/>
                <a:cs typeface="Cambria"/>
              </a:rPr>
              <a:t>Policy</a:t>
            </a:r>
            <a:r>
              <a:rPr dirty="0" sz="2600" spc="215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265">
                <a:latin typeface="Cambria"/>
                <a:cs typeface="Cambria"/>
              </a:rPr>
              <a:t> </a:t>
            </a:r>
            <a:r>
              <a:rPr dirty="0" sz="2600" spc="175">
                <a:latin typeface="Cambria"/>
                <a:cs typeface="Cambria"/>
              </a:rPr>
              <a:t>Government</a:t>
            </a:r>
            <a:r>
              <a:rPr dirty="0" sz="2600" spc="220">
                <a:latin typeface="Cambria"/>
                <a:cs typeface="Cambria"/>
              </a:rPr>
              <a:t>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260">
                <a:latin typeface="Cambria"/>
                <a:cs typeface="Cambria"/>
              </a:rPr>
              <a:t> </a:t>
            </a:r>
            <a:r>
              <a:rPr dirty="0" sz="2600" spc="180">
                <a:latin typeface="Cambria"/>
                <a:cs typeface="Cambria"/>
              </a:rPr>
              <a:t>India.</a:t>
            </a:r>
            <a:endParaRPr sz="2600">
              <a:latin typeface="Cambria"/>
              <a:cs typeface="Cambria"/>
            </a:endParaRP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/>
              <a:buChar char=""/>
            </a:pPr>
            <a:endParaRPr sz="3000">
              <a:latin typeface="Cambria"/>
              <a:cs typeface="Cambria"/>
            </a:endParaRPr>
          </a:p>
          <a:p>
            <a:pPr algn="just" marL="469900" marR="5715" indent="-457834">
              <a:lnSpc>
                <a:spcPct val="114999"/>
              </a:lnSpc>
              <a:spcBef>
                <a:spcPts val="2075"/>
              </a:spcBef>
              <a:buClr>
                <a:srgbClr val="C00000"/>
              </a:buClr>
              <a:buFont typeface="Wingdings"/>
              <a:buChar char=""/>
              <a:tabLst>
                <a:tab pos="470534" algn="l"/>
              </a:tabLst>
            </a:pPr>
            <a:r>
              <a:rPr dirty="0" sz="2600" spc="160">
                <a:latin typeface="Cambria"/>
                <a:cs typeface="Cambria"/>
              </a:rPr>
              <a:t>Quarterly </a:t>
            </a:r>
            <a:r>
              <a:rPr dirty="0" sz="2600" spc="145">
                <a:latin typeface="Cambria"/>
                <a:cs typeface="Cambria"/>
              </a:rPr>
              <a:t>bulletin </a:t>
            </a:r>
            <a:r>
              <a:rPr dirty="0" sz="2600" spc="204">
                <a:latin typeface="Cambria"/>
                <a:cs typeface="Cambria"/>
              </a:rPr>
              <a:t>may </a:t>
            </a:r>
            <a:r>
              <a:rPr dirty="0" sz="2600" spc="140">
                <a:latin typeface="Cambria"/>
                <a:cs typeface="Cambria"/>
              </a:rPr>
              <a:t>be </a:t>
            </a:r>
            <a:r>
              <a:rPr dirty="0" sz="2600" spc="180">
                <a:latin typeface="Cambria"/>
                <a:cs typeface="Cambria"/>
              </a:rPr>
              <a:t>issued </a:t>
            </a:r>
            <a:r>
              <a:rPr dirty="0" sz="2600" spc="105">
                <a:latin typeface="Cambria"/>
                <a:cs typeface="Cambria"/>
              </a:rPr>
              <a:t>giving </a:t>
            </a:r>
            <a:r>
              <a:rPr dirty="0" sz="2600" spc="145">
                <a:latin typeface="Cambria"/>
                <a:cs typeface="Cambria"/>
              </a:rPr>
              <a:t>significant </a:t>
            </a:r>
            <a:r>
              <a:rPr dirty="0" sz="2600" spc="155">
                <a:latin typeface="Cambria"/>
                <a:cs typeface="Cambria"/>
              </a:rPr>
              <a:t>insight </a:t>
            </a:r>
            <a:r>
              <a:rPr dirty="0" sz="2600" spc="80">
                <a:latin typeface="Cambria"/>
                <a:cs typeface="Cambria"/>
              </a:rPr>
              <a:t>to </a:t>
            </a:r>
            <a:r>
              <a:rPr dirty="0" sz="2600" spc="85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the </a:t>
            </a:r>
            <a:r>
              <a:rPr dirty="0" sz="2600" spc="204">
                <a:latin typeface="Cambria"/>
                <a:cs typeface="Cambria"/>
              </a:rPr>
              <a:t>data. </a:t>
            </a:r>
            <a:r>
              <a:rPr dirty="0" sz="2600" spc="150">
                <a:latin typeface="Cambria"/>
                <a:cs typeface="Cambria"/>
              </a:rPr>
              <a:t>A </a:t>
            </a:r>
            <a:r>
              <a:rPr dirty="0" sz="2600" spc="229">
                <a:latin typeface="Cambria"/>
                <a:cs typeface="Cambria"/>
              </a:rPr>
              <a:t>dash </a:t>
            </a:r>
            <a:r>
              <a:rPr dirty="0" sz="2600" spc="170">
                <a:latin typeface="Cambria"/>
                <a:cs typeface="Cambria"/>
              </a:rPr>
              <a:t>board/ </a:t>
            </a:r>
            <a:r>
              <a:rPr dirty="0" sz="2600" spc="165">
                <a:latin typeface="Cambria"/>
                <a:cs typeface="Cambria"/>
              </a:rPr>
              <a:t>analytics </a:t>
            </a:r>
            <a:r>
              <a:rPr dirty="0" sz="2600" spc="60">
                <a:latin typeface="Cambria"/>
                <a:cs typeface="Cambria"/>
              </a:rPr>
              <a:t>of</a:t>
            </a:r>
            <a:r>
              <a:rPr dirty="0" sz="2600" spc="65">
                <a:latin typeface="Cambria"/>
                <a:cs typeface="Cambria"/>
              </a:rPr>
              <a:t> </a:t>
            </a:r>
            <a:r>
              <a:rPr dirty="0" sz="2600" spc="135">
                <a:latin typeface="Cambria"/>
                <a:cs typeface="Cambria"/>
              </a:rPr>
              <a:t>information </a:t>
            </a:r>
            <a:r>
              <a:rPr dirty="0" sz="2600" spc="130">
                <a:latin typeface="Cambria"/>
                <a:cs typeface="Cambria"/>
              </a:rPr>
              <a:t>would be </a:t>
            </a:r>
            <a:r>
              <a:rPr dirty="0" sz="2600" spc="135">
                <a:latin typeface="Cambria"/>
                <a:cs typeface="Cambria"/>
              </a:rPr>
              <a:t> </a:t>
            </a:r>
            <a:r>
              <a:rPr dirty="0" sz="2600" spc="195">
                <a:latin typeface="Cambria"/>
                <a:cs typeface="Cambria"/>
              </a:rPr>
              <a:t>made</a:t>
            </a:r>
            <a:r>
              <a:rPr dirty="0" sz="2600" spc="254">
                <a:latin typeface="Cambria"/>
                <a:cs typeface="Cambria"/>
              </a:rPr>
              <a:t> </a:t>
            </a:r>
            <a:r>
              <a:rPr dirty="0" sz="2600" spc="135">
                <a:latin typeface="Cambria"/>
                <a:cs typeface="Cambria"/>
              </a:rPr>
              <a:t>available</a:t>
            </a:r>
            <a:r>
              <a:rPr dirty="0" sz="2600" spc="235">
                <a:latin typeface="Cambria"/>
                <a:cs typeface="Cambria"/>
              </a:rPr>
              <a:t> </a:t>
            </a:r>
            <a:r>
              <a:rPr dirty="0" sz="2600" spc="90">
                <a:latin typeface="Cambria"/>
                <a:cs typeface="Cambria"/>
              </a:rPr>
              <a:t>to</a:t>
            </a:r>
            <a:r>
              <a:rPr dirty="0" sz="2600" spc="260">
                <a:latin typeface="Cambria"/>
                <a:cs typeface="Cambria"/>
              </a:rPr>
              <a:t> </a:t>
            </a:r>
            <a:r>
              <a:rPr dirty="0" sz="2600" spc="185">
                <a:latin typeface="Cambria"/>
                <a:cs typeface="Cambria"/>
              </a:rPr>
              <a:t>public.</a:t>
            </a:r>
            <a:endParaRPr sz="2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00000"/>
              </a:buClr>
              <a:buFont typeface="Wingdings"/>
              <a:buChar char=""/>
            </a:pPr>
            <a:endParaRPr sz="3100">
              <a:latin typeface="Cambria"/>
              <a:cs typeface="Cambria"/>
            </a:endParaRPr>
          </a:p>
          <a:p>
            <a:pPr algn="just" marL="469900" marR="7620" indent="-457834">
              <a:lnSpc>
                <a:spcPct val="115100"/>
              </a:lnSpc>
              <a:buClr>
                <a:srgbClr val="C00000"/>
              </a:buClr>
              <a:buFont typeface="Wingdings"/>
              <a:buChar char=""/>
              <a:tabLst>
                <a:tab pos="470534" algn="l"/>
              </a:tabLst>
            </a:pPr>
            <a:r>
              <a:rPr dirty="0" sz="2600" spc="110">
                <a:latin typeface="Cambria"/>
                <a:cs typeface="Cambria"/>
              </a:rPr>
              <a:t>There </a:t>
            </a:r>
            <a:r>
              <a:rPr dirty="0" sz="2600" spc="175">
                <a:latin typeface="Cambria"/>
                <a:cs typeface="Cambria"/>
              </a:rPr>
              <a:t>shall </a:t>
            </a:r>
            <a:r>
              <a:rPr dirty="0" sz="2600" spc="140">
                <a:latin typeface="Cambria"/>
                <a:cs typeface="Cambria"/>
              </a:rPr>
              <a:t>be </a:t>
            </a:r>
            <a:r>
              <a:rPr dirty="0" sz="2600" spc="240">
                <a:latin typeface="Cambria"/>
                <a:cs typeface="Cambria"/>
              </a:rPr>
              <a:t>a </a:t>
            </a:r>
            <a:r>
              <a:rPr dirty="0" sz="2600" spc="135">
                <a:latin typeface="Cambria"/>
                <a:cs typeface="Cambria"/>
              </a:rPr>
              <a:t>dedicated </a:t>
            </a:r>
            <a:r>
              <a:rPr dirty="0" sz="2600" spc="145">
                <a:latin typeface="Cambria"/>
                <a:cs typeface="Cambria"/>
              </a:rPr>
              <a:t>help </a:t>
            </a:r>
            <a:r>
              <a:rPr dirty="0" sz="2600" spc="185">
                <a:latin typeface="Cambria"/>
                <a:cs typeface="Cambria"/>
              </a:rPr>
              <a:t>desk </a:t>
            </a:r>
            <a:r>
              <a:rPr dirty="0" sz="2600" spc="225">
                <a:latin typeface="Cambria"/>
                <a:cs typeface="Cambria"/>
              </a:rPr>
              <a:t>and </a:t>
            </a:r>
            <a:r>
              <a:rPr dirty="0" sz="2600" spc="85">
                <a:latin typeface="Cambria"/>
                <a:cs typeface="Cambria"/>
              </a:rPr>
              <a:t>toll </a:t>
            </a:r>
            <a:r>
              <a:rPr dirty="0" sz="2600" spc="65">
                <a:latin typeface="Cambria"/>
                <a:cs typeface="Cambria"/>
              </a:rPr>
              <a:t>free </a:t>
            </a:r>
            <a:r>
              <a:rPr dirty="0" sz="2600" spc="200">
                <a:latin typeface="Cambria"/>
                <a:cs typeface="Cambria"/>
              </a:rPr>
              <a:t>number </a:t>
            </a:r>
            <a:r>
              <a:rPr dirty="0" sz="2600" spc="85">
                <a:latin typeface="Cambria"/>
                <a:cs typeface="Cambria"/>
              </a:rPr>
              <a:t>to </a:t>
            </a:r>
            <a:r>
              <a:rPr dirty="0" sz="2600" spc="90">
                <a:latin typeface="Cambria"/>
                <a:cs typeface="Cambria"/>
              </a:rPr>
              <a:t> </a:t>
            </a:r>
            <a:r>
              <a:rPr dirty="0" sz="2600" spc="180">
                <a:latin typeface="Cambria"/>
                <a:cs typeface="Cambria"/>
              </a:rPr>
              <a:t>assist</a:t>
            </a:r>
            <a:r>
              <a:rPr dirty="0" sz="2600" spc="240">
                <a:latin typeface="Cambria"/>
                <a:cs typeface="Cambria"/>
              </a:rPr>
              <a:t> </a:t>
            </a:r>
            <a:r>
              <a:rPr dirty="0" sz="2600" spc="155">
                <a:latin typeface="Cambria"/>
                <a:cs typeface="Cambria"/>
              </a:rPr>
              <a:t>Cooperatives/Federations.</a:t>
            </a:r>
            <a:endParaRPr sz="2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045" y="390601"/>
            <a:ext cx="5382895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3955" algn="l"/>
                <a:tab pos="2309495" algn="l"/>
                <a:tab pos="2905760" algn="l"/>
                <a:tab pos="3691254" algn="l"/>
              </a:tabLst>
            </a:pPr>
            <a:r>
              <a:rPr dirty="0" spc="70"/>
              <a:t>Work</a:t>
            </a:r>
            <a:r>
              <a:rPr dirty="0" spc="70"/>
              <a:t>	</a:t>
            </a:r>
            <a:r>
              <a:rPr dirty="0" spc="190"/>
              <a:t>Done</a:t>
            </a:r>
            <a:r>
              <a:rPr dirty="0" spc="190"/>
              <a:t>	</a:t>
            </a:r>
            <a:r>
              <a:rPr dirty="0" spc="150"/>
              <a:t>b</a:t>
            </a:r>
            <a:r>
              <a:rPr dirty="0" spc="140"/>
              <a:t>y</a:t>
            </a:r>
            <a:r>
              <a:rPr dirty="0"/>
              <a:t>	</a:t>
            </a:r>
            <a:r>
              <a:rPr dirty="0" spc="225"/>
              <a:t>the</a:t>
            </a:r>
            <a:r>
              <a:rPr dirty="0"/>
              <a:t>	</a:t>
            </a:r>
            <a:r>
              <a:rPr dirty="0" spc="190"/>
              <a:t>Ministry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84630"/>
            <a:ext cx="10358120" cy="4814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76250" marR="6350" indent="-463550">
              <a:lnSpc>
                <a:spcPct val="12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76250" algn="l"/>
              </a:tabLst>
            </a:pPr>
            <a:r>
              <a:rPr dirty="0" sz="2200" spc="100">
                <a:latin typeface="Cambria"/>
                <a:cs typeface="Cambria"/>
              </a:rPr>
              <a:t>At </a:t>
            </a:r>
            <a:r>
              <a:rPr dirty="0" sz="2200" spc="120">
                <a:latin typeface="Cambria"/>
                <a:cs typeface="Cambria"/>
              </a:rPr>
              <a:t>present </a:t>
            </a:r>
            <a:r>
              <a:rPr dirty="0" sz="2200" spc="195">
                <a:latin typeface="Cambria"/>
                <a:cs typeface="Cambria"/>
              </a:rPr>
              <a:t>Data </a:t>
            </a:r>
            <a:r>
              <a:rPr dirty="0" sz="2200" spc="130">
                <a:latin typeface="Cambria"/>
                <a:cs typeface="Cambria"/>
              </a:rPr>
              <a:t>Analytics </a:t>
            </a:r>
            <a:r>
              <a:rPr dirty="0" sz="2200" spc="135">
                <a:latin typeface="Cambria"/>
                <a:cs typeface="Cambria"/>
              </a:rPr>
              <a:t>Division, </a:t>
            </a:r>
            <a:r>
              <a:rPr dirty="0" sz="2200" spc="175">
                <a:latin typeface="Cambria"/>
                <a:cs typeface="Cambria"/>
              </a:rPr>
              <a:t>M/o </a:t>
            </a:r>
            <a:r>
              <a:rPr dirty="0" sz="2200" spc="125">
                <a:latin typeface="Cambria"/>
                <a:cs typeface="Cambria"/>
              </a:rPr>
              <a:t>Cooperation is </a:t>
            </a:r>
            <a:r>
              <a:rPr dirty="0" sz="2200" spc="100">
                <a:latin typeface="Cambria"/>
                <a:cs typeface="Cambria"/>
              </a:rPr>
              <a:t>working </a:t>
            </a:r>
            <a:r>
              <a:rPr dirty="0" sz="2200" spc="135">
                <a:latin typeface="Cambria"/>
                <a:cs typeface="Cambria"/>
              </a:rPr>
              <a:t>on </a:t>
            </a:r>
            <a:r>
              <a:rPr dirty="0" sz="2200" spc="130">
                <a:latin typeface="Cambria"/>
                <a:cs typeface="Cambria"/>
              </a:rPr>
              <a:t>the </a:t>
            </a:r>
            <a:r>
              <a:rPr dirty="0" sz="2200" spc="135">
                <a:latin typeface="Cambria"/>
                <a:cs typeface="Cambria"/>
              </a:rPr>
              <a:t> </a:t>
            </a:r>
            <a:r>
              <a:rPr dirty="0" sz="2200" spc="80">
                <a:latin typeface="Cambria"/>
                <a:cs typeface="Cambria"/>
              </a:rPr>
              <a:t>prototype</a:t>
            </a:r>
            <a:r>
              <a:rPr dirty="0" sz="2200" spc="85">
                <a:latin typeface="Cambria"/>
                <a:cs typeface="Cambria"/>
              </a:rPr>
              <a:t> </a:t>
            </a:r>
            <a:r>
              <a:rPr dirty="0" sz="2200" spc="40">
                <a:latin typeface="Cambria"/>
                <a:cs typeface="Cambria"/>
              </a:rPr>
              <a:t>of</a:t>
            </a:r>
            <a:r>
              <a:rPr dirty="0" sz="2200" spc="45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the</a:t>
            </a:r>
            <a:r>
              <a:rPr dirty="0" sz="2200" spc="135">
                <a:latin typeface="Cambria"/>
                <a:cs typeface="Cambria"/>
              </a:rPr>
              <a:t> </a:t>
            </a:r>
            <a:r>
              <a:rPr dirty="0" sz="2200" spc="125">
                <a:latin typeface="Cambria"/>
                <a:cs typeface="Cambria"/>
              </a:rPr>
              <a:t>National</a:t>
            </a:r>
            <a:r>
              <a:rPr dirty="0" sz="2200" spc="130">
                <a:latin typeface="Cambria"/>
                <a:cs typeface="Cambria"/>
              </a:rPr>
              <a:t> </a:t>
            </a:r>
            <a:r>
              <a:rPr dirty="0" sz="2200" spc="110">
                <a:latin typeface="Cambria"/>
                <a:cs typeface="Cambria"/>
              </a:rPr>
              <a:t>Cooperative</a:t>
            </a:r>
            <a:r>
              <a:rPr dirty="0" sz="2200" spc="114">
                <a:latin typeface="Cambria"/>
                <a:cs typeface="Cambria"/>
              </a:rPr>
              <a:t> </a:t>
            </a:r>
            <a:r>
              <a:rPr dirty="0" sz="2200" spc="170">
                <a:latin typeface="Cambria"/>
                <a:cs typeface="Cambria"/>
              </a:rPr>
              <a:t>Database</a:t>
            </a:r>
            <a:r>
              <a:rPr dirty="0" sz="2200" spc="175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in</a:t>
            </a:r>
            <a:r>
              <a:rPr dirty="0" sz="2200" spc="135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the</a:t>
            </a:r>
            <a:r>
              <a:rPr dirty="0" sz="2200" spc="135">
                <a:latin typeface="Cambria"/>
                <a:cs typeface="Cambria"/>
              </a:rPr>
              <a:t> </a:t>
            </a:r>
            <a:r>
              <a:rPr dirty="0" sz="2200" spc="285">
                <a:latin typeface="Cambria"/>
                <a:cs typeface="Cambria"/>
              </a:rPr>
              <a:t>MS</a:t>
            </a:r>
            <a:r>
              <a:rPr dirty="0" sz="2200" spc="290">
                <a:latin typeface="Cambria"/>
                <a:cs typeface="Cambria"/>
              </a:rPr>
              <a:t> </a:t>
            </a:r>
            <a:r>
              <a:rPr dirty="0" sz="2200" spc="155">
                <a:latin typeface="Cambria"/>
                <a:cs typeface="Cambria"/>
              </a:rPr>
              <a:t>Access </a:t>
            </a:r>
            <a:r>
              <a:rPr dirty="0" sz="2200" spc="160">
                <a:latin typeface="Cambria"/>
                <a:cs typeface="Cambria"/>
              </a:rPr>
              <a:t> database.</a:t>
            </a:r>
            <a:endParaRPr sz="2200">
              <a:latin typeface="Cambria"/>
              <a:cs typeface="Cambria"/>
            </a:endParaRPr>
          </a:p>
          <a:p>
            <a:pPr algn="just" marL="476250" marR="6985" indent="-463550">
              <a:lnSpc>
                <a:spcPct val="120100"/>
              </a:lnSpc>
              <a:spcBef>
                <a:spcPts val="2145"/>
              </a:spcBef>
              <a:buClr>
                <a:srgbClr val="C00000"/>
              </a:buClr>
              <a:buFont typeface="Wingdings"/>
              <a:buChar char=""/>
              <a:tabLst>
                <a:tab pos="476250" algn="l"/>
              </a:tabLst>
            </a:pPr>
            <a:r>
              <a:rPr dirty="0" sz="2200" spc="114">
                <a:latin typeface="Cambria"/>
                <a:cs typeface="Cambria"/>
              </a:rPr>
              <a:t>The</a:t>
            </a:r>
            <a:r>
              <a:rPr dirty="0" sz="2200" spc="120">
                <a:latin typeface="Cambria"/>
                <a:cs typeface="Cambria"/>
              </a:rPr>
              <a:t> Division</a:t>
            </a:r>
            <a:r>
              <a:rPr dirty="0" sz="2200" spc="125">
                <a:latin typeface="Cambria"/>
                <a:cs typeface="Cambria"/>
              </a:rPr>
              <a:t> </a:t>
            </a:r>
            <a:r>
              <a:rPr dirty="0" sz="2200" spc="204">
                <a:latin typeface="Cambria"/>
                <a:cs typeface="Cambria"/>
              </a:rPr>
              <a:t>has </a:t>
            </a:r>
            <a:r>
              <a:rPr dirty="0" sz="2200" spc="110">
                <a:latin typeface="Cambria"/>
                <a:cs typeface="Cambria"/>
              </a:rPr>
              <a:t>already</a:t>
            </a:r>
            <a:r>
              <a:rPr dirty="0" sz="2200" spc="114">
                <a:latin typeface="Cambria"/>
                <a:cs typeface="Cambria"/>
              </a:rPr>
              <a:t> </a:t>
            </a:r>
            <a:r>
              <a:rPr dirty="0" sz="2200" spc="95">
                <a:latin typeface="Cambria"/>
                <a:cs typeface="Cambria"/>
              </a:rPr>
              <a:t>finalized</a:t>
            </a:r>
            <a:r>
              <a:rPr dirty="0" sz="2200" spc="100">
                <a:latin typeface="Cambria"/>
                <a:cs typeface="Cambria"/>
              </a:rPr>
              <a:t> </a:t>
            </a:r>
            <a:r>
              <a:rPr dirty="0" sz="2200" spc="125">
                <a:latin typeface="Cambria"/>
                <a:cs typeface="Cambria"/>
              </a:rPr>
              <a:t>various</a:t>
            </a:r>
            <a:r>
              <a:rPr dirty="0" sz="2200" spc="130">
                <a:latin typeface="Cambria"/>
                <a:cs typeface="Cambria"/>
              </a:rPr>
              <a:t> parameters </a:t>
            </a:r>
            <a:r>
              <a:rPr dirty="0" sz="2200" spc="55">
                <a:latin typeface="Cambria"/>
                <a:cs typeface="Cambria"/>
              </a:rPr>
              <a:t>or</a:t>
            </a:r>
            <a:r>
              <a:rPr dirty="0" sz="2200" spc="60">
                <a:latin typeface="Cambria"/>
                <a:cs typeface="Cambria"/>
              </a:rPr>
              <a:t> </a:t>
            </a:r>
            <a:r>
              <a:rPr dirty="0" sz="2200" spc="90">
                <a:latin typeface="Cambria"/>
                <a:cs typeface="Cambria"/>
              </a:rPr>
              <a:t>fields</a:t>
            </a:r>
            <a:r>
              <a:rPr dirty="0" sz="2200" spc="95">
                <a:latin typeface="Cambria"/>
                <a:cs typeface="Cambria"/>
              </a:rPr>
              <a:t> </a:t>
            </a:r>
            <a:r>
              <a:rPr dirty="0" sz="2200" spc="80">
                <a:latin typeface="Cambria"/>
                <a:cs typeface="Cambria"/>
              </a:rPr>
              <a:t>to</a:t>
            </a:r>
            <a:r>
              <a:rPr dirty="0" sz="2200" spc="85">
                <a:latin typeface="Cambria"/>
                <a:cs typeface="Cambria"/>
              </a:rPr>
              <a:t> </a:t>
            </a:r>
            <a:r>
              <a:rPr dirty="0" sz="2200" spc="100">
                <a:latin typeface="Cambria"/>
                <a:cs typeface="Cambria"/>
              </a:rPr>
              <a:t>be </a:t>
            </a:r>
            <a:r>
              <a:rPr dirty="0" sz="2200" spc="105">
                <a:latin typeface="Cambria"/>
                <a:cs typeface="Cambria"/>
              </a:rPr>
              <a:t> incorporated</a:t>
            </a:r>
            <a:r>
              <a:rPr dirty="0" sz="2200" spc="250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in</a:t>
            </a:r>
            <a:r>
              <a:rPr dirty="0" sz="2200" spc="210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the</a:t>
            </a:r>
            <a:r>
              <a:rPr dirty="0" sz="2200" spc="225">
                <a:latin typeface="Cambria"/>
                <a:cs typeface="Cambria"/>
              </a:rPr>
              <a:t> </a:t>
            </a:r>
            <a:r>
              <a:rPr dirty="0" sz="2200" spc="100">
                <a:latin typeface="Cambria"/>
                <a:cs typeface="Cambria"/>
              </a:rPr>
              <a:t>proposed</a:t>
            </a:r>
            <a:r>
              <a:rPr dirty="0" sz="2200" spc="260">
                <a:latin typeface="Cambria"/>
                <a:cs typeface="Cambria"/>
              </a:rPr>
              <a:t> </a:t>
            </a:r>
            <a:r>
              <a:rPr dirty="0" sz="2200" spc="160">
                <a:latin typeface="Cambria"/>
                <a:cs typeface="Cambria"/>
              </a:rPr>
              <a:t>database.</a:t>
            </a:r>
            <a:endParaRPr sz="2200">
              <a:latin typeface="Cambria"/>
              <a:cs typeface="Cambria"/>
            </a:endParaRPr>
          </a:p>
          <a:p>
            <a:pPr algn="just" marL="476250" marR="5080" indent="-463550">
              <a:lnSpc>
                <a:spcPct val="120000"/>
              </a:lnSpc>
              <a:spcBef>
                <a:spcPts val="2140"/>
              </a:spcBef>
              <a:buClr>
                <a:srgbClr val="C00000"/>
              </a:buClr>
              <a:buFont typeface="Wingdings"/>
              <a:buChar char=""/>
              <a:tabLst>
                <a:tab pos="476250" algn="l"/>
              </a:tabLst>
            </a:pPr>
            <a:r>
              <a:rPr dirty="0" sz="2200" spc="114">
                <a:latin typeface="Cambria"/>
                <a:cs typeface="Cambria"/>
              </a:rPr>
              <a:t>The </a:t>
            </a:r>
            <a:r>
              <a:rPr dirty="0" sz="2200" spc="140">
                <a:latin typeface="Cambria"/>
                <a:cs typeface="Cambria"/>
              </a:rPr>
              <a:t>structure </a:t>
            </a:r>
            <a:r>
              <a:rPr dirty="0" sz="2200" spc="180">
                <a:latin typeface="Cambria"/>
                <a:cs typeface="Cambria"/>
              </a:rPr>
              <a:t>and </a:t>
            </a:r>
            <a:r>
              <a:rPr dirty="0" sz="2200" spc="130">
                <a:latin typeface="Cambria"/>
                <a:cs typeface="Cambria"/>
              </a:rPr>
              <a:t>design </a:t>
            </a:r>
            <a:r>
              <a:rPr dirty="0" sz="2200" spc="40">
                <a:latin typeface="Cambria"/>
                <a:cs typeface="Cambria"/>
              </a:rPr>
              <a:t>of</a:t>
            </a:r>
            <a:r>
              <a:rPr dirty="0" sz="2200" spc="45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the </a:t>
            </a:r>
            <a:r>
              <a:rPr dirty="0" sz="2200" spc="150">
                <a:latin typeface="Cambria"/>
                <a:cs typeface="Cambria"/>
              </a:rPr>
              <a:t>data </a:t>
            </a:r>
            <a:r>
              <a:rPr dirty="0" sz="2200" spc="100">
                <a:latin typeface="Cambria"/>
                <a:cs typeface="Cambria"/>
              </a:rPr>
              <a:t>collection</a:t>
            </a:r>
            <a:r>
              <a:rPr dirty="0" sz="2200" spc="105">
                <a:latin typeface="Cambria"/>
                <a:cs typeface="Cambria"/>
              </a:rPr>
              <a:t> </a:t>
            </a:r>
            <a:r>
              <a:rPr dirty="0" sz="2200" spc="114">
                <a:latin typeface="Cambria"/>
                <a:cs typeface="Cambria"/>
              </a:rPr>
              <a:t>template </a:t>
            </a:r>
            <a:r>
              <a:rPr dirty="0" sz="2200" spc="40">
                <a:latin typeface="Cambria"/>
                <a:cs typeface="Cambria"/>
              </a:rPr>
              <a:t>of</a:t>
            </a:r>
            <a:r>
              <a:rPr dirty="0" sz="2200" spc="45">
                <a:latin typeface="Cambria"/>
                <a:cs typeface="Cambria"/>
              </a:rPr>
              <a:t> </a:t>
            </a:r>
            <a:r>
              <a:rPr dirty="0" sz="2200" spc="105">
                <a:latin typeface="Cambria"/>
                <a:cs typeface="Cambria"/>
              </a:rPr>
              <a:t>proposed </a:t>
            </a:r>
            <a:r>
              <a:rPr dirty="0" sz="2200" spc="110">
                <a:latin typeface="Cambria"/>
                <a:cs typeface="Cambria"/>
              </a:rPr>
              <a:t> </a:t>
            </a:r>
            <a:r>
              <a:rPr dirty="0" sz="2200" spc="150">
                <a:latin typeface="Cambria"/>
                <a:cs typeface="Cambria"/>
              </a:rPr>
              <a:t>database</a:t>
            </a:r>
            <a:r>
              <a:rPr dirty="0" sz="2200" spc="245">
                <a:latin typeface="Cambria"/>
                <a:cs typeface="Cambria"/>
              </a:rPr>
              <a:t> </a:t>
            </a:r>
            <a:r>
              <a:rPr dirty="0" sz="2200" spc="120">
                <a:latin typeface="Cambria"/>
                <a:cs typeface="Cambria"/>
              </a:rPr>
              <a:t>is</a:t>
            </a:r>
            <a:r>
              <a:rPr dirty="0" sz="2200" spc="220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in</a:t>
            </a:r>
            <a:r>
              <a:rPr dirty="0" sz="2200" spc="210">
                <a:latin typeface="Cambria"/>
                <a:cs typeface="Cambria"/>
              </a:rPr>
              <a:t> </a:t>
            </a:r>
            <a:r>
              <a:rPr dirty="0" sz="2200" spc="130">
                <a:latin typeface="Cambria"/>
                <a:cs typeface="Cambria"/>
              </a:rPr>
              <a:t>the</a:t>
            </a:r>
            <a:r>
              <a:rPr dirty="0" sz="2200" spc="220">
                <a:latin typeface="Cambria"/>
                <a:cs typeface="Cambria"/>
              </a:rPr>
              <a:t> </a:t>
            </a:r>
            <a:r>
              <a:rPr dirty="0" sz="2200" spc="105">
                <a:latin typeface="Cambria"/>
                <a:cs typeface="Cambria"/>
              </a:rPr>
              <a:t>finalization</a:t>
            </a:r>
            <a:r>
              <a:rPr dirty="0" sz="2200" spc="215">
                <a:latin typeface="Cambria"/>
                <a:cs typeface="Cambria"/>
              </a:rPr>
              <a:t> </a:t>
            </a:r>
            <a:r>
              <a:rPr dirty="0" sz="2200" spc="150">
                <a:latin typeface="Cambria"/>
                <a:cs typeface="Cambria"/>
              </a:rPr>
              <a:t>stage.</a:t>
            </a:r>
            <a:endParaRPr sz="2200">
              <a:latin typeface="Cambria"/>
              <a:cs typeface="Cambria"/>
            </a:endParaRPr>
          </a:p>
          <a:p>
            <a:pPr algn="just" marL="476250" marR="5080" indent="-463550">
              <a:lnSpc>
                <a:spcPct val="120000"/>
              </a:lnSpc>
              <a:spcBef>
                <a:spcPts val="2165"/>
              </a:spcBef>
              <a:buClr>
                <a:srgbClr val="C00000"/>
              </a:buClr>
              <a:buFont typeface="Wingdings"/>
              <a:buChar char=""/>
              <a:tabLst>
                <a:tab pos="476250" algn="l"/>
              </a:tabLst>
            </a:pPr>
            <a:r>
              <a:rPr dirty="0" sz="2100" spc="100">
                <a:latin typeface="Cambria"/>
                <a:cs typeface="Cambria"/>
              </a:rPr>
              <a:t>Different </a:t>
            </a:r>
            <a:r>
              <a:rPr dirty="0" sz="2100" spc="125">
                <a:latin typeface="Cambria"/>
                <a:cs typeface="Cambria"/>
              </a:rPr>
              <a:t>tables/blocks/forms/reports </a:t>
            </a:r>
            <a:r>
              <a:rPr dirty="0" sz="2100" spc="45">
                <a:latin typeface="Cambria"/>
                <a:cs typeface="Cambria"/>
              </a:rPr>
              <a:t>of </a:t>
            </a:r>
            <a:r>
              <a:rPr dirty="0" sz="2100" spc="125">
                <a:latin typeface="Cambria"/>
                <a:cs typeface="Cambria"/>
              </a:rPr>
              <a:t>the </a:t>
            </a:r>
            <a:r>
              <a:rPr dirty="0" sz="2100" spc="140">
                <a:latin typeface="Cambria"/>
                <a:cs typeface="Cambria"/>
              </a:rPr>
              <a:t>database </a:t>
            </a:r>
            <a:r>
              <a:rPr dirty="0" sz="2100" spc="200">
                <a:latin typeface="Cambria"/>
                <a:cs typeface="Cambria"/>
              </a:rPr>
              <a:t>has </a:t>
            </a:r>
            <a:r>
              <a:rPr dirty="0" sz="2100" spc="120">
                <a:latin typeface="Cambria"/>
                <a:cs typeface="Cambria"/>
              </a:rPr>
              <a:t>been </a:t>
            </a:r>
            <a:r>
              <a:rPr dirty="0" sz="2100" spc="105">
                <a:latin typeface="Cambria"/>
                <a:cs typeface="Cambria"/>
              </a:rPr>
              <a:t>created </a:t>
            </a:r>
            <a:r>
              <a:rPr dirty="0" sz="2100" spc="110">
                <a:latin typeface="Cambria"/>
                <a:cs typeface="Cambria"/>
              </a:rPr>
              <a:t>in </a:t>
            </a:r>
            <a:r>
              <a:rPr dirty="0" sz="2100" spc="114">
                <a:latin typeface="Cambria"/>
                <a:cs typeface="Cambria"/>
              </a:rPr>
              <a:t> </a:t>
            </a:r>
            <a:r>
              <a:rPr dirty="0" sz="2100" spc="280">
                <a:latin typeface="Cambria"/>
                <a:cs typeface="Cambria"/>
              </a:rPr>
              <a:t>MS </a:t>
            </a:r>
            <a:r>
              <a:rPr dirty="0" sz="2100" spc="140">
                <a:latin typeface="Cambria"/>
                <a:cs typeface="Cambria"/>
              </a:rPr>
              <a:t>Access </a:t>
            </a:r>
            <a:r>
              <a:rPr dirty="0" sz="2100" spc="50">
                <a:latin typeface="Cambria"/>
                <a:cs typeface="Cambria"/>
              </a:rPr>
              <a:t>for</a:t>
            </a:r>
            <a:r>
              <a:rPr dirty="0" sz="2100" spc="55">
                <a:latin typeface="Cambria"/>
                <a:cs typeface="Cambria"/>
              </a:rPr>
              <a:t> </a:t>
            </a:r>
            <a:r>
              <a:rPr dirty="0" sz="2100" spc="120">
                <a:latin typeface="Cambria"/>
                <a:cs typeface="Cambria"/>
              </a:rPr>
              <a:t>demonstration purpose </a:t>
            </a:r>
            <a:r>
              <a:rPr dirty="0" sz="2100" spc="175">
                <a:latin typeface="Cambria"/>
                <a:cs typeface="Cambria"/>
              </a:rPr>
              <a:t>and </a:t>
            </a:r>
            <a:r>
              <a:rPr dirty="0" sz="2100" spc="165">
                <a:latin typeface="Cambria"/>
                <a:cs typeface="Cambria"/>
              </a:rPr>
              <a:t>may </a:t>
            </a:r>
            <a:r>
              <a:rPr dirty="0" sz="2100" spc="105">
                <a:latin typeface="Cambria"/>
                <a:cs typeface="Cambria"/>
              </a:rPr>
              <a:t>be </a:t>
            </a:r>
            <a:r>
              <a:rPr dirty="0" sz="2100" spc="145">
                <a:latin typeface="Cambria"/>
                <a:cs typeface="Cambria"/>
              </a:rPr>
              <a:t>communicated </a:t>
            </a:r>
            <a:r>
              <a:rPr dirty="0" sz="2100" spc="65">
                <a:latin typeface="Cambria"/>
                <a:cs typeface="Cambria"/>
              </a:rPr>
              <a:t>to</a:t>
            </a:r>
            <a:r>
              <a:rPr dirty="0" sz="2100" spc="70">
                <a:latin typeface="Cambria"/>
                <a:cs typeface="Cambria"/>
              </a:rPr>
              <a:t> </a:t>
            </a:r>
            <a:r>
              <a:rPr dirty="0" sz="2100" spc="125">
                <a:latin typeface="Cambria"/>
                <a:cs typeface="Cambria"/>
              </a:rPr>
              <a:t>the </a:t>
            </a:r>
            <a:r>
              <a:rPr dirty="0" sz="2100" spc="130">
                <a:latin typeface="Cambria"/>
                <a:cs typeface="Cambria"/>
              </a:rPr>
              <a:t> </a:t>
            </a:r>
            <a:r>
              <a:rPr dirty="0" sz="2100" spc="80">
                <a:latin typeface="Cambria"/>
                <a:cs typeface="Cambria"/>
              </a:rPr>
              <a:t>software</a:t>
            </a:r>
            <a:r>
              <a:rPr dirty="0" sz="2100" spc="210">
                <a:latin typeface="Cambria"/>
                <a:cs typeface="Cambria"/>
              </a:rPr>
              <a:t> </a:t>
            </a:r>
            <a:r>
              <a:rPr dirty="0" sz="2100" spc="90">
                <a:latin typeface="Cambria"/>
                <a:cs typeface="Cambria"/>
              </a:rPr>
              <a:t>developer.</a:t>
            </a:r>
            <a:endParaRPr sz="21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8776" y="390601"/>
            <a:ext cx="585216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9710" algn="l"/>
                <a:tab pos="3271520" algn="l"/>
                <a:tab pos="4055110" algn="l"/>
              </a:tabLst>
            </a:pPr>
            <a:r>
              <a:rPr dirty="0" spc="265"/>
              <a:t>Static</a:t>
            </a:r>
            <a:r>
              <a:rPr dirty="0" spc="335"/>
              <a:t> </a:t>
            </a:r>
            <a:r>
              <a:rPr dirty="0" spc="190"/>
              <a:t>Blocks	</a:t>
            </a:r>
            <a:r>
              <a:rPr dirty="0" spc="155"/>
              <a:t>of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76250" marR="5080" indent="-463550">
              <a:lnSpc>
                <a:spcPct val="100000"/>
              </a:lnSpc>
              <a:spcBef>
                <a:spcPts val="95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308100" algn="l"/>
                <a:tab pos="3085465" algn="l"/>
                <a:tab pos="4842510" algn="l"/>
                <a:tab pos="5661025" algn="l"/>
                <a:tab pos="6676390" algn="l"/>
                <a:tab pos="8110220" algn="l"/>
                <a:tab pos="8645525" algn="l"/>
                <a:tab pos="9392285" algn="l"/>
              </a:tabLst>
            </a:pPr>
            <a:r>
              <a:rPr dirty="0" spc="155"/>
              <a:t>Th</a:t>
            </a:r>
            <a:r>
              <a:rPr dirty="0" spc="135"/>
              <a:t>e</a:t>
            </a:r>
            <a:r>
              <a:rPr dirty="0"/>
              <a:t>	</a:t>
            </a:r>
            <a:r>
              <a:rPr dirty="0" spc="110"/>
              <a:t>prop</a:t>
            </a:r>
            <a:r>
              <a:rPr dirty="0" spc="105"/>
              <a:t>o</a:t>
            </a:r>
            <a:r>
              <a:rPr dirty="0" spc="155"/>
              <a:t>se</a:t>
            </a:r>
            <a:r>
              <a:rPr dirty="0" spc="195"/>
              <a:t>d</a:t>
            </a:r>
            <a:r>
              <a:rPr dirty="0"/>
              <a:t>	</a:t>
            </a:r>
            <a:r>
              <a:rPr dirty="0" spc="190"/>
              <a:t>data</a:t>
            </a:r>
            <a:r>
              <a:rPr dirty="0" spc="229"/>
              <a:t>b</a:t>
            </a:r>
            <a:r>
              <a:rPr dirty="0" spc="190"/>
              <a:t>as</a:t>
            </a:r>
            <a:r>
              <a:rPr dirty="0" spc="204"/>
              <a:t>e</a:t>
            </a:r>
            <a:r>
              <a:rPr dirty="0"/>
              <a:t>	</a:t>
            </a:r>
            <a:r>
              <a:rPr dirty="0" spc="280"/>
              <a:t>ha</a:t>
            </a:r>
            <a:r>
              <a:rPr dirty="0" spc="235"/>
              <a:t>s</a:t>
            </a:r>
            <a:r>
              <a:rPr dirty="0"/>
              <a:t>	</a:t>
            </a:r>
            <a:r>
              <a:rPr dirty="0" spc="155"/>
              <a:t>bee</a:t>
            </a:r>
            <a:r>
              <a:rPr dirty="0" spc="175"/>
              <a:t>n</a:t>
            </a:r>
            <a:r>
              <a:rPr dirty="0"/>
              <a:t>	</a:t>
            </a:r>
            <a:r>
              <a:rPr dirty="0" spc="80"/>
              <a:t>di</a:t>
            </a:r>
            <a:r>
              <a:rPr dirty="0" spc="95"/>
              <a:t>v</a:t>
            </a:r>
            <a:r>
              <a:rPr dirty="0" spc="65"/>
              <a:t>i</a:t>
            </a:r>
            <a:r>
              <a:rPr dirty="0" spc="135"/>
              <a:t>d</a:t>
            </a:r>
            <a:r>
              <a:rPr dirty="0" spc="110"/>
              <a:t>e</a:t>
            </a:r>
            <a:r>
              <a:rPr dirty="0" spc="180"/>
              <a:t>d</a:t>
            </a:r>
            <a:r>
              <a:rPr dirty="0"/>
              <a:t>	</a:t>
            </a:r>
            <a:r>
              <a:rPr dirty="0" spc="170"/>
              <a:t>in</a:t>
            </a:r>
            <a:r>
              <a:rPr dirty="0"/>
              <a:t>	</a:t>
            </a:r>
            <a:r>
              <a:rPr dirty="0" spc="165"/>
              <a:t>the</a:t>
            </a:r>
            <a:r>
              <a:rPr dirty="0"/>
              <a:t>	</a:t>
            </a:r>
            <a:r>
              <a:rPr dirty="0" spc="145"/>
              <a:t>static  </a:t>
            </a:r>
            <a:r>
              <a:rPr dirty="0" spc="235"/>
              <a:t>and</a:t>
            </a:r>
            <a:r>
              <a:rPr dirty="0" spc="285"/>
              <a:t> </a:t>
            </a:r>
            <a:r>
              <a:rPr dirty="0" spc="195"/>
              <a:t>dynamic</a:t>
            </a:r>
            <a:r>
              <a:rPr dirty="0" spc="305"/>
              <a:t> </a:t>
            </a:r>
            <a:r>
              <a:rPr dirty="0" spc="195"/>
              <a:t>blocks.</a:t>
            </a:r>
          </a:p>
          <a:p>
            <a:pPr marL="476250" marR="6985" indent="-463550">
              <a:lnSpc>
                <a:spcPct val="100000"/>
              </a:lnSpc>
              <a:spcBef>
                <a:spcPts val="1000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306195" algn="l"/>
                <a:tab pos="2451100" algn="l"/>
                <a:tab pos="2621915" algn="l"/>
                <a:tab pos="3304540" algn="l"/>
                <a:tab pos="3725545" algn="l"/>
                <a:tab pos="3757295" algn="l"/>
                <a:tab pos="4546600" algn="l"/>
                <a:tab pos="6037580" algn="l"/>
                <a:tab pos="6356350" algn="l"/>
                <a:tab pos="6784340" algn="l"/>
                <a:tab pos="7640955" algn="l"/>
                <a:tab pos="7890509" algn="l"/>
                <a:tab pos="8941435" algn="l"/>
                <a:tab pos="9121140" algn="l"/>
                <a:tab pos="9468485" algn="l"/>
              </a:tabLst>
            </a:pPr>
            <a:r>
              <a:rPr dirty="0" spc="155"/>
              <a:t>Th</a:t>
            </a:r>
            <a:r>
              <a:rPr dirty="0" spc="135"/>
              <a:t>e</a:t>
            </a:r>
            <a:r>
              <a:rPr dirty="0"/>
              <a:t>	</a:t>
            </a:r>
            <a:r>
              <a:rPr dirty="0" spc="160"/>
              <a:t>stat</a:t>
            </a:r>
            <a:r>
              <a:rPr dirty="0" spc="120"/>
              <a:t>i</a:t>
            </a:r>
            <a:r>
              <a:rPr dirty="0" spc="215"/>
              <a:t>c</a:t>
            </a:r>
            <a:r>
              <a:rPr dirty="0"/>
              <a:t>	</a:t>
            </a:r>
            <a:r>
              <a:rPr dirty="0" spc="100"/>
              <a:t>bl</a:t>
            </a:r>
            <a:r>
              <a:rPr dirty="0" spc="125"/>
              <a:t>o</a:t>
            </a:r>
            <a:r>
              <a:rPr dirty="0" spc="245"/>
              <a:t>ck</a:t>
            </a:r>
            <a:r>
              <a:rPr dirty="0" spc="225"/>
              <a:t>s</a:t>
            </a:r>
            <a:r>
              <a:rPr dirty="0"/>
              <a:t>		</a:t>
            </a:r>
            <a:r>
              <a:rPr dirty="0" spc="55"/>
              <a:t>will</a:t>
            </a:r>
            <a:r>
              <a:rPr dirty="0"/>
              <a:t>	</a:t>
            </a:r>
            <a:r>
              <a:rPr dirty="0" spc="130"/>
              <a:t>c</a:t>
            </a:r>
            <a:r>
              <a:rPr dirty="0" spc="140"/>
              <a:t>o</a:t>
            </a:r>
            <a:r>
              <a:rPr dirty="0" spc="180"/>
              <a:t>ntai</a:t>
            </a:r>
            <a:r>
              <a:rPr dirty="0" spc="250"/>
              <a:t>n</a:t>
            </a:r>
            <a:r>
              <a:rPr dirty="0"/>
              <a:t>	</a:t>
            </a:r>
            <a:r>
              <a:rPr dirty="0" spc="165"/>
              <a:t>the</a:t>
            </a:r>
            <a:r>
              <a:rPr dirty="0"/>
              <a:t>	</a:t>
            </a:r>
            <a:r>
              <a:rPr dirty="0" spc="114"/>
              <a:t>fields</a:t>
            </a:r>
            <a:r>
              <a:rPr dirty="0"/>
              <a:t>	</a:t>
            </a:r>
            <a:r>
              <a:rPr dirty="0" spc="175"/>
              <a:t>which</a:t>
            </a:r>
            <a:r>
              <a:rPr dirty="0"/>
              <a:t>		</a:t>
            </a:r>
            <a:r>
              <a:rPr dirty="0" spc="150"/>
              <a:t>remain  </a:t>
            </a:r>
            <a:r>
              <a:rPr dirty="0" spc="300"/>
              <a:t>un</a:t>
            </a:r>
            <a:r>
              <a:rPr dirty="0" spc="235"/>
              <a:t>c</a:t>
            </a:r>
            <a:r>
              <a:rPr dirty="0" spc="240"/>
              <a:t>han</a:t>
            </a:r>
            <a:r>
              <a:rPr dirty="0" spc="229"/>
              <a:t>g</a:t>
            </a:r>
            <a:r>
              <a:rPr dirty="0" spc="120"/>
              <a:t>e</a:t>
            </a:r>
            <a:r>
              <a:rPr dirty="0" spc="140"/>
              <a:t>d</a:t>
            </a:r>
            <a:r>
              <a:rPr dirty="0"/>
              <a:t>		</a:t>
            </a:r>
            <a:r>
              <a:rPr dirty="0" spc="65"/>
              <a:t>for</a:t>
            </a:r>
            <a:r>
              <a:rPr dirty="0"/>
              <a:t>	</a:t>
            </a:r>
            <a:r>
              <a:rPr dirty="0" spc="254"/>
              <a:t>a</a:t>
            </a:r>
            <a:r>
              <a:rPr dirty="0"/>
              <a:t>	</a:t>
            </a:r>
            <a:r>
              <a:rPr dirty="0" spc="130"/>
              <a:t>c</a:t>
            </a:r>
            <a:r>
              <a:rPr dirty="0" spc="145"/>
              <a:t>o</a:t>
            </a:r>
            <a:r>
              <a:rPr dirty="0" spc="305"/>
              <a:t>m</a:t>
            </a:r>
            <a:r>
              <a:rPr dirty="0" spc="225"/>
              <a:t>p</a:t>
            </a:r>
            <a:r>
              <a:rPr dirty="0" spc="185"/>
              <a:t>a</a:t>
            </a:r>
            <a:r>
              <a:rPr dirty="0" spc="80"/>
              <a:t>r</a:t>
            </a:r>
            <a:r>
              <a:rPr dirty="0" spc="95"/>
              <a:t>ativel</a:t>
            </a:r>
            <a:r>
              <a:rPr dirty="0" spc="130"/>
              <a:t>y</a:t>
            </a:r>
            <a:r>
              <a:rPr dirty="0"/>
              <a:t>	</a:t>
            </a:r>
            <a:r>
              <a:rPr dirty="0" spc="60"/>
              <a:t>l</a:t>
            </a:r>
            <a:r>
              <a:rPr dirty="0" spc="130"/>
              <a:t>onge</a:t>
            </a:r>
            <a:r>
              <a:rPr dirty="0" spc="105"/>
              <a:t>r</a:t>
            </a:r>
            <a:r>
              <a:rPr dirty="0"/>
              <a:t>	</a:t>
            </a:r>
            <a:r>
              <a:rPr dirty="0" spc="100"/>
              <a:t>perio</a:t>
            </a:r>
            <a:r>
              <a:rPr dirty="0" spc="130"/>
              <a:t>d</a:t>
            </a:r>
            <a:r>
              <a:rPr dirty="0"/>
              <a:t>	</a:t>
            </a:r>
            <a:r>
              <a:rPr dirty="0" spc="70"/>
              <a:t>o</a:t>
            </a:r>
            <a:r>
              <a:rPr dirty="0" spc="45"/>
              <a:t>f</a:t>
            </a:r>
            <a:r>
              <a:rPr dirty="0"/>
              <a:t>	</a:t>
            </a:r>
            <a:r>
              <a:rPr dirty="0" spc="140"/>
              <a:t>tim</a:t>
            </a:r>
            <a:r>
              <a:rPr dirty="0" spc="135"/>
              <a:t>e</a:t>
            </a:r>
            <a:r>
              <a:rPr dirty="0" spc="32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338309" y="3148329"/>
            <a:ext cx="193611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60475" algn="l"/>
              </a:tabLst>
            </a:pPr>
            <a:r>
              <a:rPr dirty="0" sz="2800" spc="100">
                <a:latin typeface="Cambria"/>
                <a:cs typeface="Cambria"/>
              </a:rPr>
              <a:t>bel</a:t>
            </a:r>
            <a:r>
              <a:rPr dirty="0" sz="2800" spc="110">
                <a:latin typeface="Cambria"/>
                <a:cs typeface="Cambria"/>
              </a:rPr>
              <a:t>o</a:t>
            </a:r>
            <a:r>
              <a:rPr dirty="0" sz="2800" spc="10">
                <a:latin typeface="Cambria"/>
                <a:cs typeface="Cambria"/>
              </a:rPr>
              <a:t>w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45">
                <a:latin typeface="Cambria"/>
                <a:cs typeface="Cambria"/>
              </a:rPr>
              <a:t>a</a:t>
            </a:r>
            <a:r>
              <a:rPr dirty="0" sz="2800" spc="295">
                <a:latin typeface="Cambria"/>
                <a:cs typeface="Cambria"/>
              </a:rPr>
              <a:t>n</a:t>
            </a:r>
            <a:r>
              <a:rPr dirty="0" sz="2800" spc="180">
                <a:latin typeface="Cambria"/>
                <a:cs typeface="Cambria"/>
              </a:rPr>
              <a:t>d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80489" y="3148329"/>
            <a:ext cx="7903209" cy="27254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911225" algn="l"/>
                <a:tab pos="2380615" algn="l"/>
                <a:tab pos="2954020" algn="l"/>
                <a:tab pos="3769360" algn="l"/>
                <a:tab pos="5031105" algn="l"/>
                <a:tab pos="6221730" algn="l"/>
                <a:tab pos="6773545" algn="l"/>
              </a:tabLst>
            </a:pPr>
            <a:r>
              <a:rPr dirty="0" sz="2800" spc="150">
                <a:latin typeface="Cambria"/>
                <a:cs typeface="Cambria"/>
              </a:rPr>
              <a:t>The	</a:t>
            </a:r>
            <a:r>
              <a:rPr dirty="0" sz="2800" spc="145">
                <a:latin typeface="Cambria"/>
                <a:cs typeface="Cambria"/>
              </a:rPr>
              <a:t>outline	</a:t>
            </a:r>
            <a:r>
              <a:rPr dirty="0" sz="2800" spc="55">
                <a:latin typeface="Cambria"/>
                <a:cs typeface="Cambria"/>
              </a:rPr>
              <a:t>of	</a:t>
            </a:r>
            <a:r>
              <a:rPr dirty="0" sz="2800" spc="165">
                <a:latin typeface="Cambria"/>
                <a:cs typeface="Cambria"/>
              </a:rPr>
              <a:t>the	</a:t>
            </a:r>
            <a:r>
              <a:rPr dirty="0" sz="2800" spc="195">
                <a:latin typeface="Cambria"/>
                <a:cs typeface="Cambria"/>
              </a:rPr>
              <a:t>Static	</a:t>
            </a:r>
            <a:r>
              <a:rPr dirty="0" sz="2800" spc="160">
                <a:latin typeface="Cambria"/>
                <a:cs typeface="Cambria"/>
              </a:rPr>
              <a:t>block	</a:t>
            </a:r>
            <a:r>
              <a:rPr dirty="0" sz="2800" spc="155">
                <a:latin typeface="Cambria"/>
                <a:cs typeface="Cambria"/>
              </a:rPr>
              <a:t>is	</a:t>
            </a:r>
            <a:r>
              <a:rPr dirty="0" sz="2800" spc="125">
                <a:latin typeface="Cambria"/>
                <a:cs typeface="Cambria"/>
              </a:rPr>
              <a:t>listed </a:t>
            </a:r>
            <a:r>
              <a:rPr dirty="0" sz="2800" spc="130">
                <a:latin typeface="Cambria"/>
                <a:cs typeface="Cambria"/>
              </a:rPr>
              <a:t> </a:t>
            </a:r>
            <a:r>
              <a:rPr dirty="0" sz="2800" spc="125">
                <a:latin typeface="Cambria"/>
                <a:cs typeface="Cambria"/>
              </a:rPr>
              <a:t>detailed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114">
                <a:latin typeface="Cambria"/>
                <a:cs typeface="Cambria"/>
              </a:rPr>
              <a:t>fields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55">
                <a:latin typeface="Cambria"/>
                <a:cs typeface="Cambria"/>
              </a:rPr>
              <a:t>will</a:t>
            </a:r>
            <a:r>
              <a:rPr dirty="0" sz="2800" spc="285">
                <a:latin typeface="Cambria"/>
                <a:cs typeface="Cambria"/>
              </a:rPr>
              <a:t> </a:t>
            </a:r>
            <a:r>
              <a:rPr dirty="0" sz="2800" spc="135">
                <a:latin typeface="Cambria"/>
                <a:cs typeface="Cambria"/>
              </a:rPr>
              <a:t>be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180">
                <a:latin typeface="Cambria"/>
                <a:cs typeface="Cambria"/>
              </a:rPr>
              <a:t>shown</a:t>
            </a:r>
            <a:r>
              <a:rPr dirty="0" sz="2800" spc="290">
                <a:latin typeface="Cambria"/>
                <a:cs typeface="Cambria"/>
              </a:rPr>
              <a:t> </a:t>
            </a:r>
            <a:r>
              <a:rPr dirty="0" sz="2800" spc="170">
                <a:latin typeface="Cambria"/>
                <a:cs typeface="Cambria"/>
              </a:rPr>
              <a:t>in</a:t>
            </a:r>
            <a:r>
              <a:rPr dirty="0" sz="2800" spc="285">
                <a:latin typeface="Cambria"/>
                <a:cs typeface="Cambria"/>
              </a:rPr>
              <a:t> </a:t>
            </a:r>
            <a:r>
              <a:rPr dirty="0" sz="2800" spc="145">
                <a:latin typeface="Cambria"/>
                <a:cs typeface="Cambria"/>
              </a:rPr>
              <a:t>further</a:t>
            </a:r>
            <a:r>
              <a:rPr dirty="0" sz="2800" spc="290">
                <a:latin typeface="Cambria"/>
                <a:cs typeface="Cambria"/>
              </a:rPr>
              <a:t> </a:t>
            </a:r>
            <a:r>
              <a:rPr dirty="0" sz="2800" spc="170">
                <a:latin typeface="Cambria"/>
                <a:cs typeface="Cambria"/>
              </a:rPr>
              <a:t>slides.</a:t>
            </a:r>
            <a:endParaRPr sz="2800">
              <a:latin typeface="Cambria"/>
              <a:cs typeface="Cambria"/>
            </a:endParaRPr>
          </a:p>
          <a:p>
            <a:pPr marL="798830" indent="-335915">
              <a:lnSpc>
                <a:spcPct val="100000"/>
              </a:lnSpc>
              <a:spcBef>
                <a:spcPts val="535"/>
              </a:spcBef>
              <a:buAutoNum type="alphaUcPeriod"/>
              <a:tabLst>
                <a:tab pos="799465" algn="l"/>
              </a:tabLst>
            </a:pPr>
            <a:r>
              <a:rPr dirty="0" sz="2000" spc="95">
                <a:latin typeface="Cambria"/>
                <a:cs typeface="Cambria"/>
              </a:rPr>
              <a:t>Identification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marL="812800" indent="-349250">
              <a:lnSpc>
                <a:spcPct val="100000"/>
              </a:lnSpc>
              <a:spcBef>
                <a:spcPts val="505"/>
              </a:spcBef>
              <a:buAutoNum type="alphaUcPeriod"/>
              <a:tabLst>
                <a:tab pos="812800" algn="l"/>
              </a:tabLst>
            </a:pPr>
            <a:r>
              <a:rPr dirty="0" sz="2000" spc="114">
                <a:latin typeface="Cambria"/>
                <a:cs typeface="Cambria"/>
              </a:rPr>
              <a:t>Particular</a:t>
            </a:r>
            <a:r>
              <a:rPr dirty="0" sz="2000" spc="145">
                <a:latin typeface="Cambria"/>
                <a:cs typeface="Cambria"/>
              </a:rPr>
              <a:t> Block</a:t>
            </a:r>
            <a:endParaRPr sz="2000">
              <a:latin typeface="Cambria"/>
              <a:cs typeface="Cambria"/>
            </a:endParaRPr>
          </a:p>
          <a:p>
            <a:pPr marL="812800" indent="-349250">
              <a:lnSpc>
                <a:spcPct val="100000"/>
              </a:lnSpc>
              <a:spcBef>
                <a:spcPts val="495"/>
              </a:spcBef>
              <a:buAutoNum type="alphaUcPeriod"/>
              <a:tabLst>
                <a:tab pos="812800" algn="l"/>
              </a:tabLst>
            </a:pPr>
            <a:r>
              <a:rPr dirty="0" sz="2000" spc="105">
                <a:latin typeface="Cambria"/>
                <a:cs typeface="Cambria"/>
              </a:rPr>
              <a:t>Operative</a:t>
            </a:r>
            <a:r>
              <a:rPr dirty="0" sz="2000" spc="140">
                <a:latin typeface="Cambria"/>
                <a:cs typeface="Cambria"/>
              </a:rPr>
              <a:t> </a:t>
            </a:r>
            <a:r>
              <a:rPr dirty="0" sz="2000" spc="120">
                <a:latin typeface="Cambria"/>
                <a:cs typeface="Cambria"/>
              </a:rPr>
              <a:t>Detail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marL="829310" indent="-366395">
              <a:lnSpc>
                <a:spcPct val="100000"/>
              </a:lnSpc>
              <a:spcBef>
                <a:spcPts val="505"/>
              </a:spcBef>
              <a:buAutoNum type="alphaUcPeriod"/>
              <a:tabLst>
                <a:tab pos="829944" algn="l"/>
              </a:tabLst>
            </a:pPr>
            <a:r>
              <a:rPr dirty="0" sz="2000" spc="125">
                <a:latin typeface="Cambria"/>
                <a:cs typeface="Cambria"/>
              </a:rPr>
              <a:t>Details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50">
                <a:latin typeface="Cambria"/>
                <a:cs typeface="Cambria"/>
              </a:rPr>
              <a:t>of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135">
                <a:latin typeface="Cambria"/>
                <a:cs typeface="Cambria"/>
              </a:rPr>
              <a:t>Board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50">
                <a:latin typeface="Cambria"/>
                <a:cs typeface="Cambria"/>
              </a:rPr>
              <a:t>of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90">
                <a:latin typeface="Cambria"/>
                <a:cs typeface="Cambria"/>
              </a:rPr>
              <a:t>Director’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marL="807720" indent="-344805">
              <a:lnSpc>
                <a:spcPct val="100000"/>
              </a:lnSpc>
              <a:spcBef>
                <a:spcPts val="500"/>
              </a:spcBef>
              <a:buAutoNum type="alphaUcPeriod"/>
              <a:tabLst>
                <a:tab pos="808355" algn="l"/>
              </a:tabLst>
            </a:pPr>
            <a:r>
              <a:rPr dirty="0" sz="2000" spc="170">
                <a:latin typeface="Cambria"/>
                <a:cs typeface="Cambria"/>
              </a:rPr>
              <a:t>Use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50">
                <a:latin typeface="Cambria"/>
                <a:cs typeface="Cambria"/>
              </a:rPr>
              <a:t>of</a:t>
            </a:r>
            <a:r>
              <a:rPr dirty="0" sz="2000" spc="170">
                <a:latin typeface="Cambria"/>
                <a:cs typeface="Cambria"/>
              </a:rPr>
              <a:t> </a:t>
            </a:r>
            <a:r>
              <a:rPr dirty="0" sz="2000" spc="150">
                <a:latin typeface="Cambria"/>
                <a:cs typeface="Cambria"/>
              </a:rPr>
              <a:t>ICT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146281" y="6465214"/>
            <a:ext cx="15367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2264" y="390601"/>
            <a:ext cx="6426835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3570" algn="l"/>
                <a:tab pos="3333750" algn="l"/>
                <a:tab pos="3845560" algn="l"/>
                <a:tab pos="4629150" algn="l"/>
              </a:tabLst>
            </a:pPr>
            <a:r>
              <a:rPr dirty="0" spc="235"/>
              <a:t>Dynamic	</a:t>
            </a:r>
            <a:r>
              <a:rPr dirty="0" spc="190"/>
              <a:t>Blocks	</a:t>
            </a:r>
            <a:r>
              <a:rPr dirty="0" spc="155"/>
              <a:t>of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282825"/>
            <a:ext cx="10357485" cy="4437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76250" marR="5080" indent="-463550">
              <a:lnSpc>
                <a:spcPct val="1101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405255" algn="l"/>
                <a:tab pos="3176905" algn="l"/>
                <a:tab pos="4582160" algn="l"/>
                <a:tab pos="5604510" algn="l"/>
                <a:tab pos="6708140" algn="l"/>
                <a:tab pos="7915275" algn="l"/>
                <a:tab pos="8916670" algn="l"/>
                <a:tab pos="9940925" algn="l"/>
              </a:tabLst>
            </a:pPr>
            <a:r>
              <a:rPr dirty="0" sz="2800" spc="155">
                <a:latin typeface="Cambria"/>
                <a:cs typeface="Cambria"/>
              </a:rPr>
              <a:t>Th</a:t>
            </a:r>
            <a:r>
              <a:rPr dirty="0" sz="2800" spc="135">
                <a:latin typeface="Cambria"/>
                <a:cs typeface="Cambria"/>
              </a:rPr>
              <a:t>e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00">
                <a:latin typeface="Cambria"/>
                <a:cs typeface="Cambria"/>
              </a:rPr>
              <a:t>dynami</a:t>
            </a:r>
            <a:r>
              <a:rPr dirty="0" sz="2800" spc="165">
                <a:latin typeface="Cambria"/>
                <a:cs typeface="Cambria"/>
              </a:rPr>
              <a:t>c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05">
                <a:latin typeface="Cambria"/>
                <a:cs typeface="Cambria"/>
              </a:rPr>
              <a:t>bl</a:t>
            </a:r>
            <a:r>
              <a:rPr dirty="0" sz="2800" spc="125">
                <a:latin typeface="Cambria"/>
                <a:cs typeface="Cambria"/>
              </a:rPr>
              <a:t>o</a:t>
            </a:r>
            <a:r>
              <a:rPr dirty="0" sz="2800" spc="215">
                <a:latin typeface="Cambria"/>
                <a:cs typeface="Cambria"/>
              </a:rPr>
              <a:t>c</a:t>
            </a:r>
            <a:r>
              <a:rPr dirty="0" sz="2800" spc="245">
                <a:latin typeface="Cambria"/>
                <a:cs typeface="Cambria"/>
              </a:rPr>
              <a:t>k</a:t>
            </a:r>
            <a:r>
              <a:rPr dirty="0" sz="2800" spc="250">
                <a:latin typeface="Cambria"/>
                <a:cs typeface="Cambria"/>
              </a:rPr>
              <a:t>s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29">
                <a:latin typeface="Cambria"/>
                <a:cs typeface="Cambria"/>
              </a:rPr>
              <a:t>ma</a:t>
            </a:r>
            <a:r>
              <a:rPr dirty="0" sz="2800" spc="180">
                <a:latin typeface="Cambria"/>
                <a:cs typeface="Cambria"/>
              </a:rPr>
              <a:t>y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310">
                <a:latin typeface="Cambria"/>
                <a:cs typeface="Cambria"/>
              </a:rPr>
              <a:t>h</a:t>
            </a:r>
            <a:r>
              <a:rPr dirty="0" sz="2800" spc="260">
                <a:latin typeface="Cambria"/>
                <a:cs typeface="Cambria"/>
              </a:rPr>
              <a:t>a</a:t>
            </a:r>
            <a:r>
              <a:rPr dirty="0" sz="2800" spc="60">
                <a:latin typeface="Cambria"/>
                <a:cs typeface="Cambria"/>
              </a:rPr>
              <a:t>v</a:t>
            </a:r>
            <a:r>
              <a:rPr dirty="0" sz="2800" spc="65">
                <a:latin typeface="Cambria"/>
                <a:cs typeface="Cambria"/>
              </a:rPr>
              <a:t>e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14">
                <a:latin typeface="Cambria"/>
                <a:cs typeface="Cambria"/>
              </a:rPr>
              <a:t>fields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95">
                <a:latin typeface="Cambria"/>
                <a:cs typeface="Cambria"/>
              </a:rPr>
              <a:t>that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29">
                <a:latin typeface="Cambria"/>
                <a:cs typeface="Cambria"/>
              </a:rPr>
              <a:t>ma</a:t>
            </a:r>
            <a:r>
              <a:rPr dirty="0" sz="2800" spc="180">
                <a:latin typeface="Cambria"/>
                <a:cs typeface="Cambria"/>
              </a:rPr>
              <a:t>y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90">
                <a:latin typeface="Cambria"/>
                <a:cs typeface="Cambria"/>
              </a:rPr>
              <a:t>be  </a:t>
            </a:r>
            <a:r>
              <a:rPr dirty="0" sz="2800" spc="185">
                <a:latin typeface="Cambria"/>
                <a:cs typeface="Cambria"/>
              </a:rPr>
              <a:t>updated</a:t>
            </a:r>
            <a:r>
              <a:rPr dirty="0" sz="2800" spc="295">
                <a:latin typeface="Cambria"/>
                <a:cs typeface="Cambria"/>
              </a:rPr>
              <a:t> </a:t>
            </a:r>
            <a:r>
              <a:rPr dirty="0" sz="2800" spc="204">
                <a:latin typeface="Cambria"/>
                <a:cs typeface="Cambria"/>
              </a:rPr>
              <a:t>annually</a:t>
            </a:r>
            <a:r>
              <a:rPr dirty="0" sz="2800" spc="320">
                <a:latin typeface="Cambria"/>
                <a:cs typeface="Cambria"/>
              </a:rPr>
              <a:t> </a:t>
            </a:r>
            <a:r>
              <a:rPr dirty="0" sz="2800" spc="110">
                <a:latin typeface="Cambria"/>
                <a:cs typeface="Cambria"/>
              </a:rPr>
              <a:t>after</a:t>
            </a:r>
            <a:r>
              <a:rPr dirty="0" sz="2800" spc="295">
                <a:latin typeface="Cambria"/>
                <a:cs typeface="Cambria"/>
              </a:rPr>
              <a:t> </a:t>
            </a:r>
            <a:r>
              <a:rPr dirty="0" sz="2800" spc="165">
                <a:latin typeface="Cambria"/>
                <a:cs typeface="Cambria"/>
              </a:rPr>
              <a:t>the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155">
                <a:latin typeface="Cambria"/>
                <a:cs typeface="Cambria"/>
              </a:rPr>
              <a:t>closure</a:t>
            </a:r>
            <a:r>
              <a:rPr dirty="0" sz="2800" spc="290">
                <a:latin typeface="Cambria"/>
                <a:cs typeface="Cambria"/>
              </a:rPr>
              <a:t> </a:t>
            </a:r>
            <a:r>
              <a:rPr dirty="0" sz="2800" spc="55">
                <a:latin typeface="Cambria"/>
                <a:cs typeface="Cambria"/>
              </a:rPr>
              <a:t>of</a:t>
            </a:r>
            <a:r>
              <a:rPr dirty="0" sz="2800" spc="285">
                <a:latin typeface="Cambria"/>
                <a:cs typeface="Cambria"/>
              </a:rPr>
              <a:t> </a:t>
            </a:r>
            <a:r>
              <a:rPr dirty="0" sz="2800" spc="165">
                <a:latin typeface="Cambria"/>
                <a:cs typeface="Cambria"/>
              </a:rPr>
              <a:t>the</a:t>
            </a:r>
            <a:r>
              <a:rPr dirty="0" sz="2800" spc="290">
                <a:latin typeface="Cambria"/>
                <a:cs typeface="Cambria"/>
              </a:rPr>
              <a:t> </a:t>
            </a:r>
            <a:r>
              <a:rPr dirty="0" sz="2800" spc="165">
                <a:latin typeface="Cambria"/>
                <a:cs typeface="Cambria"/>
              </a:rPr>
              <a:t>financial</a:t>
            </a:r>
            <a:r>
              <a:rPr dirty="0" sz="2800" spc="295">
                <a:latin typeface="Cambria"/>
                <a:cs typeface="Cambria"/>
              </a:rPr>
              <a:t> </a:t>
            </a:r>
            <a:r>
              <a:rPr dirty="0" sz="2800" spc="160">
                <a:latin typeface="Cambria"/>
                <a:cs typeface="Cambria"/>
              </a:rPr>
              <a:t>year.</a:t>
            </a:r>
            <a:endParaRPr sz="2800">
              <a:latin typeface="Cambria"/>
              <a:cs typeface="Cambria"/>
            </a:endParaRPr>
          </a:p>
          <a:p>
            <a:pPr marL="476250" marR="5080" indent="-463550">
              <a:lnSpc>
                <a:spcPct val="110000"/>
              </a:lnSpc>
              <a:spcBef>
                <a:spcPts val="994"/>
              </a:spcBef>
              <a:buClr>
                <a:srgbClr val="C00000"/>
              </a:buClr>
              <a:buFont typeface="Wingdings"/>
              <a:buChar char=""/>
              <a:tabLst>
                <a:tab pos="475615" algn="l"/>
                <a:tab pos="476250" algn="l"/>
                <a:tab pos="1294130" algn="l"/>
                <a:tab pos="2682875" algn="l"/>
                <a:tab pos="3175000" algn="l"/>
                <a:tab pos="3909695" algn="l"/>
                <a:tab pos="5631815" algn="l"/>
                <a:tab pos="6925945" algn="l"/>
                <a:tab pos="7397115" algn="l"/>
                <a:tab pos="8514715" algn="l"/>
                <a:tab pos="9681845" algn="l"/>
              </a:tabLst>
            </a:pPr>
            <a:r>
              <a:rPr dirty="0" sz="2800" spc="155">
                <a:latin typeface="Cambria"/>
                <a:cs typeface="Cambria"/>
              </a:rPr>
              <a:t>Th</a:t>
            </a:r>
            <a:r>
              <a:rPr dirty="0" sz="2800" spc="135">
                <a:latin typeface="Cambria"/>
                <a:cs typeface="Cambria"/>
              </a:rPr>
              <a:t>e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40">
                <a:latin typeface="Cambria"/>
                <a:cs typeface="Cambria"/>
              </a:rPr>
              <a:t>outl</a:t>
            </a:r>
            <a:r>
              <a:rPr dirty="0" sz="2800" spc="100">
                <a:latin typeface="Cambria"/>
                <a:cs typeface="Cambria"/>
              </a:rPr>
              <a:t>i</a:t>
            </a:r>
            <a:r>
              <a:rPr dirty="0" sz="2800" spc="190">
                <a:latin typeface="Cambria"/>
                <a:cs typeface="Cambria"/>
              </a:rPr>
              <a:t>n</a:t>
            </a:r>
            <a:r>
              <a:rPr dirty="0" sz="2800" spc="170">
                <a:latin typeface="Cambria"/>
                <a:cs typeface="Cambria"/>
              </a:rPr>
              <a:t>e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70">
                <a:latin typeface="Cambria"/>
                <a:cs typeface="Cambria"/>
              </a:rPr>
              <a:t>o</a:t>
            </a:r>
            <a:r>
              <a:rPr dirty="0" sz="2800" spc="45">
                <a:latin typeface="Cambria"/>
                <a:cs typeface="Cambria"/>
              </a:rPr>
              <a:t>f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65">
                <a:latin typeface="Cambria"/>
                <a:cs typeface="Cambria"/>
              </a:rPr>
              <a:t>the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65">
                <a:latin typeface="Cambria"/>
                <a:cs typeface="Cambria"/>
              </a:rPr>
              <a:t>Dyn</a:t>
            </a:r>
            <a:r>
              <a:rPr dirty="0" sz="2800" spc="229">
                <a:latin typeface="Cambria"/>
                <a:cs typeface="Cambria"/>
              </a:rPr>
              <a:t>a</a:t>
            </a:r>
            <a:r>
              <a:rPr dirty="0" sz="2800" spc="190">
                <a:latin typeface="Cambria"/>
                <a:cs typeface="Cambria"/>
              </a:rPr>
              <a:t>mic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40">
                <a:latin typeface="Cambria"/>
                <a:cs typeface="Cambria"/>
              </a:rPr>
              <a:t>blo</a:t>
            </a:r>
            <a:r>
              <a:rPr dirty="0" sz="2800" spc="145">
                <a:latin typeface="Cambria"/>
                <a:cs typeface="Cambria"/>
              </a:rPr>
              <a:t>c</a:t>
            </a:r>
            <a:r>
              <a:rPr dirty="0" sz="2800" spc="275">
                <a:latin typeface="Cambria"/>
                <a:cs typeface="Cambria"/>
              </a:rPr>
              <a:t>k</a:t>
            </a:r>
            <a:r>
              <a:rPr dirty="0" sz="2800" spc="229">
                <a:latin typeface="Cambria"/>
                <a:cs typeface="Cambria"/>
              </a:rPr>
              <a:t>s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55">
                <a:latin typeface="Cambria"/>
                <a:cs typeface="Cambria"/>
              </a:rPr>
              <a:t>is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125">
                <a:latin typeface="Cambria"/>
                <a:cs typeface="Cambria"/>
              </a:rPr>
              <a:t>listed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75">
                <a:latin typeface="Cambria"/>
                <a:cs typeface="Cambria"/>
              </a:rPr>
              <a:t>belo</a:t>
            </a:r>
            <a:r>
              <a:rPr dirty="0" sz="2800" spc="135">
                <a:latin typeface="Cambria"/>
                <a:cs typeface="Cambria"/>
              </a:rPr>
              <a:t>w</a:t>
            </a:r>
            <a:r>
              <a:rPr dirty="0" sz="2800">
                <a:latin typeface="Cambria"/>
                <a:cs typeface="Cambria"/>
              </a:rPr>
              <a:t>	</a:t>
            </a:r>
            <a:r>
              <a:rPr dirty="0" sz="2800" spc="245">
                <a:latin typeface="Cambria"/>
                <a:cs typeface="Cambria"/>
              </a:rPr>
              <a:t>a</a:t>
            </a:r>
            <a:r>
              <a:rPr dirty="0" sz="2800" spc="295">
                <a:latin typeface="Cambria"/>
                <a:cs typeface="Cambria"/>
              </a:rPr>
              <a:t>n</a:t>
            </a:r>
            <a:r>
              <a:rPr dirty="0" sz="2800" spc="105">
                <a:latin typeface="Cambria"/>
                <a:cs typeface="Cambria"/>
              </a:rPr>
              <a:t>d  </a:t>
            </a:r>
            <a:r>
              <a:rPr dirty="0" sz="2800" spc="165">
                <a:latin typeface="Cambria"/>
                <a:cs typeface="Cambria"/>
              </a:rPr>
              <a:t>the</a:t>
            </a:r>
            <a:r>
              <a:rPr dirty="0" sz="2800" spc="285">
                <a:latin typeface="Cambria"/>
                <a:cs typeface="Cambria"/>
              </a:rPr>
              <a:t> </a:t>
            </a:r>
            <a:r>
              <a:rPr dirty="0" sz="2800" spc="125">
                <a:latin typeface="Cambria"/>
                <a:cs typeface="Cambria"/>
              </a:rPr>
              <a:t>detailed</a:t>
            </a:r>
            <a:r>
              <a:rPr dirty="0" sz="2800" spc="275">
                <a:latin typeface="Cambria"/>
                <a:cs typeface="Cambria"/>
              </a:rPr>
              <a:t> </a:t>
            </a:r>
            <a:r>
              <a:rPr dirty="0" sz="2800" spc="114">
                <a:latin typeface="Cambria"/>
                <a:cs typeface="Cambria"/>
              </a:rPr>
              <a:t>fields</a:t>
            </a:r>
            <a:r>
              <a:rPr dirty="0" sz="2800" spc="275">
                <a:latin typeface="Cambria"/>
                <a:cs typeface="Cambria"/>
              </a:rPr>
              <a:t> </a:t>
            </a:r>
            <a:r>
              <a:rPr dirty="0" sz="2800" spc="55">
                <a:latin typeface="Cambria"/>
                <a:cs typeface="Cambria"/>
              </a:rPr>
              <a:t>will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140">
                <a:latin typeface="Cambria"/>
                <a:cs typeface="Cambria"/>
              </a:rPr>
              <a:t>be</a:t>
            </a:r>
            <a:r>
              <a:rPr dirty="0" sz="2800" spc="295">
                <a:latin typeface="Cambria"/>
                <a:cs typeface="Cambria"/>
              </a:rPr>
              <a:t> </a:t>
            </a:r>
            <a:r>
              <a:rPr dirty="0" sz="2800" spc="180">
                <a:latin typeface="Cambria"/>
                <a:cs typeface="Cambria"/>
              </a:rPr>
              <a:t>shown</a:t>
            </a:r>
            <a:r>
              <a:rPr dirty="0" sz="2800" spc="285">
                <a:latin typeface="Cambria"/>
                <a:cs typeface="Cambria"/>
              </a:rPr>
              <a:t> </a:t>
            </a:r>
            <a:r>
              <a:rPr dirty="0" sz="2800" spc="170">
                <a:latin typeface="Cambria"/>
                <a:cs typeface="Cambria"/>
              </a:rPr>
              <a:t>in</a:t>
            </a:r>
            <a:r>
              <a:rPr dirty="0" sz="2800" spc="280">
                <a:latin typeface="Cambria"/>
                <a:cs typeface="Cambria"/>
              </a:rPr>
              <a:t> </a:t>
            </a:r>
            <a:r>
              <a:rPr dirty="0" sz="2800" spc="150">
                <a:latin typeface="Cambria"/>
                <a:cs typeface="Cambria"/>
              </a:rPr>
              <a:t>further</a:t>
            </a:r>
            <a:r>
              <a:rPr dirty="0" sz="2800" spc="290">
                <a:latin typeface="Cambria"/>
                <a:cs typeface="Cambria"/>
              </a:rPr>
              <a:t> </a:t>
            </a:r>
            <a:r>
              <a:rPr dirty="0" sz="2800" spc="170">
                <a:latin typeface="Cambria"/>
                <a:cs typeface="Cambria"/>
              </a:rPr>
              <a:t>slides.</a:t>
            </a:r>
            <a:endParaRPr sz="2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00000"/>
              </a:buClr>
              <a:buFont typeface="Wingdings"/>
              <a:buChar char=""/>
            </a:pPr>
            <a:endParaRPr sz="3400">
              <a:latin typeface="Cambria"/>
              <a:cs typeface="Cambria"/>
            </a:endParaRPr>
          </a:p>
          <a:p>
            <a:pPr lvl="1" marL="1250315" indent="-323850">
              <a:lnSpc>
                <a:spcPct val="100000"/>
              </a:lnSpc>
              <a:buAutoNum type="alphaUcPeriod" startAt="6"/>
              <a:tabLst>
                <a:tab pos="1250950" algn="l"/>
              </a:tabLst>
            </a:pPr>
            <a:r>
              <a:rPr dirty="0" sz="2000" spc="135">
                <a:latin typeface="Cambria"/>
                <a:cs typeface="Cambria"/>
              </a:rPr>
              <a:t>Employment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and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135">
                <a:latin typeface="Cambria"/>
                <a:cs typeface="Cambria"/>
              </a:rPr>
              <a:t>Labour</a:t>
            </a:r>
            <a:r>
              <a:rPr dirty="0" sz="2000" spc="180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Cost</a:t>
            </a:r>
            <a:r>
              <a:rPr dirty="0" sz="2000" spc="165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lvl="1" marL="1292860" indent="-366395">
              <a:lnSpc>
                <a:spcPct val="100000"/>
              </a:lnSpc>
              <a:spcBef>
                <a:spcPts val="730"/>
              </a:spcBef>
              <a:buAutoNum type="alphaUcPeriod" startAt="6"/>
              <a:tabLst>
                <a:tab pos="1293495" algn="l"/>
              </a:tabLst>
            </a:pPr>
            <a:r>
              <a:rPr dirty="0" sz="2000" spc="120">
                <a:latin typeface="Cambria"/>
                <a:cs typeface="Cambria"/>
              </a:rPr>
              <a:t>Income</a:t>
            </a:r>
            <a:r>
              <a:rPr dirty="0" sz="2000" spc="145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and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130">
                <a:latin typeface="Cambria"/>
                <a:cs typeface="Cambria"/>
              </a:rPr>
              <a:t>Expenditure</a:t>
            </a:r>
            <a:r>
              <a:rPr dirty="0" sz="2000" spc="160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lvl="1" marL="1292860" indent="-366395">
              <a:lnSpc>
                <a:spcPct val="100000"/>
              </a:lnSpc>
              <a:spcBef>
                <a:spcPts val="745"/>
              </a:spcBef>
              <a:buAutoNum type="alphaUcPeriod" startAt="6"/>
              <a:tabLst>
                <a:tab pos="1293495" algn="l"/>
              </a:tabLst>
            </a:pPr>
            <a:r>
              <a:rPr dirty="0" sz="2000" spc="120">
                <a:latin typeface="Cambria"/>
                <a:cs typeface="Cambria"/>
              </a:rPr>
              <a:t>Asset</a:t>
            </a:r>
            <a:r>
              <a:rPr dirty="0" sz="2000" spc="155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and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85">
                <a:latin typeface="Cambria"/>
                <a:cs typeface="Cambria"/>
              </a:rPr>
              <a:t>Liability</a:t>
            </a:r>
            <a:r>
              <a:rPr dirty="0" sz="2000" spc="175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lvl="1" marL="1174115" indent="-247650">
              <a:lnSpc>
                <a:spcPct val="100000"/>
              </a:lnSpc>
              <a:spcBef>
                <a:spcPts val="745"/>
              </a:spcBef>
              <a:buAutoNum type="alphaUcPeriod" startAt="6"/>
              <a:tabLst>
                <a:tab pos="1174750" algn="l"/>
              </a:tabLst>
            </a:pPr>
            <a:r>
              <a:rPr dirty="0" sz="2000" spc="114">
                <a:latin typeface="Cambria"/>
                <a:cs typeface="Cambria"/>
              </a:rPr>
              <a:t>Products</a:t>
            </a:r>
            <a:r>
              <a:rPr dirty="0" sz="2000" spc="114">
                <a:latin typeface="Microsoft Sans Serif"/>
                <a:cs typeface="Microsoft Sans Serif"/>
              </a:rPr>
              <a:t>,</a:t>
            </a:r>
            <a:r>
              <a:rPr dirty="0" sz="2000" spc="60">
                <a:latin typeface="Microsoft Sans Serif"/>
                <a:cs typeface="Microsoft Sans Serif"/>
              </a:rPr>
              <a:t> </a:t>
            </a:r>
            <a:r>
              <a:rPr dirty="0" sz="2000" spc="114">
                <a:latin typeface="Cambria"/>
                <a:cs typeface="Cambria"/>
              </a:rPr>
              <a:t>Services</a:t>
            </a:r>
            <a:r>
              <a:rPr dirty="0" sz="2000" spc="150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and</a:t>
            </a:r>
            <a:r>
              <a:rPr dirty="0" sz="2000" spc="190">
                <a:latin typeface="Cambria"/>
                <a:cs typeface="Cambria"/>
              </a:rPr>
              <a:t> </a:t>
            </a:r>
            <a:r>
              <a:rPr dirty="0" sz="2000" spc="175">
                <a:latin typeface="Cambria"/>
                <a:cs typeface="Cambria"/>
              </a:rPr>
              <a:t>Schemes</a:t>
            </a:r>
            <a:r>
              <a:rPr dirty="0" sz="2000" spc="509">
                <a:latin typeface="Cambria"/>
                <a:cs typeface="Cambria"/>
              </a:rPr>
              <a:t>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  <a:p>
            <a:pPr lvl="1" marL="1240790" indent="-314325">
              <a:lnSpc>
                <a:spcPct val="100000"/>
              </a:lnSpc>
              <a:spcBef>
                <a:spcPts val="735"/>
              </a:spcBef>
              <a:buAutoNum type="alphaUcPeriod" startAt="6"/>
              <a:tabLst>
                <a:tab pos="1241425" algn="l"/>
              </a:tabLst>
            </a:pPr>
            <a:r>
              <a:rPr dirty="0" sz="2000" spc="95">
                <a:latin typeface="Cambria"/>
                <a:cs typeface="Cambria"/>
              </a:rPr>
              <a:t>Verification</a:t>
            </a:r>
            <a:r>
              <a:rPr dirty="0" sz="2000" spc="175">
                <a:latin typeface="Cambria"/>
                <a:cs typeface="Cambria"/>
              </a:rPr>
              <a:t> </a:t>
            </a:r>
            <a:r>
              <a:rPr dirty="0" sz="2000" spc="170">
                <a:latin typeface="Cambria"/>
                <a:cs typeface="Cambria"/>
              </a:rPr>
              <a:t>and</a:t>
            </a:r>
            <a:r>
              <a:rPr dirty="0" sz="2000" spc="185">
                <a:latin typeface="Cambria"/>
                <a:cs typeface="Cambria"/>
              </a:rPr>
              <a:t> </a:t>
            </a:r>
            <a:r>
              <a:rPr dirty="0" sz="2000" spc="165">
                <a:latin typeface="Cambria"/>
                <a:cs typeface="Cambria"/>
              </a:rPr>
              <a:t>Submission </a:t>
            </a:r>
            <a:r>
              <a:rPr dirty="0" sz="2000" spc="145">
                <a:latin typeface="Cambria"/>
                <a:cs typeface="Cambria"/>
              </a:rPr>
              <a:t>Block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0095" y="310134"/>
            <a:ext cx="812990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88440" algn="l"/>
                <a:tab pos="2538095" algn="l"/>
                <a:tab pos="3049905" algn="l"/>
                <a:tab pos="5037455" algn="l"/>
                <a:tab pos="5547995" algn="l"/>
                <a:tab pos="6332855" algn="l"/>
              </a:tabLst>
            </a:pPr>
            <a:r>
              <a:rPr dirty="0" spc="210"/>
              <a:t>Screen	</a:t>
            </a:r>
            <a:r>
              <a:rPr dirty="0" spc="275"/>
              <a:t>Shot	</a:t>
            </a:r>
            <a:r>
              <a:rPr dirty="0" spc="150"/>
              <a:t>of	</a:t>
            </a:r>
            <a:r>
              <a:rPr dirty="0" spc="175"/>
              <a:t>Template	</a:t>
            </a:r>
            <a:r>
              <a:rPr dirty="0" spc="150"/>
              <a:t>of	</a:t>
            </a:r>
            <a:r>
              <a:rPr dirty="0" spc="225"/>
              <a:t>the	</a:t>
            </a:r>
            <a:r>
              <a:rPr dirty="0" spc="155"/>
              <a:t>Database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99214" y="6636511"/>
            <a:ext cx="1143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75" b="1">
                <a:solidFill>
                  <a:srgbClr val="888888"/>
                </a:solidFill>
                <a:latin typeface="Cambria"/>
                <a:cs typeface="Cambria"/>
              </a:rPr>
              <a:t>9</a:t>
            </a:r>
            <a:endParaRPr sz="105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060" y="975360"/>
            <a:ext cx="10469880" cy="55839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dc:title>National Database on Cooperatives</dc:title>
  <dcterms:created xsi:type="dcterms:W3CDTF">2022-12-08T06:10:19Z</dcterms:created>
  <dcterms:modified xsi:type="dcterms:W3CDTF">2022-12-08T06:10:19Z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2022-04-22T00:00:00Z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2022-12-08T00:00:00Z</vt:filetime>
  </property>
</Properties>
</file>