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3102" y="421081"/>
            <a:ext cx="7765795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1555" y="1383919"/>
            <a:ext cx="10368889" cy="287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1021" y="3451047"/>
            <a:ext cx="9577070" cy="118554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ts val="4560"/>
              </a:lnSpc>
              <a:spcBef>
                <a:spcPts val="110"/>
              </a:spcBef>
            </a:pPr>
            <a:r>
              <a:rPr dirty="0" sz="4000" spc="-25"/>
              <a:t>Ministry</a:t>
            </a:r>
            <a:r>
              <a:rPr dirty="0" sz="4000" spc="-145"/>
              <a:t> </a:t>
            </a:r>
            <a:r>
              <a:rPr dirty="0" sz="4000"/>
              <a:t>of</a:t>
            </a:r>
            <a:r>
              <a:rPr dirty="0" sz="4000" spc="-105"/>
              <a:t> </a:t>
            </a:r>
            <a:r>
              <a:rPr dirty="0" sz="4000" spc="-40"/>
              <a:t>Cooperation</a:t>
            </a:r>
            <a:endParaRPr sz="4000"/>
          </a:p>
          <a:p>
            <a:pPr algn="ctr">
              <a:lnSpc>
                <a:spcPts val="4560"/>
              </a:lnSpc>
            </a:pPr>
            <a:r>
              <a:rPr dirty="0" sz="4000" spc="-30"/>
              <a:t>National</a:t>
            </a:r>
            <a:r>
              <a:rPr dirty="0" sz="4000" spc="-105"/>
              <a:t> </a:t>
            </a:r>
            <a:r>
              <a:rPr dirty="0" sz="4000" spc="-45"/>
              <a:t>Cooperative</a:t>
            </a:r>
            <a:r>
              <a:rPr dirty="0" sz="4000" spc="-140"/>
              <a:t> </a:t>
            </a:r>
            <a:r>
              <a:rPr dirty="0" sz="4000" spc="-40"/>
              <a:t>Development</a:t>
            </a:r>
            <a:r>
              <a:rPr dirty="0" sz="4000" spc="-100"/>
              <a:t> </a:t>
            </a:r>
            <a:r>
              <a:rPr dirty="0" sz="4000" spc="-40"/>
              <a:t>Corporation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5391" y="931572"/>
            <a:ext cx="2349785" cy="24120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97528" y="279603"/>
            <a:ext cx="3986529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25"/>
              <a:t>Special</a:t>
            </a:r>
            <a:r>
              <a:rPr dirty="0" sz="4800" spc="-200"/>
              <a:t> </a:t>
            </a:r>
            <a:r>
              <a:rPr dirty="0" sz="4800" spc="-30"/>
              <a:t>Schemes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544169" y="1405585"/>
            <a:ext cx="11170285" cy="2950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indent="-2286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400" spc="-40" b="1">
                <a:latin typeface="Calibri"/>
                <a:cs typeface="Calibri"/>
              </a:rPr>
              <a:t>Yuva</a:t>
            </a:r>
            <a:r>
              <a:rPr dirty="0" sz="2400" spc="31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Sahakar</a:t>
            </a:r>
            <a:r>
              <a:rPr dirty="0" sz="2400" spc="33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(New</a:t>
            </a:r>
            <a:r>
              <a:rPr dirty="0" sz="2400" spc="335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Cooperative):</a:t>
            </a:r>
            <a:r>
              <a:rPr dirty="0" sz="2400" spc="335" b="1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Start-up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support,</a:t>
            </a:r>
            <a:r>
              <a:rPr dirty="0" sz="2400" spc="34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Rate</a:t>
            </a:r>
            <a:r>
              <a:rPr dirty="0" sz="2400" spc="3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Interest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@</a:t>
            </a:r>
            <a:r>
              <a:rPr dirty="0" sz="2400" spc="29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%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less</a:t>
            </a:r>
            <a:r>
              <a:rPr dirty="0" sz="2400" spc="3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than</a:t>
            </a:r>
            <a:endParaRPr sz="2400">
              <a:latin typeface="Calibri"/>
              <a:cs typeface="Calibri"/>
            </a:endParaRPr>
          </a:p>
          <a:p>
            <a:pPr algn="just" marL="241300">
              <a:lnSpc>
                <a:spcPts val="2735"/>
              </a:lnSpc>
            </a:pPr>
            <a:r>
              <a:rPr dirty="0" sz="2400" spc="-5">
                <a:latin typeface="Calibri"/>
                <a:cs typeface="Calibri"/>
              </a:rPr>
              <a:t>applicable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rate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interest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-5">
                <a:latin typeface="Calibri"/>
                <a:cs typeface="Calibri"/>
              </a:rPr>
              <a:t> term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loan.</a:t>
            </a:r>
            <a:endParaRPr sz="2400">
              <a:latin typeface="Calibri"/>
              <a:cs typeface="Calibri"/>
            </a:endParaRPr>
          </a:p>
          <a:p>
            <a:pPr algn="just" marL="241300" marR="5080" indent="-228600">
              <a:lnSpc>
                <a:spcPct val="90100"/>
              </a:lnSpc>
              <a:spcBef>
                <a:spcPts val="98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400" spc="-15" b="1">
                <a:latin typeface="Calibri"/>
                <a:cs typeface="Calibri"/>
              </a:rPr>
              <a:t>Ayushman</a:t>
            </a:r>
            <a:r>
              <a:rPr dirty="0" sz="2400" spc="36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Sahakar</a:t>
            </a:r>
            <a:r>
              <a:rPr dirty="0" sz="2400" spc="36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(Health</a:t>
            </a:r>
            <a:r>
              <a:rPr dirty="0" sz="2400" spc="36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Cooperative):</a:t>
            </a:r>
            <a:r>
              <a:rPr dirty="0" sz="2400" spc="360" b="1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Healthcare</a:t>
            </a:r>
            <a:r>
              <a:rPr dirty="0" sz="2400" spc="36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support,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Rate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of</a:t>
            </a:r>
            <a:r>
              <a:rPr dirty="0" sz="2400" spc="3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Interest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@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1%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less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than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applicable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rate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interest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on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term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loan,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where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women</a:t>
            </a:r>
            <a:r>
              <a:rPr dirty="0" sz="2400" spc="-10">
                <a:latin typeface="Calibri"/>
                <a:cs typeface="Calibri"/>
              </a:rPr>
              <a:t> members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are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majority.</a:t>
            </a:r>
            <a:endParaRPr sz="2400">
              <a:latin typeface="Calibri"/>
              <a:cs typeface="Calibri"/>
            </a:endParaRPr>
          </a:p>
          <a:p>
            <a:pPr algn="just" marL="241300" marR="5080" indent="-228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2400" spc="-5" b="1">
                <a:latin typeface="Calibri"/>
                <a:cs typeface="Calibri"/>
              </a:rPr>
              <a:t>Nandini </a:t>
            </a:r>
            <a:r>
              <a:rPr dirty="0" sz="2400" spc="-10" b="1">
                <a:latin typeface="Calibri"/>
                <a:cs typeface="Calibri"/>
              </a:rPr>
              <a:t>Sahakar </a:t>
            </a:r>
            <a:r>
              <a:rPr dirty="0" sz="2400" spc="-15" b="1">
                <a:latin typeface="Calibri"/>
                <a:cs typeface="Calibri"/>
              </a:rPr>
              <a:t>(Women Cooperative): </a:t>
            </a:r>
            <a:r>
              <a:rPr dirty="0" sz="2400" spc="-25">
                <a:latin typeface="Calibri"/>
                <a:cs typeface="Calibri"/>
              </a:rPr>
              <a:t>Women </a:t>
            </a:r>
            <a:r>
              <a:rPr dirty="0" sz="2400" spc="-5">
                <a:latin typeface="Calibri"/>
                <a:cs typeface="Calibri"/>
              </a:rPr>
              <a:t>support </a:t>
            </a:r>
            <a:r>
              <a:rPr dirty="0" sz="2400">
                <a:latin typeface="Calibri"/>
                <a:cs typeface="Calibri"/>
              </a:rPr>
              <a:t>, </a:t>
            </a:r>
            <a:r>
              <a:rPr dirty="0" sz="2400" spc="-15">
                <a:latin typeface="Calibri"/>
                <a:cs typeface="Calibri"/>
              </a:rPr>
              <a:t>Rate </a:t>
            </a:r>
            <a:r>
              <a:rPr dirty="0" sz="2400" spc="-10">
                <a:latin typeface="Calibri"/>
                <a:cs typeface="Calibri"/>
              </a:rPr>
              <a:t>of </a:t>
            </a:r>
            <a:r>
              <a:rPr dirty="0" sz="2400" spc="-20">
                <a:latin typeface="Calibri"/>
                <a:cs typeface="Calibri"/>
              </a:rPr>
              <a:t>Interest </a:t>
            </a:r>
            <a:r>
              <a:rPr dirty="0" sz="2400">
                <a:latin typeface="Calibri"/>
                <a:cs typeface="Calibri"/>
              </a:rPr>
              <a:t>@ 1% </a:t>
            </a:r>
            <a:r>
              <a:rPr dirty="0" sz="2400" spc="-10">
                <a:latin typeface="Calibri"/>
                <a:cs typeface="Calibri"/>
              </a:rPr>
              <a:t>to </a:t>
            </a:r>
            <a:r>
              <a:rPr dirty="0" sz="2400">
                <a:latin typeface="Calibri"/>
                <a:cs typeface="Calibri"/>
              </a:rPr>
              <a:t>2% 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less than </a:t>
            </a:r>
            <a:r>
              <a:rPr dirty="0" sz="2400" spc="-10">
                <a:latin typeface="Calibri"/>
                <a:cs typeface="Calibri"/>
              </a:rPr>
              <a:t>applicable </a:t>
            </a:r>
            <a:r>
              <a:rPr dirty="0" sz="2400" spc="-25">
                <a:latin typeface="Calibri"/>
                <a:cs typeface="Calibri"/>
              </a:rPr>
              <a:t>rate </a:t>
            </a:r>
            <a:r>
              <a:rPr dirty="0" sz="2400" spc="-10">
                <a:latin typeface="Calibri"/>
                <a:cs typeface="Calibri"/>
              </a:rPr>
              <a:t>of </a:t>
            </a:r>
            <a:r>
              <a:rPr dirty="0" sz="2400" spc="-15">
                <a:latin typeface="Calibri"/>
                <a:cs typeface="Calibri"/>
              </a:rPr>
              <a:t>interest </a:t>
            </a:r>
            <a:r>
              <a:rPr dirty="0" sz="2400">
                <a:latin typeface="Calibri"/>
                <a:cs typeface="Calibri"/>
              </a:rPr>
              <a:t>on </a:t>
            </a:r>
            <a:r>
              <a:rPr dirty="0" sz="2400" spc="-10">
                <a:latin typeface="Calibri"/>
                <a:cs typeface="Calibri"/>
              </a:rPr>
              <a:t>term </a:t>
            </a:r>
            <a:r>
              <a:rPr dirty="0" sz="2400" spc="-15">
                <a:latin typeface="Calibri"/>
                <a:cs typeface="Calibri"/>
              </a:rPr>
              <a:t>loan for </a:t>
            </a:r>
            <a:r>
              <a:rPr dirty="0" sz="2400">
                <a:latin typeface="Calibri"/>
                <a:cs typeface="Calibri"/>
              </a:rPr>
              <a:t>all types of </a:t>
            </a:r>
            <a:r>
              <a:rPr dirty="0" sz="2400" spc="-10">
                <a:latin typeface="Calibri"/>
                <a:cs typeface="Calibri"/>
              </a:rPr>
              <a:t>cooperatives, </a:t>
            </a:r>
            <a:r>
              <a:rPr dirty="0" sz="2400" spc="-15">
                <a:latin typeface="Calibri"/>
                <a:cs typeface="Calibri"/>
              </a:rPr>
              <a:t>where </a:t>
            </a:r>
            <a:r>
              <a:rPr dirty="0" sz="2400" spc="-10">
                <a:latin typeface="Calibri"/>
                <a:cs typeface="Calibri"/>
              </a:rPr>
              <a:t> women</a:t>
            </a:r>
            <a:r>
              <a:rPr dirty="0" sz="2400" spc="-5">
                <a:latin typeface="Calibri"/>
                <a:cs typeface="Calibri"/>
              </a:rPr>
              <a:t> members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are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majority.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07585" y="2516530"/>
            <a:ext cx="3413125" cy="10325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6600" spc="-35"/>
              <a:t>Thank</a:t>
            </a:r>
            <a:r>
              <a:rPr dirty="0" sz="6600" spc="-245"/>
              <a:t> </a:t>
            </a:r>
            <a:r>
              <a:rPr dirty="0" sz="6600" spc="-180"/>
              <a:t>You</a:t>
            </a:r>
            <a:endParaRPr sz="6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1888" y="249377"/>
            <a:ext cx="2769235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45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240421"/>
            <a:ext cx="10363835" cy="4077335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790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>
                <a:latin typeface="Calibri"/>
                <a:cs typeface="Calibri"/>
              </a:rPr>
              <a:t>NCDC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was </a:t>
            </a:r>
            <a:r>
              <a:rPr dirty="0" sz="2400" spc="-5">
                <a:latin typeface="Calibri"/>
                <a:cs typeface="Calibri"/>
              </a:rPr>
              <a:t>established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by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Parliament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under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NCDC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Act,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1962.</a:t>
            </a:r>
            <a:endParaRPr sz="2400">
              <a:latin typeface="Calibri"/>
              <a:cs typeface="Calibri"/>
            </a:endParaRPr>
          </a:p>
          <a:p>
            <a:pPr marL="368935" indent="-356870">
              <a:lnSpc>
                <a:spcPts val="2735"/>
              </a:lnSpc>
              <a:spcBef>
                <a:spcPts val="695"/>
              </a:spcBef>
              <a:buFont typeface="Arial MT"/>
              <a:buChar char="•"/>
              <a:tabLst>
                <a:tab pos="368935" algn="l"/>
                <a:tab pos="369570" algn="l"/>
                <a:tab pos="1588770" algn="l"/>
                <a:tab pos="2402840" algn="l"/>
                <a:tab pos="3027680" algn="l"/>
                <a:tab pos="3835400" algn="l"/>
                <a:tab pos="5121910" algn="l"/>
                <a:tab pos="5539740" algn="l"/>
                <a:tab pos="6329045" algn="l"/>
                <a:tab pos="8164830" algn="l"/>
                <a:tab pos="8679815" algn="l"/>
                <a:tab pos="9969500" algn="l"/>
              </a:tabLst>
            </a:pP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0">
                <a:latin typeface="Calibri"/>
                <a:cs typeface="Calibri"/>
              </a:rPr>
              <a:t>d</a:t>
            </a:r>
            <a:r>
              <a:rPr dirty="0" sz="2400" spc="-30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l</a:t>
            </a:r>
            <a:r>
              <a:rPr dirty="0" sz="2400" spc="-5">
                <a:latin typeface="Calibri"/>
                <a:cs typeface="Calibri"/>
              </a:rPr>
              <a:t>oa</a:t>
            </a:r>
            <a:r>
              <a:rPr dirty="0" sz="2400" spc="1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1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g</a:t>
            </a:r>
            <a:r>
              <a:rPr dirty="0" sz="2400" spc="-50">
                <a:latin typeface="Calibri"/>
                <a:cs typeface="Calibri"/>
              </a:rPr>
              <a:t>r</a:t>
            </a:r>
            <a:r>
              <a:rPr dirty="0" sz="2400" spc="-25">
                <a:latin typeface="Calibri"/>
                <a:cs typeface="Calibri"/>
              </a:rPr>
              <a:t>a</a:t>
            </a:r>
            <a:r>
              <a:rPr dirty="0" sz="2400" spc="-2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-20">
                <a:latin typeface="Calibri"/>
                <a:cs typeface="Calibri"/>
              </a:rPr>
              <a:t>u</a:t>
            </a:r>
            <a:r>
              <a:rPr dirty="0" sz="2400" spc="5">
                <a:latin typeface="Calibri"/>
                <a:cs typeface="Calibri"/>
              </a:rPr>
              <a:t>b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-30">
                <a:latin typeface="Calibri"/>
                <a:cs typeface="Calibri"/>
              </a:rPr>
              <a:t>i</a:t>
            </a:r>
            <a:r>
              <a:rPr dirty="0" sz="2400" spc="5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ies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4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25">
                <a:latin typeface="Calibri"/>
                <a:cs typeface="Calibri"/>
              </a:rPr>
              <a:t>S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30">
                <a:latin typeface="Calibri"/>
                <a:cs typeface="Calibri"/>
              </a:rPr>
              <a:t>G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 spc="-25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er</a:t>
            </a:r>
            <a:r>
              <a:rPr dirty="0" sz="2400" spc="1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m</a:t>
            </a:r>
            <a:r>
              <a:rPr dirty="0" sz="2400" spc="-20">
                <a:latin typeface="Calibri"/>
                <a:cs typeface="Calibri"/>
              </a:rPr>
              <a:t>en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s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40">
                <a:latin typeface="Calibri"/>
                <a:cs typeface="Calibri"/>
              </a:rPr>
              <a:t>f</a:t>
            </a:r>
            <a:r>
              <a:rPr dirty="0" sz="2400">
                <a:latin typeface="Calibri"/>
                <a:cs typeface="Calibri"/>
              </a:rPr>
              <a:t>or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15">
                <a:latin typeface="Calibri"/>
                <a:cs typeface="Calibri"/>
              </a:rPr>
              <a:t>f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g</a:t>
            </a:r>
            <a:r>
              <a:rPr dirty="0" sz="2400">
                <a:latin typeface="Calibri"/>
                <a:cs typeface="Calibri"/>
              </a:rPr>
              <a:t>	</a:t>
            </a:r>
            <a:r>
              <a:rPr dirty="0" sz="2400" spc="-35">
                <a:latin typeface="Calibri"/>
                <a:cs typeface="Calibri"/>
              </a:rPr>
              <a:t>c</a:t>
            </a:r>
            <a:r>
              <a:rPr dirty="0" sz="2400" spc="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368935">
              <a:lnSpc>
                <a:spcPts val="2735"/>
              </a:lnSpc>
            </a:pPr>
            <a:r>
              <a:rPr dirty="0" sz="2400" spc="-10">
                <a:latin typeface="Calibri"/>
                <a:cs typeface="Calibri"/>
              </a:rPr>
              <a:t>operative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societies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also</a:t>
            </a:r>
            <a:r>
              <a:rPr dirty="0" sz="2400" spc="-5">
                <a:latin typeface="Calibri"/>
                <a:cs typeface="Calibri"/>
              </a:rPr>
              <a:t> direct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lending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to co-operative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societies.</a:t>
            </a:r>
            <a:endParaRPr sz="2400">
              <a:latin typeface="Calibri"/>
              <a:cs typeface="Calibri"/>
            </a:endParaRPr>
          </a:p>
          <a:p>
            <a:pPr marL="368935" indent="-356870">
              <a:lnSpc>
                <a:spcPts val="2740"/>
              </a:lnSpc>
              <a:spcBef>
                <a:spcPts val="720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>
                <a:latin typeface="Calibri"/>
                <a:cs typeface="Calibri"/>
              </a:rPr>
              <a:t>Aims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to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provide</a:t>
            </a:r>
            <a:r>
              <a:rPr dirty="0" sz="2400" spc="1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assistance</a:t>
            </a:r>
            <a:r>
              <a:rPr dirty="0" sz="2400" spc="1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to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all</a:t>
            </a:r>
            <a:r>
              <a:rPr dirty="0" sz="2400" spc="1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bankable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projects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across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States</a:t>
            </a:r>
            <a:r>
              <a:rPr dirty="0" sz="2400" spc="1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through</a:t>
            </a:r>
            <a:r>
              <a:rPr dirty="0" sz="2400" spc="1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its</a:t>
            </a:r>
            <a:endParaRPr sz="2400">
              <a:latin typeface="Calibri"/>
              <a:cs typeface="Calibri"/>
            </a:endParaRPr>
          </a:p>
          <a:p>
            <a:pPr marL="368935">
              <a:lnSpc>
                <a:spcPts val="2740"/>
              </a:lnSpc>
            </a:pPr>
            <a:r>
              <a:rPr dirty="0" sz="2400">
                <a:latin typeface="Calibri"/>
                <a:cs typeface="Calibri"/>
              </a:rPr>
              <a:t>18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Regional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Offices.</a:t>
            </a:r>
            <a:endParaRPr sz="2400">
              <a:latin typeface="Calibri"/>
              <a:cs typeface="Calibri"/>
            </a:endParaRPr>
          </a:p>
          <a:p>
            <a:pPr marL="368935" marR="6985" indent="-356870">
              <a:lnSpc>
                <a:spcPts val="2590"/>
              </a:lnSpc>
              <a:spcBef>
                <a:spcPts val="1050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 spc="-10">
                <a:latin typeface="Calibri"/>
                <a:cs typeface="Calibri"/>
              </a:rPr>
              <a:t>Disbursements</a:t>
            </a:r>
            <a:r>
              <a:rPr dirty="0" sz="2400" spc="38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have</a:t>
            </a:r>
            <a:r>
              <a:rPr dirty="0" sz="2400" spc="40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risen</a:t>
            </a:r>
            <a:r>
              <a:rPr dirty="0" sz="2400" spc="409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steadily</a:t>
            </a:r>
            <a:r>
              <a:rPr dirty="0" sz="2400" spc="37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from</a:t>
            </a:r>
            <a:r>
              <a:rPr dirty="0" sz="2400" spc="409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Rs</a:t>
            </a:r>
            <a:r>
              <a:rPr dirty="0" sz="2400" spc="3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5700</a:t>
            </a:r>
            <a:r>
              <a:rPr dirty="0" sz="2400" spc="37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Crore</a:t>
            </a:r>
            <a:r>
              <a:rPr dirty="0" sz="2400" spc="409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(2014-15)</a:t>
            </a:r>
            <a:r>
              <a:rPr dirty="0" sz="2400" spc="3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to</a:t>
            </a:r>
            <a:r>
              <a:rPr dirty="0" sz="2400" spc="37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Rs</a:t>
            </a:r>
            <a:r>
              <a:rPr dirty="0" sz="2400" spc="37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34200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Crore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(2021-22).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Cumulative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financial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assistance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far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Rs.</a:t>
            </a:r>
            <a:r>
              <a:rPr dirty="0" sz="2400">
                <a:latin typeface="Calibri"/>
                <a:cs typeface="Calibri"/>
              </a:rPr>
              <a:t> 2.15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lakh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crore.</a:t>
            </a:r>
            <a:endParaRPr sz="2400">
              <a:latin typeface="Calibri"/>
              <a:cs typeface="Calibri"/>
            </a:endParaRPr>
          </a:p>
          <a:p>
            <a:pPr marL="368935" marR="5080" indent="-356870">
              <a:lnSpc>
                <a:spcPts val="2590"/>
              </a:lnSpc>
              <a:spcBef>
                <a:spcPts val="995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 spc="-5">
                <a:latin typeface="Calibri"/>
                <a:cs typeface="Calibri"/>
              </a:rPr>
              <a:t>Implements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flagship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GoI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schemes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such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15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erstwhile</a:t>
            </a:r>
            <a:r>
              <a:rPr dirty="0" sz="2400" spc="16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CSISAC,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FPO,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 spc="-60">
                <a:latin typeface="Calibri"/>
                <a:cs typeface="Calibri"/>
              </a:rPr>
              <a:t>PMMSY,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FFPO,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 spc="-45">
                <a:latin typeface="Calibri"/>
                <a:cs typeface="Calibri"/>
              </a:rPr>
              <a:t>DIDF,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FIDF,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PM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FME,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AMI,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National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Livestock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Mission,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etc.</a:t>
            </a:r>
            <a:endParaRPr sz="24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685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>
                <a:latin typeface="Calibri"/>
                <a:cs typeface="Calibri"/>
              </a:rPr>
              <a:t>Timeline: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Working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Capital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Loan</a:t>
            </a:r>
            <a:r>
              <a:rPr dirty="0" sz="2400">
                <a:latin typeface="Calibri"/>
                <a:cs typeface="Calibri"/>
              </a:rPr>
              <a:t> in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15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days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5">
                <a:latin typeface="Calibri"/>
                <a:cs typeface="Calibri"/>
              </a:rPr>
              <a:t>Term</a:t>
            </a:r>
            <a:r>
              <a:rPr dirty="0" sz="2400" spc="-5">
                <a:latin typeface="Calibri"/>
                <a:cs typeface="Calibri"/>
              </a:rPr>
              <a:t> Loan</a:t>
            </a:r>
            <a:r>
              <a:rPr dirty="0" sz="2400">
                <a:latin typeface="Calibri"/>
                <a:cs typeface="Calibri"/>
              </a:rPr>
              <a:t> in 30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days.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365" y="137617"/>
            <a:ext cx="11778615" cy="51244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15"/>
              <a:t>Regional</a:t>
            </a:r>
            <a:r>
              <a:rPr dirty="0" sz="3200" spc="95"/>
              <a:t> </a:t>
            </a:r>
            <a:r>
              <a:rPr dirty="0" sz="3200" spc="-10"/>
              <a:t>Office</a:t>
            </a:r>
            <a:r>
              <a:rPr dirty="0" sz="3200" spc="30"/>
              <a:t> </a:t>
            </a:r>
            <a:r>
              <a:rPr dirty="0" sz="3200" spc="-10"/>
              <a:t>wise</a:t>
            </a:r>
            <a:r>
              <a:rPr dirty="0" sz="3200" spc="55"/>
              <a:t> </a:t>
            </a:r>
            <a:r>
              <a:rPr dirty="0" sz="3200" spc="-20"/>
              <a:t>Equivalent</a:t>
            </a:r>
            <a:r>
              <a:rPr dirty="0" sz="3200" spc="55"/>
              <a:t> </a:t>
            </a:r>
            <a:r>
              <a:rPr dirty="0" sz="3200" spc="-20"/>
              <a:t>Penetration</a:t>
            </a:r>
            <a:r>
              <a:rPr dirty="0" sz="3200" spc="35"/>
              <a:t> </a:t>
            </a:r>
            <a:r>
              <a:rPr dirty="0" sz="3200" spc="-55"/>
              <a:t>Targets</a:t>
            </a:r>
            <a:r>
              <a:rPr dirty="0" sz="3200" spc="50"/>
              <a:t> </a:t>
            </a:r>
            <a:r>
              <a:rPr dirty="0" sz="3200" spc="-5"/>
              <a:t>(EPT)</a:t>
            </a:r>
            <a:r>
              <a:rPr dirty="0" sz="3200" spc="20"/>
              <a:t> </a:t>
            </a:r>
            <a:r>
              <a:rPr dirty="0" sz="3200" spc="-30"/>
              <a:t>for</a:t>
            </a:r>
            <a:r>
              <a:rPr dirty="0" sz="3200" spc="15"/>
              <a:t> </a:t>
            </a:r>
            <a:r>
              <a:rPr dirty="0" sz="3200" spc="-5"/>
              <a:t>FY</a:t>
            </a:r>
            <a:r>
              <a:rPr dirty="0" sz="3200" spc="15"/>
              <a:t> </a:t>
            </a:r>
            <a:r>
              <a:rPr dirty="0" sz="3200" spc="-25"/>
              <a:t>2022-23</a:t>
            </a:r>
            <a:endParaRPr sz="32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7350" y="757301"/>
          <a:ext cx="11376025" cy="5838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3895"/>
                <a:gridCol w="2046605"/>
                <a:gridCol w="4775200"/>
                <a:gridCol w="2118995"/>
                <a:gridCol w="1741804"/>
              </a:tblGrid>
              <a:tr h="4958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S.No.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87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16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Office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87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Covered</a:t>
                      </a:r>
                      <a:r>
                        <a:rPr dirty="0" sz="16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States/UTs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187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900"/>
                        </a:lnSpc>
                      </a:pPr>
                      <a:r>
                        <a:rPr dirty="0" sz="1600" spc="5" b="1">
                          <a:latin typeface="Calibri"/>
                          <a:cs typeface="Calibri"/>
                        </a:rPr>
                        <a:t>EPT</a:t>
                      </a:r>
                      <a:r>
                        <a:rPr dirty="0" sz="16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(Population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*</a:t>
                      </a:r>
                      <a:r>
                        <a:rPr dirty="0" sz="16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500)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ts val="1905"/>
                        </a:lnSpc>
                      </a:pPr>
                      <a:r>
                        <a:rPr dirty="0" sz="1600" spc="5" b="1">
                          <a:latin typeface="Calibri"/>
                          <a:cs typeface="Calibri"/>
                        </a:rPr>
                        <a:t>(Rs.</a:t>
                      </a:r>
                      <a:r>
                        <a:rPr dirty="0" sz="16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Crore)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9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Mobile</a:t>
                      </a:r>
                      <a:r>
                        <a:rPr dirty="0" sz="16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of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L="3810">
                        <a:lnSpc>
                          <a:spcPts val="1905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16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Directors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68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Bengaluru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0"/>
                        </a:lnSpc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Karnataka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3000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9311765334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Bhopal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Madhya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Pradesh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3600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Bhubaneswar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Odisha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2100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9311765336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Chandigarh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Punjab,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Haryana,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Jammu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Kashmir,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Chandigarh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6600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9311765337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Chennai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5"/>
                        </a:lnSpc>
                      </a:pPr>
                      <a:r>
                        <a:rPr dirty="0" sz="1600" spc="-114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3600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9311765338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Dehradun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Uttarakhand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9311765339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Gandhinagar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5"/>
                        </a:lnSpc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Gujarat,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Daman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Diu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3200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58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Guwahati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marR="158115">
                        <a:lnSpc>
                          <a:spcPts val="192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Assam,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Arunachal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Pradesh, Mizoram,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Tripura,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Nagaland, </a:t>
                      </a:r>
                      <a:r>
                        <a:rPr dirty="0" sz="1600" spc="-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Manipur,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Meghalaya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2100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Hyderabad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Andhra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Pradesh,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Telangana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4600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Jaipur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Rajasthan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3400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Kolkata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9"/>
                        </a:lnSpc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West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Bengal,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Sikkim,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Andaman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Nicobar</a:t>
                      </a:r>
                      <a:r>
                        <a:rPr dirty="0" sz="16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Islands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4600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Lucknow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9"/>
                        </a:lnSpc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Uttar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Pradesh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10000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Patna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Bihar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5000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Pune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9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Maharashtra,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Goa,</a:t>
                      </a:r>
                      <a:r>
                        <a:rPr dirty="0" sz="16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Dadra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Nagar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Haveli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5500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Raipur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95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Chhattisgarh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12000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Ranchi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89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Jharkhand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1600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9311765349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Shimla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95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Himachal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Pradesh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9311765350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Thiruvananthapuram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895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Kerala,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Lakshadweep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1700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416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9311765351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935">
                <a:tc gridSpan="3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600" spc="-35" b="1">
                          <a:latin typeface="Calibri"/>
                          <a:cs typeface="Calibri"/>
                        </a:rPr>
                        <a:t>Total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73400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0935" y="156210"/>
            <a:ext cx="5855335" cy="69532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25"/>
              <a:t>Activities</a:t>
            </a:r>
            <a:r>
              <a:rPr dirty="0" spc="-135"/>
              <a:t> </a:t>
            </a:r>
            <a:r>
              <a:rPr dirty="0" spc="-30"/>
              <a:t>Funded</a:t>
            </a:r>
            <a:r>
              <a:rPr dirty="0" spc="-140"/>
              <a:t> </a:t>
            </a:r>
            <a:r>
              <a:rPr dirty="0" spc="-20"/>
              <a:t>by</a:t>
            </a:r>
            <a:r>
              <a:rPr dirty="0" spc="-105"/>
              <a:t> </a:t>
            </a:r>
            <a:r>
              <a:rPr dirty="0" spc="-25"/>
              <a:t>NCDC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4647" y="1094618"/>
            <a:ext cx="3666490" cy="118300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2000" spc="-15" b="1">
                <a:solidFill>
                  <a:srgbClr val="006FC0"/>
                </a:solidFill>
                <a:latin typeface="Calibri"/>
                <a:cs typeface="Calibri"/>
              </a:rPr>
              <a:t>Marketing</a:t>
            </a:r>
            <a:r>
              <a:rPr dirty="0" sz="2000" spc="-3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&amp;</a:t>
            </a:r>
            <a:r>
              <a:rPr dirty="0" sz="2000" b="1">
                <a:solidFill>
                  <a:srgbClr val="006FC0"/>
                </a:solidFill>
                <a:latin typeface="Calibri"/>
                <a:cs typeface="Calibri"/>
              </a:rPr>
              <a:t> Inputs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430"/>
              </a:spcBef>
            </a:pPr>
            <a:r>
              <a:rPr dirty="0" sz="1600" spc="-10">
                <a:latin typeface="Calibri"/>
                <a:cs typeface="Calibri"/>
              </a:rPr>
              <a:t>Assistance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for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MSP</a:t>
            </a:r>
            <a:r>
              <a:rPr dirty="0" sz="1600" spc="-15">
                <a:latin typeface="Calibri"/>
                <a:cs typeface="Calibri"/>
              </a:rPr>
              <a:t> operations,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Farm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Service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Centres,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Agri-infrastructure,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Custom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Hiring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Centres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86370" y="1237310"/>
            <a:ext cx="4229735" cy="634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Industrial</a:t>
            </a:r>
            <a:r>
              <a:rPr dirty="0" sz="2000" spc="-2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006FC0"/>
                </a:solidFill>
                <a:latin typeface="Calibri"/>
                <a:cs typeface="Calibri"/>
              </a:rPr>
              <a:t>,Credit</a:t>
            </a:r>
            <a:r>
              <a:rPr dirty="0" sz="2000" spc="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,Service</a:t>
            </a:r>
            <a:r>
              <a:rPr dirty="0" sz="2000" spc="2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Coops.</a:t>
            </a:r>
            <a:r>
              <a:rPr dirty="0" sz="2000" spc="-1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&amp;</a:t>
            </a:r>
            <a:r>
              <a:rPr dirty="0" sz="2000" spc="1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40" b="1">
                <a:solidFill>
                  <a:srgbClr val="006FC0"/>
                </a:solidFill>
                <a:latin typeface="Calibri"/>
                <a:cs typeface="Calibri"/>
              </a:rPr>
              <a:t>Yuva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10" b="1">
                <a:solidFill>
                  <a:srgbClr val="006FC0"/>
                </a:solidFill>
                <a:latin typeface="Calibri"/>
                <a:cs typeface="Calibri"/>
              </a:rPr>
              <a:t>Sahakar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1373" y="2521118"/>
            <a:ext cx="2334895" cy="1205865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2000" spc="-10" b="1">
                <a:solidFill>
                  <a:srgbClr val="006FC0"/>
                </a:solidFill>
                <a:latin typeface="Calibri"/>
                <a:cs typeface="Calibri"/>
              </a:rPr>
              <a:t>Agro-Processing</a:t>
            </a:r>
            <a:endParaRPr sz="2000">
              <a:latin typeface="Calibri"/>
              <a:cs typeface="Calibri"/>
            </a:endParaRPr>
          </a:p>
          <a:p>
            <a:pPr algn="just" marL="24765" marR="5080">
              <a:lnSpc>
                <a:spcPct val="100000"/>
              </a:lnSpc>
              <a:spcBef>
                <a:spcPts val="509"/>
              </a:spcBef>
            </a:pPr>
            <a:r>
              <a:rPr dirty="0" sz="1600" spc="-30">
                <a:latin typeface="Calibri"/>
                <a:cs typeface="Calibri"/>
              </a:rPr>
              <a:t>Sugar, </a:t>
            </a:r>
            <a:r>
              <a:rPr dirty="0" sz="1600" spc="-25">
                <a:latin typeface="Calibri"/>
                <a:cs typeface="Calibri"/>
              </a:rPr>
              <a:t>Textile, </a:t>
            </a:r>
            <a:r>
              <a:rPr dirty="0" sz="1600" spc="-5">
                <a:latin typeface="Calibri"/>
                <a:cs typeface="Calibri"/>
              </a:rPr>
              <a:t>Oilseed, Food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grains, Fruit </a:t>
            </a:r>
            <a:r>
              <a:rPr dirty="0" sz="1600">
                <a:latin typeface="Calibri"/>
                <a:cs typeface="Calibri"/>
              </a:rPr>
              <a:t>and </a:t>
            </a:r>
            <a:r>
              <a:rPr dirty="0" sz="1600" spc="-15">
                <a:latin typeface="Calibri"/>
                <a:cs typeface="Calibri"/>
              </a:rPr>
              <a:t>Vegetables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">
                <a:latin typeface="Calibri"/>
                <a:cs typeface="Calibri"/>
              </a:rPr>
              <a:t> other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processing.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16469" y="2395218"/>
            <a:ext cx="3734435" cy="1263650"/>
          </a:xfrm>
          <a:prstGeom prst="rect">
            <a:avLst/>
          </a:prstGeom>
        </p:spPr>
        <p:txBody>
          <a:bodyPr wrap="square" lIns="0" tIns="1212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2000" spc="-30" b="1">
                <a:solidFill>
                  <a:srgbClr val="006FC0"/>
                </a:solidFill>
                <a:latin typeface="Calibri"/>
                <a:cs typeface="Calibri"/>
              </a:rPr>
              <a:t>Weaker</a:t>
            </a:r>
            <a:r>
              <a:rPr dirty="0" sz="2000" spc="-1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Sections</a:t>
            </a:r>
            <a:endParaRPr sz="2000">
              <a:latin typeface="Calibri"/>
              <a:cs typeface="Calibri"/>
            </a:endParaRPr>
          </a:p>
          <a:p>
            <a:pPr marL="77470" marR="5080">
              <a:lnSpc>
                <a:spcPct val="100699"/>
              </a:lnSpc>
              <a:spcBef>
                <a:spcPts val="690"/>
              </a:spcBef>
            </a:pPr>
            <a:r>
              <a:rPr dirty="0" sz="1600" spc="-5">
                <a:latin typeface="Calibri"/>
                <a:cs typeface="Calibri"/>
              </a:rPr>
              <a:t>Dairy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Livestock,</a:t>
            </a:r>
            <a:r>
              <a:rPr dirty="0" sz="1600" spc="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Fishery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5">
                <a:latin typeface="Calibri"/>
                <a:cs typeface="Calibri"/>
              </a:rPr>
              <a:t>&amp;TD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Handloom, </a:t>
            </a:r>
            <a:r>
              <a:rPr dirty="0" sz="1600" spc="-345">
                <a:latin typeface="Calibri"/>
                <a:cs typeface="Calibri"/>
              </a:rPr>
              <a:t> </a:t>
            </a:r>
            <a:r>
              <a:rPr dirty="0" sz="1600" spc="-35">
                <a:latin typeface="Calibri"/>
                <a:cs typeface="Calibri"/>
              </a:rPr>
              <a:t>Coir,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Jute,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Sericulture,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SC/ST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Women 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Cooperatives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66645" y="3907759"/>
            <a:ext cx="2515235" cy="123444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825"/>
              </a:spcBef>
            </a:pPr>
            <a:r>
              <a:rPr dirty="0" sz="2000" spc="-15" b="1">
                <a:solidFill>
                  <a:srgbClr val="006FC0"/>
                </a:solidFill>
                <a:latin typeface="Calibri"/>
                <a:cs typeface="Calibri"/>
              </a:rPr>
              <a:t>Erstwhile</a:t>
            </a:r>
            <a:r>
              <a:rPr dirty="0" sz="200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006FC0"/>
                </a:solidFill>
                <a:latin typeface="Calibri"/>
                <a:cs typeface="Calibri"/>
              </a:rPr>
              <a:t>ICDP</a:t>
            </a:r>
            <a:endParaRPr sz="2000">
              <a:latin typeface="Calibri"/>
              <a:cs typeface="Calibri"/>
            </a:endParaRPr>
          </a:p>
          <a:p>
            <a:pPr algn="just" marL="12700" marR="5080">
              <a:lnSpc>
                <a:spcPct val="100699"/>
              </a:lnSpc>
              <a:spcBef>
                <a:spcPts val="590"/>
              </a:spcBef>
            </a:pPr>
            <a:r>
              <a:rPr dirty="0" sz="1600">
                <a:latin typeface="Calibri"/>
                <a:cs typeface="Calibri"/>
              </a:rPr>
              <a:t>It </a:t>
            </a:r>
            <a:r>
              <a:rPr dirty="0" sz="1600" spc="-5">
                <a:latin typeface="Calibri"/>
                <a:cs typeface="Calibri"/>
              </a:rPr>
              <a:t>is </a:t>
            </a:r>
            <a:r>
              <a:rPr dirty="0" sz="1600">
                <a:latin typeface="Calibri"/>
                <a:cs typeface="Calibri"/>
              </a:rPr>
              <a:t>an </a:t>
            </a:r>
            <a:r>
              <a:rPr dirty="0" sz="1600" spc="-20">
                <a:latin typeface="Calibri"/>
                <a:cs typeface="Calibri"/>
              </a:rPr>
              <a:t>integrated </a:t>
            </a:r>
            <a:r>
              <a:rPr dirty="0" sz="1600" spc="-5">
                <a:latin typeface="Calibri"/>
                <a:cs typeface="Calibri"/>
              </a:rPr>
              <a:t>area-based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approach taking </a:t>
            </a:r>
            <a:r>
              <a:rPr dirty="0" sz="1600" spc="-20">
                <a:latin typeface="Calibri"/>
                <a:cs typeface="Calibri"/>
              </a:rPr>
              <a:t>into </a:t>
            </a:r>
            <a:r>
              <a:rPr dirty="0" sz="1600" spc="-10">
                <a:latin typeface="Calibri"/>
                <a:cs typeface="Calibri"/>
              </a:rPr>
              <a:t>account </a:t>
            </a:r>
            <a:r>
              <a:rPr dirty="0" sz="1600" spc="-5">
                <a:latin typeface="Calibri"/>
                <a:cs typeface="Calibri"/>
              </a:rPr>
              <a:t> the </a:t>
            </a:r>
            <a:r>
              <a:rPr dirty="0" sz="1600" spc="-10">
                <a:latin typeface="Calibri"/>
                <a:cs typeface="Calibri"/>
              </a:rPr>
              <a:t>local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needs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resources.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25994" y="3928602"/>
            <a:ext cx="3736340" cy="119951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4290">
              <a:lnSpc>
                <a:spcPct val="100000"/>
              </a:lnSpc>
              <a:spcBef>
                <a:spcPts val="675"/>
              </a:spcBef>
            </a:pP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Supply</a:t>
            </a:r>
            <a:r>
              <a:rPr dirty="0" sz="2000" spc="1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006FC0"/>
                </a:solidFill>
                <a:latin typeface="Calibri"/>
                <a:cs typeface="Calibri"/>
              </a:rPr>
              <a:t>Chain,</a:t>
            </a:r>
            <a:r>
              <a:rPr dirty="0" sz="2000" spc="-15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006FC0"/>
                </a:solidFill>
                <a:latin typeface="Calibri"/>
                <a:cs typeface="Calibri"/>
              </a:rPr>
              <a:t>Computerisation</a:t>
            </a:r>
            <a:r>
              <a:rPr dirty="0" sz="2000" spc="-20" b="1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dirty="0" sz="2000" spc="-15" b="1">
                <a:solidFill>
                  <a:srgbClr val="006FC0"/>
                </a:solidFill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12700" marR="34925">
              <a:lnSpc>
                <a:spcPct val="100699"/>
              </a:lnSpc>
              <a:spcBef>
                <a:spcPts val="465"/>
              </a:spcBef>
            </a:pPr>
            <a:r>
              <a:rPr dirty="0" sz="1600" spc="-10">
                <a:latin typeface="Calibri"/>
                <a:cs typeface="Calibri"/>
              </a:rPr>
              <a:t>Storage, </a:t>
            </a:r>
            <a:r>
              <a:rPr dirty="0" sz="1600" spc="-5">
                <a:latin typeface="Calibri"/>
                <a:cs typeface="Calibri"/>
              </a:rPr>
              <a:t>Cold Chain, Supply Chain </a:t>
            </a:r>
            <a:r>
              <a:rPr dirty="0" sz="1600" spc="-20">
                <a:latin typeface="Calibri"/>
                <a:cs typeface="Calibri"/>
              </a:rPr>
              <a:t>Consumer, </a:t>
            </a:r>
            <a:r>
              <a:rPr dirty="0" sz="1600" spc="-35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Computerization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Promotional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61772" y="1255775"/>
            <a:ext cx="1073785" cy="1189990"/>
            <a:chOff x="661772" y="1255775"/>
            <a:chExt cx="1073785" cy="1189990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772" y="2179601"/>
              <a:ext cx="1073504" cy="26569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0560" y="1255775"/>
              <a:ext cx="1060704" cy="926591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6224334" y="1255775"/>
            <a:ext cx="927735" cy="1281430"/>
            <a:chOff x="6224334" y="1255775"/>
            <a:chExt cx="927735" cy="128143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4334" y="2252842"/>
              <a:ext cx="927301" cy="28391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33160" y="1255775"/>
              <a:ext cx="914399" cy="999744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676994" y="2657855"/>
            <a:ext cx="1043305" cy="1297940"/>
            <a:chOff x="676994" y="2657855"/>
            <a:chExt cx="1043305" cy="1297940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6994" y="3670113"/>
              <a:ext cx="1043072" cy="28548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85800" y="2657855"/>
              <a:ext cx="1030224" cy="1014984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6227357" y="2663951"/>
            <a:ext cx="906144" cy="1253490"/>
            <a:chOff x="6227357" y="2663951"/>
            <a:chExt cx="906144" cy="1253490"/>
          </a:xfrm>
        </p:grpSpPr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227357" y="3642749"/>
              <a:ext cx="906014" cy="27462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236207" y="2663951"/>
              <a:ext cx="893063" cy="981456"/>
            </a:xfrm>
            <a:prstGeom prst="rect">
              <a:avLst/>
            </a:prstGeom>
          </p:spPr>
        </p:pic>
      </p:grpSp>
      <p:grpSp>
        <p:nvGrpSpPr>
          <p:cNvPr id="21" name="object 21"/>
          <p:cNvGrpSpPr/>
          <p:nvPr/>
        </p:nvGrpSpPr>
        <p:grpSpPr>
          <a:xfrm>
            <a:off x="661742" y="4087367"/>
            <a:ext cx="1080135" cy="1327150"/>
            <a:chOff x="661742" y="4087367"/>
            <a:chExt cx="1080135" cy="1327150"/>
          </a:xfrm>
        </p:grpSpPr>
        <p:pic>
          <p:nvPicPr>
            <p:cNvPr id="22" name="object 2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1742" y="5120948"/>
              <a:ext cx="1079671" cy="293031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70559" y="4087367"/>
              <a:ext cx="1066800" cy="1036319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6139044" y="4120896"/>
            <a:ext cx="1028065" cy="1281430"/>
            <a:chOff x="6139044" y="4120896"/>
            <a:chExt cx="1028065" cy="1281430"/>
          </a:xfrm>
        </p:grpSpPr>
        <p:pic>
          <p:nvPicPr>
            <p:cNvPr id="25" name="object 2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39044" y="5117912"/>
              <a:ext cx="1027752" cy="28391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147816" y="4120896"/>
              <a:ext cx="1014984" cy="999744"/>
            </a:xfrm>
            <a:prstGeom prst="rect">
              <a:avLst/>
            </a:prstGeom>
          </p:spPr>
        </p:pic>
      </p:grpSp>
      <p:pic>
        <p:nvPicPr>
          <p:cNvPr id="27" name="object 2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575303" y="5925311"/>
            <a:ext cx="3113404" cy="693280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4267580" y="6061354"/>
            <a:ext cx="2067560" cy="3625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200">
                <a:latin typeface="Calibri"/>
                <a:cs typeface="Calibri"/>
              </a:rPr>
              <a:t>10.10%</a:t>
            </a:r>
            <a:r>
              <a:rPr dirty="0" sz="2200" spc="-8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to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10.57%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944367" y="5544311"/>
            <a:ext cx="1113878" cy="836523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3247389" y="5694679"/>
            <a:ext cx="511175" cy="496570"/>
          </a:xfrm>
          <a:prstGeom prst="rect">
            <a:avLst/>
          </a:prstGeom>
        </p:spPr>
        <p:txBody>
          <a:bodyPr wrap="square" lIns="0" tIns="36194" rIns="0" bIns="0" rtlCol="0" vert="horz">
            <a:spAutoFit/>
          </a:bodyPr>
          <a:lstStyle/>
          <a:p>
            <a:pPr marL="24765" marR="5080" indent="-12700">
              <a:lnSpc>
                <a:spcPts val="1780"/>
              </a:lnSpc>
              <a:spcBef>
                <a:spcPts val="284"/>
              </a:spcBef>
            </a:pP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TE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M  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3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31" name="object 3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769352" y="5925311"/>
            <a:ext cx="3433445" cy="659714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8790813" y="6044590"/>
            <a:ext cx="1786889" cy="361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00" spc="5">
                <a:latin typeface="Calibri"/>
                <a:cs typeface="Calibri"/>
              </a:rPr>
              <a:t>6.82%</a:t>
            </a:r>
            <a:r>
              <a:rPr dirty="0" sz="2200" spc="-8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to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 spc="5">
                <a:latin typeface="Calibri"/>
                <a:cs typeface="Calibri"/>
              </a:rPr>
              <a:t>9.16%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33" name="object 3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174992" y="5489447"/>
            <a:ext cx="1235798" cy="976731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7362825" y="5597753"/>
            <a:ext cx="868044" cy="71882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ctr" marL="12700" marR="5080">
              <a:lnSpc>
                <a:spcPct val="91900"/>
              </a:lnSpc>
              <a:spcBef>
                <a:spcPts val="260"/>
              </a:spcBef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G 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CAPITAL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LOAN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53568" y="5693664"/>
            <a:ext cx="2625725" cy="989330"/>
            <a:chOff x="353568" y="5693664"/>
            <a:chExt cx="2625725" cy="989330"/>
          </a:xfrm>
        </p:grpSpPr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53568" y="5693664"/>
              <a:ext cx="2625598" cy="98887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30936" y="5925312"/>
              <a:ext cx="1857629" cy="595693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14528" y="5736336"/>
              <a:ext cx="2508504" cy="871727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815136" y="6009538"/>
            <a:ext cx="14909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Rate</a:t>
            </a:r>
            <a:r>
              <a:rPr dirty="0" sz="18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15" b="1">
                <a:solidFill>
                  <a:srgbClr val="FFFFFF"/>
                </a:solidFill>
                <a:latin typeface="Calibri"/>
                <a:cs typeface="Calibri"/>
              </a:rPr>
              <a:t>Interest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3754" y="232410"/>
            <a:ext cx="6991350" cy="695325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pc="-20"/>
              <a:t>Activity</a:t>
            </a:r>
            <a:r>
              <a:rPr dirty="0" spc="-135"/>
              <a:t> </a:t>
            </a:r>
            <a:r>
              <a:rPr dirty="0" spc="-15"/>
              <a:t>Wise</a:t>
            </a:r>
            <a:r>
              <a:rPr dirty="0" spc="-150"/>
              <a:t> </a:t>
            </a:r>
            <a:r>
              <a:rPr dirty="0" spc="-35"/>
              <a:t>Exposure</a:t>
            </a:r>
            <a:r>
              <a:rPr dirty="0" spc="-120"/>
              <a:t> </a:t>
            </a:r>
            <a:r>
              <a:rPr dirty="0" spc="-10"/>
              <a:t>of</a:t>
            </a:r>
            <a:r>
              <a:rPr dirty="0" spc="-100"/>
              <a:t> </a:t>
            </a:r>
            <a:r>
              <a:rPr dirty="0" spc="-25"/>
              <a:t>NCDC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13113" y="2484868"/>
            <a:ext cx="4246049" cy="387345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991725" y="4055491"/>
            <a:ext cx="869315" cy="76771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>
              <a:lnSpc>
                <a:spcPct val="101899"/>
              </a:lnSpc>
              <a:spcBef>
                <a:spcPts val="70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6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ng  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Inputs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59%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82281" y="4378833"/>
            <a:ext cx="988060" cy="101790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>
              <a:lnSpc>
                <a:spcPct val="102000"/>
              </a:lnSpc>
              <a:spcBef>
                <a:spcPts val="70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ri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&amp; 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Service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Coops.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45"/>
              </a:spcBef>
            </a:pP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02830" y="3202686"/>
            <a:ext cx="899160" cy="76771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 indent="-635">
              <a:lnSpc>
                <a:spcPct val="101899"/>
              </a:lnSpc>
              <a:spcBef>
                <a:spcPts val="70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Agro-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5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16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oce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si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ng  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13%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11211" y="2111197"/>
            <a:ext cx="1047115" cy="76835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38100" marR="30480" indent="27305">
              <a:lnSpc>
                <a:spcPct val="102600"/>
              </a:lnSpc>
              <a:spcBef>
                <a:spcPts val="60"/>
              </a:spcBef>
            </a:pPr>
            <a:r>
              <a:rPr dirty="0" sz="1600" spc="-20">
                <a:latin typeface="Calibri"/>
                <a:cs typeface="Calibri"/>
              </a:rPr>
              <a:t>Weaker</a:t>
            </a:r>
            <a:r>
              <a:rPr dirty="0" sz="1600" spc="55">
                <a:latin typeface="Calibri"/>
                <a:cs typeface="Calibri"/>
              </a:rPr>
              <a:t> </a:t>
            </a:r>
            <a:r>
              <a:rPr dirty="0" baseline="29513" sz="2400">
                <a:latin typeface="Calibri"/>
                <a:cs typeface="Calibri"/>
              </a:rPr>
              <a:t>2% </a:t>
            </a:r>
            <a:r>
              <a:rPr dirty="0" baseline="29513" sz="2400" spc="-5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Sections</a:t>
            </a:r>
            <a:endParaRPr sz="1600">
              <a:latin typeface="Calibri"/>
              <a:cs typeface="Calibri"/>
            </a:endParaRPr>
          </a:p>
          <a:p>
            <a:pPr marL="254635">
              <a:lnSpc>
                <a:spcPct val="100000"/>
              </a:lnSpc>
              <a:spcBef>
                <a:spcPts val="25"/>
              </a:spcBef>
            </a:pPr>
            <a:r>
              <a:rPr dirty="0" sz="1600">
                <a:latin typeface="Calibri"/>
                <a:cs typeface="Calibri"/>
              </a:rPr>
              <a:t>5%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1325" y="1801825"/>
            <a:ext cx="1102360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13888" sz="2400" spc="7">
                <a:latin typeface="Calibri"/>
                <a:cs typeface="Calibri"/>
              </a:rPr>
              <a:t>ICDP</a:t>
            </a:r>
            <a:r>
              <a:rPr dirty="0" baseline="13888" sz="2400" spc="27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Others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09786" y="2051761"/>
            <a:ext cx="275590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>
                <a:latin typeface="Calibri"/>
                <a:cs typeface="Calibri"/>
              </a:rPr>
              <a:t>1%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15925" y="1343025"/>
          <a:ext cx="5889625" cy="5050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000"/>
                <a:gridCol w="2940050"/>
                <a:gridCol w="1161414"/>
                <a:gridCol w="1143635"/>
              </a:tblGrid>
              <a:tr h="77152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9240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1700" spc="10" b="1">
                          <a:latin typeface="Calibri"/>
                          <a:cs typeface="Calibri"/>
                        </a:rPr>
                        <a:t>SN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1700" b="1">
                          <a:latin typeface="Calibri"/>
                          <a:cs typeface="Calibri"/>
                        </a:rPr>
                        <a:t>Activity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30"/>
                        </a:lnSpc>
                      </a:pPr>
                      <a:r>
                        <a:rPr dirty="0" sz="1700" spc="-5" b="1">
                          <a:latin typeface="Calibri"/>
                          <a:cs typeface="Calibri"/>
                        </a:rPr>
                        <a:t>Cumulative</a:t>
                      </a:r>
                      <a:endParaRPr sz="1700">
                        <a:latin typeface="Calibri"/>
                        <a:cs typeface="Calibri"/>
                      </a:endParaRPr>
                    </a:p>
                    <a:p>
                      <a:pPr algn="ctr" marL="184785" marR="179705">
                        <a:lnSpc>
                          <a:spcPct val="100000"/>
                        </a:lnSpc>
                      </a:pPr>
                      <a:r>
                        <a:rPr dirty="0" sz="1700" spc="-10" b="1">
                          <a:latin typeface="Calibri"/>
                          <a:cs typeface="Calibri"/>
                        </a:rPr>
                        <a:t>disbursements</a:t>
                      </a:r>
                      <a:r>
                        <a:rPr dirty="0" sz="1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(Rs. In </a:t>
                      </a:r>
                      <a:r>
                        <a:rPr dirty="0" sz="1600" spc="-3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Crore)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8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ts val="2014"/>
                        </a:lnSpc>
                      </a:pPr>
                      <a:r>
                        <a:rPr dirty="0" sz="1700" spc="-5" b="1">
                          <a:latin typeface="Calibri"/>
                          <a:cs typeface="Calibri"/>
                        </a:rPr>
                        <a:t>Amount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</a:pPr>
                      <a:r>
                        <a:rPr dirty="0" sz="1700" b="1">
                          <a:latin typeface="Calibri"/>
                          <a:cs typeface="Calibri"/>
                        </a:rPr>
                        <a:t>%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5"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(i)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4"/>
                        </a:lnSpc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Marketing</a:t>
                      </a:r>
                      <a:r>
                        <a:rPr dirty="0" sz="17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7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Inputs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126142.29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58.49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85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(ii)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Industrial</a:t>
                      </a:r>
                      <a:r>
                        <a:rPr dirty="0" sz="17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17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17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Coops.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7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43270.4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20.06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742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5"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(iii)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4"/>
                        </a:lnSpc>
                      </a:pPr>
                      <a:r>
                        <a:rPr dirty="0" sz="1700" spc="-10">
                          <a:latin typeface="Calibri"/>
                          <a:cs typeface="Calibri"/>
                        </a:rPr>
                        <a:t>Agro-Processing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75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28807.42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13.36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4"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(iv)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4"/>
                        </a:lnSpc>
                      </a:pPr>
                      <a:r>
                        <a:rPr dirty="0" sz="1700" spc="-25">
                          <a:latin typeface="Calibri"/>
                          <a:cs typeface="Calibri"/>
                        </a:rPr>
                        <a:t>Weaker</a:t>
                      </a:r>
                      <a:r>
                        <a:rPr dirty="0" sz="17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Sections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75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10068.02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4.67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5"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(v)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4"/>
                        </a:lnSpc>
                      </a:pPr>
                      <a:r>
                        <a:rPr dirty="0" sz="1700" spc="5">
                          <a:latin typeface="Calibri"/>
                          <a:cs typeface="Calibri"/>
                        </a:rPr>
                        <a:t>ICDP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4875.33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2.26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5">
                <a:tc gridSpan="4">
                  <a:txBody>
                    <a:bodyPr/>
                    <a:lstStyle/>
                    <a:p>
                      <a:pPr marL="155575">
                        <a:lnSpc>
                          <a:spcPts val="2014"/>
                        </a:lnSpc>
                      </a:pPr>
                      <a:r>
                        <a:rPr dirty="0" sz="1700" spc="-5" b="1" i="1">
                          <a:latin typeface="Calibri"/>
                          <a:cs typeface="Calibri"/>
                        </a:rPr>
                        <a:t>Others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71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(vi)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Computerisation of</a:t>
                      </a:r>
                      <a:r>
                        <a:rPr dirty="0" sz="17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10">
                          <a:latin typeface="Calibri"/>
                          <a:cs typeface="Calibri"/>
                        </a:rPr>
                        <a:t>Cooperatives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608.25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0.28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508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4"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(vii)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4"/>
                        </a:lnSpc>
                      </a:pPr>
                      <a:r>
                        <a:rPr dirty="0" sz="1700" spc="-10">
                          <a:latin typeface="Calibri"/>
                          <a:cs typeface="Calibri"/>
                        </a:rPr>
                        <a:t>Storage</a:t>
                      </a:r>
                      <a:r>
                        <a:rPr dirty="0" sz="17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Coldchain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75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1384.19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0.64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5">
                <a:tc>
                  <a:txBody>
                    <a:bodyPr/>
                    <a:lstStyle/>
                    <a:p>
                      <a:pPr algn="ctr">
                        <a:lnSpc>
                          <a:spcPts val="2014"/>
                        </a:lnSpc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(viii)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4"/>
                        </a:lnSpc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Consumer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349.03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4"/>
                        </a:lnSpc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0.16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7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(ix)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2953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marR="254635">
                        <a:lnSpc>
                          <a:spcPct val="100000"/>
                        </a:lnSpc>
                      </a:pPr>
                      <a:r>
                        <a:rPr dirty="0" sz="1700" spc="-5">
                          <a:latin typeface="Calibri"/>
                          <a:cs typeface="Calibri"/>
                        </a:rPr>
                        <a:t>Promotional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&amp; </a:t>
                      </a:r>
                      <a:r>
                        <a:rPr dirty="0" sz="1700" spc="-10">
                          <a:latin typeface="Calibri"/>
                          <a:cs typeface="Calibri"/>
                        </a:rPr>
                        <a:t>Developmental </a:t>
                      </a:r>
                      <a:r>
                        <a:rPr dirty="0" sz="1700" spc="-3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>
                          <a:latin typeface="Calibri"/>
                          <a:cs typeface="Calibri"/>
                        </a:rPr>
                        <a:t>Activities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148.06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2953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0.07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12953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55">
                <a:tc>
                  <a:txBody>
                    <a:bodyPr/>
                    <a:lstStyle/>
                    <a:p>
                      <a:pPr algn="ctr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(x)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 spc="-25">
                          <a:latin typeface="Calibri"/>
                          <a:cs typeface="Calibri"/>
                        </a:rPr>
                        <a:t>Yuva</a:t>
                      </a:r>
                      <a:r>
                        <a:rPr dirty="0" sz="17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700" spc="-5">
                          <a:latin typeface="Calibri"/>
                          <a:cs typeface="Calibri"/>
                        </a:rPr>
                        <a:t>Sahakar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75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0.32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0.00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5">
                <a:tc>
                  <a:txBody>
                    <a:bodyPr/>
                    <a:lstStyle/>
                    <a:p>
                      <a:pPr algn="ctr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(x)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 spc="5">
                          <a:latin typeface="Calibri"/>
                          <a:cs typeface="Calibri"/>
                        </a:rPr>
                        <a:t>FPO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175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16.37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>
                          <a:latin typeface="Calibri"/>
                          <a:cs typeface="Calibri"/>
                        </a:rPr>
                        <a:t>0.01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8605">
                <a:tc gridSpan="2">
                  <a:txBody>
                    <a:bodyPr/>
                    <a:lstStyle/>
                    <a:p>
                      <a:pPr algn="ctr" marL="3175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 spc="-35" b="1">
                          <a:latin typeface="Calibri"/>
                          <a:cs typeface="Calibri"/>
                        </a:rPr>
                        <a:t>Total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 b="1">
                          <a:latin typeface="Calibri"/>
                          <a:cs typeface="Calibri"/>
                        </a:rPr>
                        <a:t>215669.68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10"/>
                        </a:lnSpc>
                        <a:spcBef>
                          <a:spcPts val="5"/>
                        </a:spcBef>
                      </a:pPr>
                      <a:r>
                        <a:rPr dirty="0" sz="1700" spc="-5" b="1">
                          <a:latin typeface="Calibri"/>
                          <a:cs typeface="Calibri"/>
                        </a:rPr>
                        <a:t>100</a:t>
                      </a:r>
                      <a:endParaRPr sz="17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3273" y="246964"/>
            <a:ext cx="7052945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40"/>
              <a:t>Livestock</a:t>
            </a:r>
            <a:r>
              <a:rPr dirty="0" spc="-145"/>
              <a:t> </a:t>
            </a:r>
            <a:r>
              <a:rPr dirty="0" spc="-60"/>
              <a:t>Programme</a:t>
            </a:r>
            <a:r>
              <a:rPr dirty="0" spc="-140"/>
              <a:t> </a:t>
            </a:r>
            <a:r>
              <a:rPr dirty="0" spc="-85"/>
              <a:t>Telangana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383919"/>
            <a:ext cx="10363200" cy="11753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68935" marR="5080" indent="-35687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68935" algn="l"/>
                <a:tab pos="369570" algn="l"/>
                <a:tab pos="1393190" algn="l"/>
                <a:tab pos="2503170" algn="l"/>
                <a:tab pos="2911475" algn="l"/>
                <a:tab pos="4210685" algn="l"/>
                <a:tab pos="5619115" algn="l"/>
                <a:tab pos="6033770" algn="l"/>
                <a:tab pos="7426959" algn="l"/>
                <a:tab pos="8213090" algn="l"/>
                <a:tab pos="9133840" algn="l"/>
                <a:tab pos="9752965" algn="l"/>
              </a:tabLst>
            </a:pP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10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ecial	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 spc="5">
                <a:latin typeface="Calibri"/>
                <a:cs typeface="Calibri"/>
              </a:rPr>
              <a:t>h</a:t>
            </a:r>
            <a:r>
              <a:rPr dirty="0" sz="2400" spc="-20">
                <a:latin typeface="Calibri"/>
                <a:cs typeface="Calibri"/>
              </a:rPr>
              <a:t>e</a:t>
            </a:r>
            <a:r>
              <a:rPr dirty="0" sz="2400">
                <a:latin typeface="Calibri"/>
                <a:cs typeface="Calibri"/>
              </a:rPr>
              <a:t>me	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f	li</a:t>
            </a:r>
            <a:r>
              <a:rPr dirty="0" sz="2400" spc="-30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45">
                <a:latin typeface="Calibri"/>
                <a:cs typeface="Calibri"/>
              </a:rPr>
              <a:t>s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 spc="-5">
                <a:latin typeface="Calibri"/>
                <a:cs typeface="Calibri"/>
              </a:rPr>
              <a:t>oc</a:t>
            </a:r>
            <a:r>
              <a:rPr dirty="0" sz="2400" spc="-15">
                <a:latin typeface="Calibri"/>
                <a:cs typeface="Calibri"/>
              </a:rPr>
              <a:t>k</a:t>
            </a:r>
            <a:r>
              <a:rPr dirty="0" sz="2400">
                <a:latin typeface="Calibri"/>
                <a:cs typeface="Calibri"/>
              </a:rPr>
              <a:t>,	assi</a:t>
            </a:r>
            <a:r>
              <a:rPr dirty="0" sz="2400" spc="-55">
                <a:latin typeface="Calibri"/>
                <a:cs typeface="Calibri"/>
              </a:rPr>
              <a:t>s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0">
                <a:latin typeface="Calibri"/>
                <a:cs typeface="Calibri"/>
              </a:rPr>
              <a:t>n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e	</a:t>
            </a:r>
            <a:r>
              <a:rPr dirty="0" sz="2400" spc="-4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o	</a:t>
            </a:r>
            <a:r>
              <a:rPr dirty="0" sz="2400" spc="-21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el</a:t>
            </a:r>
            <a:r>
              <a:rPr dirty="0" sz="2400" spc="-20">
                <a:latin typeface="Calibri"/>
                <a:cs typeface="Calibri"/>
              </a:rPr>
              <a:t>a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 spc="-50">
                <a:latin typeface="Calibri"/>
                <a:cs typeface="Calibri"/>
              </a:rPr>
              <a:t>g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a	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e	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15">
                <a:latin typeface="Calibri"/>
                <a:cs typeface="Calibri"/>
              </a:rPr>
              <a:t>h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10">
                <a:latin typeface="Calibri"/>
                <a:cs typeface="Calibri"/>
              </a:rPr>
              <a:t>e</a:t>
            </a:r>
            <a:r>
              <a:rPr dirty="0" sz="2400">
                <a:latin typeface="Calibri"/>
                <a:cs typeface="Calibri"/>
              </a:rPr>
              <a:t>p	</a:t>
            </a:r>
            <a:r>
              <a:rPr dirty="0" sz="2400" spc="-25">
                <a:latin typeface="Calibri"/>
                <a:cs typeface="Calibri"/>
              </a:rPr>
              <a:t>a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d	Go</a:t>
            </a:r>
            <a:r>
              <a:rPr dirty="0" sz="2400" spc="-45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t  </a:t>
            </a:r>
            <a:r>
              <a:rPr dirty="0" sz="2400" spc="-5">
                <a:latin typeface="Calibri"/>
                <a:cs typeface="Calibri"/>
              </a:rPr>
              <a:t>Development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Cooperative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Federation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Ltd.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 ₹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8600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crore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for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period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8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55">
                <a:latin typeface="Calibri"/>
                <a:cs typeface="Calibri"/>
              </a:rPr>
              <a:t>year.</a:t>
            </a:r>
            <a:endParaRPr sz="24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 spc="-10">
                <a:latin typeface="Calibri"/>
                <a:cs typeface="Calibri"/>
              </a:rPr>
              <a:t>Project</a:t>
            </a:r>
            <a:r>
              <a:rPr dirty="0" sz="2400" spc="2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aims</a:t>
            </a:r>
            <a:r>
              <a:rPr dirty="0" sz="2400" spc="27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at</a:t>
            </a:r>
            <a:r>
              <a:rPr dirty="0" sz="2400" spc="28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grounding</a:t>
            </a:r>
            <a:r>
              <a:rPr dirty="0" sz="2400" spc="29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of</a:t>
            </a:r>
            <a:r>
              <a:rPr dirty="0" sz="2400" spc="28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7.5</a:t>
            </a:r>
            <a:r>
              <a:rPr dirty="0" sz="2400" spc="28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lakh</a:t>
            </a:r>
            <a:r>
              <a:rPr dirty="0" sz="2400" spc="27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sheep</a:t>
            </a:r>
            <a:r>
              <a:rPr dirty="0" sz="2400" spc="28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rearing</a:t>
            </a:r>
            <a:r>
              <a:rPr dirty="0" sz="2400" spc="27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units(20</a:t>
            </a:r>
            <a:r>
              <a:rPr dirty="0" sz="2400" spc="26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Ewes</a:t>
            </a:r>
            <a:r>
              <a:rPr dirty="0" sz="2400" spc="2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2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1</a:t>
            </a:r>
            <a:r>
              <a:rPr dirty="0" sz="2400" spc="29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Ram-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3810" y="2497073"/>
            <a:ext cx="100006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1525" algn="l"/>
                <a:tab pos="1591310" algn="l"/>
                <a:tab pos="4320540" algn="l"/>
                <a:tab pos="4960620" algn="l"/>
                <a:tab pos="6545580" algn="l"/>
                <a:tab pos="7847330" algn="l"/>
                <a:tab pos="9737725" algn="l"/>
              </a:tabLst>
            </a:pPr>
            <a:r>
              <a:rPr dirty="0" sz="2400" spc="-35">
                <a:latin typeface="Calibri"/>
                <a:cs typeface="Calibri"/>
              </a:rPr>
              <a:t>c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 spc="-20">
                <a:latin typeface="Calibri"/>
                <a:cs typeface="Calibri"/>
              </a:rPr>
              <a:t>s</a:t>
            </a:r>
            <a:r>
              <a:rPr dirty="0" sz="2400">
                <a:latin typeface="Calibri"/>
                <a:cs typeface="Calibri"/>
              </a:rPr>
              <a:t>t	</a:t>
            </a:r>
            <a:r>
              <a:rPr dirty="0" sz="2400" spc="-20">
                <a:latin typeface="Calibri"/>
                <a:cs typeface="Calibri"/>
              </a:rPr>
              <a:t>₹</a:t>
            </a:r>
            <a:r>
              <a:rPr dirty="0" sz="2400" spc="5">
                <a:latin typeface="Calibri"/>
                <a:cs typeface="Calibri"/>
              </a:rPr>
              <a:t>1</a:t>
            </a:r>
            <a:r>
              <a:rPr dirty="0" sz="2400" spc="-10">
                <a:latin typeface="Calibri"/>
                <a:cs typeface="Calibri"/>
              </a:rPr>
              <a:t>.</a:t>
            </a:r>
            <a:r>
              <a:rPr dirty="0" sz="2400" spc="-20">
                <a:latin typeface="Calibri"/>
                <a:cs typeface="Calibri"/>
              </a:rPr>
              <a:t>5</a:t>
            </a:r>
            <a:r>
              <a:rPr dirty="0" sz="2400">
                <a:latin typeface="Calibri"/>
                <a:cs typeface="Calibri"/>
              </a:rPr>
              <a:t>0	la</a:t>
            </a:r>
            <a:r>
              <a:rPr dirty="0" sz="2400" spc="-10">
                <a:latin typeface="Calibri"/>
                <a:cs typeface="Calibri"/>
              </a:rPr>
              <a:t>k</a:t>
            </a:r>
            <a:r>
              <a:rPr dirty="0" sz="2400" spc="5">
                <a:latin typeface="Calibri"/>
                <a:cs typeface="Calibri"/>
              </a:rPr>
              <a:t>h</a:t>
            </a:r>
            <a:r>
              <a:rPr dirty="0" sz="2400">
                <a:latin typeface="Calibri"/>
                <a:cs typeface="Calibri"/>
              </a:rPr>
              <a:t>) </a:t>
            </a:r>
            <a:r>
              <a:rPr dirty="0" sz="2400" spc="-11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b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15">
                <a:latin typeface="Calibri"/>
                <a:cs typeface="Calibri"/>
              </a:rPr>
              <a:t>n</a:t>
            </a:r>
            <a:r>
              <a:rPr dirty="0" sz="2400" spc="-45">
                <a:latin typeface="Calibri"/>
                <a:cs typeface="Calibri"/>
              </a:rPr>
              <a:t>e</a:t>
            </a:r>
            <a:r>
              <a:rPr dirty="0" sz="2400" spc="5">
                <a:latin typeface="Calibri"/>
                <a:cs typeface="Calibri"/>
              </a:rPr>
              <a:t>f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 spc="-40">
                <a:latin typeface="Calibri"/>
                <a:cs typeface="Calibri"/>
              </a:rPr>
              <a:t>t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1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g 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7</a:t>
            </a:r>
            <a:r>
              <a:rPr dirty="0" sz="2400" spc="-30">
                <a:latin typeface="Calibri"/>
                <a:cs typeface="Calibri"/>
              </a:rPr>
              <a:t>.</a:t>
            </a:r>
            <a:r>
              <a:rPr dirty="0" sz="2400">
                <a:latin typeface="Calibri"/>
                <a:cs typeface="Calibri"/>
              </a:rPr>
              <a:t>5	la</a:t>
            </a:r>
            <a:r>
              <a:rPr dirty="0" sz="2400" spc="-35">
                <a:latin typeface="Calibri"/>
                <a:cs typeface="Calibri"/>
              </a:rPr>
              <a:t>k</a:t>
            </a:r>
            <a:r>
              <a:rPr dirty="0" sz="2400">
                <a:latin typeface="Calibri"/>
                <a:cs typeface="Calibri"/>
              </a:rPr>
              <a:t>h	</a:t>
            </a:r>
            <a:r>
              <a:rPr dirty="0" sz="2400" spc="-35">
                <a:latin typeface="Calibri"/>
                <a:cs typeface="Calibri"/>
              </a:rPr>
              <a:t>c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 spc="-15">
                <a:latin typeface="Calibri"/>
                <a:cs typeface="Calibri"/>
              </a:rPr>
              <a:t>o</a:t>
            </a:r>
            <a:r>
              <a:rPr dirty="0" sz="2400" spc="5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40">
                <a:latin typeface="Calibri"/>
                <a:cs typeface="Calibri"/>
              </a:rPr>
              <a:t>r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 spc="-30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e	m</a:t>
            </a:r>
            <a:r>
              <a:rPr dirty="0" sz="2400" spc="5">
                <a:latin typeface="Calibri"/>
                <a:cs typeface="Calibri"/>
              </a:rPr>
              <a:t>e</a:t>
            </a:r>
            <a:r>
              <a:rPr dirty="0" sz="2400">
                <a:latin typeface="Calibri"/>
                <a:cs typeface="Calibri"/>
              </a:rPr>
              <a:t>m</a:t>
            </a:r>
            <a:r>
              <a:rPr dirty="0" sz="2400" spc="10">
                <a:latin typeface="Calibri"/>
                <a:cs typeface="Calibri"/>
              </a:rPr>
              <a:t>b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4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s	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>
                <a:latin typeface="Calibri"/>
                <a:cs typeface="Calibri"/>
              </a:rPr>
              <a:t>n </a:t>
            </a:r>
            <a:r>
              <a:rPr dirty="0" sz="2400" spc="-9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3</a:t>
            </a:r>
            <a:r>
              <a:rPr dirty="0" sz="2400">
                <a:latin typeface="Calibri"/>
                <a:cs typeface="Calibri"/>
              </a:rPr>
              <a:t>2 </a:t>
            </a:r>
            <a:r>
              <a:rPr dirty="0" sz="2400" spc="-9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50">
                <a:latin typeface="Calibri"/>
                <a:cs typeface="Calibri"/>
              </a:rPr>
              <a:t>s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 spc="-25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i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s	</a:t>
            </a:r>
            <a:r>
              <a:rPr dirty="0" sz="2400" spc="-2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2734228"/>
            <a:ext cx="10361295" cy="205740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368935">
              <a:lnSpc>
                <a:spcPct val="100000"/>
              </a:lnSpc>
              <a:spcBef>
                <a:spcPts val="825"/>
              </a:spcBef>
            </a:pPr>
            <a:r>
              <a:rPr dirty="0" sz="2400" spc="-25">
                <a:latin typeface="Calibri"/>
                <a:cs typeface="Calibri"/>
              </a:rPr>
              <a:t>Telangana.</a:t>
            </a:r>
            <a:endParaRPr sz="2400">
              <a:latin typeface="Calibri"/>
              <a:cs typeface="Calibri"/>
            </a:endParaRPr>
          </a:p>
          <a:p>
            <a:pPr marL="368935" marR="6350" indent="-356870">
              <a:lnSpc>
                <a:spcPts val="2590"/>
              </a:lnSpc>
              <a:spcBef>
                <a:spcPts val="1050"/>
              </a:spcBef>
              <a:buFont typeface="Arial MT"/>
              <a:buChar char="•"/>
              <a:tabLst>
                <a:tab pos="368935" algn="l"/>
                <a:tab pos="369570" algn="l"/>
                <a:tab pos="1932939" algn="l"/>
                <a:tab pos="2344420" algn="l"/>
                <a:tab pos="3039745" algn="l"/>
                <a:tab pos="4152265" algn="l"/>
                <a:tab pos="4866005" algn="l"/>
                <a:tab pos="5167630" algn="l"/>
                <a:tab pos="6134100" algn="l"/>
                <a:tab pos="6542405" algn="l"/>
                <a:tab pos="6853555" algn="l"/>
                <a:tab pos="7594600" algn="l"/>
                <a:tab pos="8286750" algn="l"/>
                <a:tab pos="8999855" algn="l"/>
              </a:tabLst>
            </a:pPr>
            <a:r>
              <a:rPr dirty="0" sz="2400" spc="-6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15">
                <a:latin typeface="Calibri"/>
                <a:cs typeface="Calibri"/>
              </a:rPr>
              <a:t>p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yme</a:t>
            </a:r>
            <a:r>
              <a:rPr dirty="0" sz="2400" spc="-1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t	</a:t>
            </a:r>
            <a:r>
              <a:rPr dirty="0" sz="2400" spc="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f	lo</a:t>
            </a:r>
            <a:r>
              <a:rPr dirty="0" sz="2400" spc="-15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n	</a:t>
            </a:r>
            <a:r>
              <a:rPr dirty="0" sz="2400" spc="-30">
                <a:latin typeface="Calibri"/>
                <a:cs typeface="Calibri"/>
              </a:rPr>
              <a:t>s</a:t>
            </a:r>
            <a:r>
              <a:rPr dirty="0" sz="2400" spc="5">
                <a:latin typeface="Calibri"/>
                <a:cs typeface="Calibri"/>
              </a:rPr>
              <a:t>p</a:t>
            </a:r>
            <a:r>
              <a:rPr dirty="0" sz="2400" spc="-45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5">
                <a:latin typeface="Calibri"/>
                <a:cs typeface="Calibri"/>
              </a:rPr>
              <a:t>ad</a:t>
            </a:r>
            <a:r>
              <a:rPr dirty="0" sz="2400">
                <a:latin typeface="Calibri"/>
                <a:cs typeface="Calibri"/>
              </a:rPr>
              <a:t>s	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 spc="-25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er	a	</a:t>
            </a:r>
            <a:r>
              <a:rPr dirty="0" sz="2400" spc="5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5">
                <a:latin typeface="Calibri"/>
                <a:cs typeface="Calibri"/>
              </a:rPr>
              <a:t>r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d	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f	8	</a:t>
            </a:r>
            <a:r>
              <a:rPr dirty="0" sz="2400" spc="-35">
                <a:latin typeface="Calibri"/>
                <a:cs typeface="Calibri"/>
              </a:rPr>
              <a:t>y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5">
                <a:latin typeface="Calibri"/>
                <a:cs typeface="Calibri"/>
              </a:rPr>
              <a:t>a</a:t>
            </a:r>
            <a:r>
              <a:rPr dirty="0" sz="2400" spc="-235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.	</a:t>
            </a:r>
            <a:r>
              <a:rPr dirty="0" sz="2400" spc="-165">
                <a:latin typeface="Calibri"/>
                <a:cs typeface="Calibri"/>
              </a:rPr>
              <a:t>Y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5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r	</a:t>
            </a:r>
            <a:r>
              <a:rPr dirty="0" sz="2400" spc="-10">
                <a:latin typeface="Calibri"/>
                <a:cs typeface="Calibri"/>
              </a:rPr>
              <a:t>w</a:t>
            </a:r>
            <a:r>
              <a:rPr dirty="0" sz="2400">
                <a:latin typeface="Calibri"/>
                <a:cs typeface="Calibri"/>
              </a:rPr>
              <a:t>ise	</a:t>
            </a:r>
            <a:r>
              <a:rPr dirty="0" sz="2400" spc="-25">
                <a:latin typeface="Calibri"/>
                <a:cs typeface="Calibri"/>
              </a:rPr>
              <a:t>r</a:t>
            </a:r>
            <a:r>
              <a:rPr dirty="0" sz="2400" spc="-20">
                <a:latin typeface="Calibri"/>
                <a:cs typeface="Calibri"/>
              </a:rPr>
              <a:t>e</a:t>
            </a:r>
            <a:r>
              <a:rPr dirty="0" sz="2400" spc="-15">
                <a:latin typeface="Calibri"/>
                <a:cs typeface="Calibri"/>
              </a:rPr>
              <a:t>p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yme</a:t>
            </a:r>
            <a:r>
              <a:rPr dirty="0" sz="2400" spc="-1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t  </a:t>
            </a:r>
            <a:r>
              <a:rPr dirty="0" sz="2400" spc="-10">
                <a:latin typeface="Calibri"/>
                <a:cs typeface="Calibri"/>
              </a:rPr>
              <a:t>provision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made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state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budget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by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Government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Telangana.</a:t>
            </a:r>
            <a:endParaRPr sz="2400">
              <a:latin typeface="Calibri"/>
              <a:cs typeface="Calibri"/>
            </a:endParaRPr>
          </a:p>
          <a:p>
            <a:pPr marL="368935" marR="5080" indent="-356870">
              <a:lnSpc>
                <a:spcPts val="2590"/>
              </a:lnSpc>
              <a:spcBef>
                <a:spcPts val="1010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>
                <a:latin typeface="Calibri"/>
                <a:cs typeface="Calibri"/>
              </a:rPr>
              <a:t>Other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States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may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follow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the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similar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model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staggering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budgetary</a:t>
            </a:r>
            <a:r>
              <a:rPr dirty="0" sz="2400" spc="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allocation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for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repayment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throughout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the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loan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period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75319" y="5806440"/>
            <a:ext cx="0" cy="332740"/>
          </a:xfrm>
          <a:custGeom>
            <a:avLst/>
            <a:gdLst/>
            <a:ahLst/>
            <a:cxnLst/>
            <a:rect l="l" t="t" r="r" b="b"/>
            <a:pathLst>
              <a:path w="0" h="332739">
                <a:moveTo>
                  <a:pt x="0" y="0"/>
                </a:moveTo>
                <a:lnTo>
                  <a:pt x="0" y="332359"/>
                </a:lnTo>
              </a:path>
            </a:pathLst>
          </a:custGeom>
          <a:ln w="12192">
            <a:solidFill>
              <a:srgbClr val="3C67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275319" y="4748784"/>
            <a:ext cx="0" cy="332740"/>
          </a:xfrm>
          <a:custGeom>
            <a:avLst/>
            <a:gdLst/>
            <a:ahLst/>
            <a:cxnLst/>
            <a:rect l="l" t="t" r="r" b="b"/>
            <a:pathLst>
              <a:path w="0" h="332739">
                <a:moveTo>
                  <a:pt x="0" y="0"/>
                </a:moveTo>
                <a:lnTo>
                  <a:pt x="0" y="332359"/>
                </a:lnTo>
              </a:path>
            </a:pathLst>
          </a:custGeom>
          <a:ln w="12192">
            <a:solidFill>
              <a:srgbClr val="3C67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108191" y="3663696"/>
            <a:ext cx="2164715" cy="359410"/>
          </a:xfrm>
          <a:custGeom>
            <a:avLst/>
            <a:gdLst/>
            <a:ahLst/>
            <a:cxnLst/>
            <a:rect l="l" t="t" r="r" b="b"/>
            <a:pathLst>
              <a:path w="2164715" h="359410">
                <a:moveTo>
                  <a:pt x="0" y="0"/>
                </a:moveTo>
                <a:lnTo>
                  <a:pt x="0" y="253491"/>
                </a:lnTo>
                <a:lnTo>
                  <a:pt x="2164715" y="253491"/>
                </a:lnTo>
                <a:lnTo>
                  <a:pt x="2164715" y="359282"/>
                </a:lnTo>
              </a:path>
            </a:pathLst>
          </a:custGeom>
          <a:ln w="12192">
            <a:solidFill>
              <a:srgbClr val="3458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40608" y="5812535"/>
            <a:ext cx="0" cy="332740"/>
          </a:xfrm>
          <a:custGeom>
            <a:avLst/>
            <a:gdLst/>
            <a:ahLst/>
            <a:cxnLst/>
            <a:rect l="l" t="t" r="r" b="b"/>
            <a:pathLst>
              <a:path w="0" h="332739">
                <a:moveTo>
                  <a:pt x="0" y="0"/>
                </a:moveTo>
                <a:lnTo>
                  <a:pt x="0" y="332358"/>
                </a:lnTo>
              </a:path>
            </a:pathLst>
          </a:custGeom>
          <a:ln w="12192">
            <a:solidFill>
              <a:srgbClr val="3C67B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40608" y="4754879"/>
            <a:ext cx="0" cy="332740"/>
          </a:xfrm>
          <a:custGeom>
            <a:avLst/>
            <a:gdLst/>
            <a:ahLst/>
            <a:cxnLst/>
            <a:rect l="l" t="t" r="r" b="b"/>
            <a:pathLst>
              <a:path w="0" h="332739">
                <a:moveTo>
                  <a:pt x="0" y="0"/>
                </a:moveTo>
                <a:lnTo>
                  <a:pt x="0" y="332359"/>
                </a:lnTo>
              </a:path>
            </a:pathLst>
          </a:custGeom>
          <a:ln w="12192">
            <a:solidFill>
              <a:srgbClr val="3C67B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3334258" y="2931922"/>
            <a:ext cx="4460240" cy="1103630"/>
            <a:chOff x="3334258" y="2931922"/>
            <a:chExt cx="4460240" cy="1103630"/>
          </a:xfrm>
        </p:grpSpPr>
        <p:sp>
          <p:nvSpPr>
            <p:cNvPr id="8" name="object 8"/>
            <p:cNvSpPr/>
            <p:nvPr/>
          </p:nvSpPr>
          <p:spPr>
            <a:xfrm>
              <a:off x="3340608" y="3663695"/>
              <a:ext cx="2770505" cy="365760"/>
            </a:xfrm>
            <a:custGeom>
              <a:avLst/>
              <a:gdLst/>
              <a:ahLst/>
              <a:cxnLst/>
              <a:rect l="l" t="t" r="r" b="b"/>
              <a:pathLst>
                <a:path w="2770504" h="365760">
                  <a:moveTo>
                    <a:pt x="2770124" y="0"/>
                  </a:moveTo>
                  <a:lnTo>
                    <a:pt x="2770124" y="259714"/>
                  </a:lnTo>
                  <a:lnTo>
                    <a:pt x="0" y="259714"/>
                  </a:lnTo>
                  <a:lnTo>
                    <a:pt x="0" y="365505"/>
                  </a:lnTo>
                </a:path>
              </a:pathLst>
            </a:custGeom>
            <a:ln w="12192">
              <a:solidFill>
                <a:srgbClr val="34589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559808" y="2938272"/>
              <a:ext cx="3100070" cy="725805"/>
            </a:xfrm>
            <a:custGeom>
              <a:avLst/>
              <a:gdLst/>
              <a:ahLst/>
              <a:cxnLst/>
              <a:rect l="l" t="t" r="r" b="b"/>
              <a:pathLst>
                <a:path w="3100070" h="725804">
                  <a:moveTo>
                    <a:pt x="3027298" y="0"/>
                  </a:moveTo>
                  <a:lnTo>
                    <a:pt x="72516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6"/>
                  </a:lnTo>
                  <a:lnTo>
                    <a:pt x="0" y="652906"/>
                  </a:lnTo>
                  <a:lnTo>
                    <a:pt x="5705" y="681114"/>
                  </a:lnTo>
                  <a:lnTo>
                    <a:pt x="21256" y="704167"/>
                  </a:lnTo>
                  <a:lnTo>
                    <a:pt x="44309" y="719718"/>
                  </a:lnTo>
                  <a:lnTo>
                    <a:pt x="72516" y="725423"/>
                  </a:lnTo>
                  <a:lnTo>
                    <a:pt x="3027298" y="725423"/>
                  </a:lnTo>
                  <a:lnTo>
                    <a:pt x="3055506" y="719718"/>
                  </a:lnTo>
                  <a:lnTo>
                    <a:pt x="3078559" y="704167"/>
                  </a:lnTo>
                  <a:lnTo>
                    <a:pt x="3094110" y="681114"/>
                  </a:lnTo>
                  <a:lnTo>
                    <a:pt x="3099816" y="652906"/>
                  </a:lnTo>
                  <a:lnTo>
                    <a:pt x="3099816" y="72516"/>
                  </a:lnTo>
                  <a:lnTo>
                    <a:pt x="3094110" y="44309"/>
                  </a:lnTo>
                  <a:lnTo>
                    <a:pt x="3078559" y="21256"/>
                  </a:lnTo>
                  <a:lnTo>
                    <a:pt x="3055506" y="5705"/>
                  </a:lnTo>
                  <a:lnTo>
                    <a:pt x="3027298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559808" y="2938272"/>
              <a:ext cx="3100070" cy="725805"/>
            </a:xfrm>
            <a:custGeom>
              <a:avLst/>
              <a:gdLst/>
              <a:ahLst/>
              <a:cxnLst/>
              <a:rect l="l" t="t" r="r" b="b"/>
              <a:pathLst>
                <a:path w="3100070" h="725804">
                  <a:moveTo>
                    <a:pt x="0" y="72516"/>
                  </a:moveTo>
                  <a:lnTo>
                    <a:pt x="5705" y="44309"/>
                  </a:lnTo>
                  <a:lnTo>
                    <a:pt x="21256" y="21256"/>
                  </a:lnTo>
                  <a:lnTo>
                    <a:pt x="44309" y="5705"/>
                  </a:lnTo>
                  <a:lnTo>
                    <a:pt x="72516" y="0"/>
                  </a:lnTo>
                  <a:lnTo>
                    <a:pt x="3027298" y="0"/>
                  </a:lnTo>
                  <a:lnTo>
                    <a:pt x="3055506" y="5705"/>
                  </a:lnTo>
                  <a:lnTo>
                    <a:pt x="3078559" y="21256"/>
                  </a:lnTo>
                  <a:lnTo>
                    <a:pt x="3094110" y="44309"/>
                  </a:lnTo>
                  <a:lnTo>
                    <a:pt x="3099816" y="72516"/>
                  </a:lnTo>
                  <a:lnTo>
                    <a:pt x="3099816" y="652906"/>
                  </a:lnTo>
                  <a:lnTo>
                    <a:pt x="3094110" y="681114"/>
                  </a:lnTo>
                  <a:lnTo>
                    <a:pt x="3078559" y="704167"/>
                  </a:lnTo>
                  <a:lnTo>
                    <a:pt x="3055506" y="719718"/>
                  </a:lnTo>
                  <a:lnTo>
                    <a:pt x="3027298" y="725423"/>
                  </a:lnTo>
                  <a:lnTo>
                    <a:pt x="72516" y="725423"/>
                  </a:lnTo>
                  <a:lnTo>
                    <a:pt x="44309" y="719718"/>
                  </a:lnTo>
                  <a:lnTo>
                    <a:pt x="21256" y="704167"/>
                  </a:lnTo>
                  <a:lnTo>
                    <a:pt x="5705" y="681114"/>
                  </a:lnTo>
                  <a:lnTo>
                    <a:pt x="0" y="652906"/>
                  </a:lnTo>
                  <a:lnTo>
                    <a:pt x="0" y="7251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684776" y="3057144"/>
              <a:ext cx="3103245" cy="728980"/>
            </a:xfrm>
            <a:custGeom>
              <a:avLst/>
              <a:gdLst/>
              <a:ahLst/>
              <a:cxnLst/>
              <a:rect l="l" t="t" r="r" b="b"/>
              <a:pathLst>
                <a:path w="3103245" h="728979">
                  <a:moveTo>
                    <a:pt x="3029966" y="0"/>
                  </a:moveTo>
                  <a:lnTo>
                    <a:pt x="72898" y="0"/>
                  </a:lnTo>
                  <a:lnTo>
                    <a:pt x="44523" y="5728"/>
                  </a:lnTo>
                  <a:lnTo>
                    <a:pt x="21351" y="21351"/>
                  </a:lnTo>
                  <a:lnTo>
                    <a:pt x="5728" y="44523"/>
                  </a:lnTo>
                  <a:lnTo>
                    <a:pt x="0" y="72897"/>
                  </a:lnTo>
                  <a:lnTo>
                    <a:pt x="0" y="655573"/>
                  </a:lnTo>
                  <a:lnTo>
                    <a:pt x="5728" y="683948"/>
                  </a:lnTo>
                  <a:lnTo>
                    <a:pt x="21351" y="707120"/>
                  </a:lnTo>
                  <a:lnTo>
                    <a:pt x="44523" y="722743"/>
                  </a:lnTo>
                  <a:lnTo>
                    <a:pt x="72898" y="728471"/>
                  </a:lnTo>
                  <a:lnTo>
                    <a:pt x="3029966" y="728471"/>
                  </a:lnTo>
                  <a:lnTo>
                    <a:pt x="3058340" y="722743"/>
                  </a:lnTo>
                  <a:lnTo>
                    <a:pt x="3081512" y="707120"/>
                  </a:lnTo>
                  <a:lnTo>
                    <a:pt x="3097135" y="683948"/>
                  </a:lnTo>
                  <a:lnTo>
                    <a:pt x="3102864" y="655573"/>
                  </a:lnTo>
                  <a:lnTo>
                    <a:pt x="3102864" y="72897"/>
                  </a:lnTo>
                  <a:lnTo>
                    <a:pt x="3097135" y="44523"/>
                  </a:lnTo>
                  <a:lnTo>
                    <a:pt x="3081512" y="21351"/>
                  </a:lnTo>
                  <a:lnTo>
                    <a:pt x="3058340" y="5728"/>
                  </a:lnTo>
                  <a:lnTo>
                    <a:pt x="302996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684776" y="3057144"/>
              <a:ext cx="3103245" cy="728980"/>
            </a:xfrm>
            <a:custGeom>
              <a:avLst/>
              <a:gdLst/>
              <a:ahLst/>
              <a:cxnLst/>
              <a:rect l="l" t="t" r="r" b="b"/>
              <a:pathLst>
                <a:path w="3103245" h="728979">
                  <a:moveTo>
                    <a:pt x="0" y="72897"/>
                  </a:moveTo>
                  <a:lnTo>
                    <a:pt x="5728" y="44523"/>
                  </a:lnTo>
                  <a:lnTo>
                    <a:pt x="21351" y="21351"/>
                  </a:lnTo>
                  <a:lnTo>
                    <a:pt x="44523" y="5728"/>
                  </a:lnTo>
                  <a:lnTo>
                    <a:pt x="72898" y="0"/>
                  </a:lnTo>
                  <a:lnTo>
                    <a:pt x="3029966" y="0"/>
                  </a:lnTo>
                  <a:lnTo>
                    <a:pt x="3058340" y="5728"/>
                  </a:lnTo>
                  <a:lnTo>
                    <a:pt x="3081512" y="21351"/>
                  </a:lnTo>
                  <a:lnTo>
                    <a:pt x="3097135" y="44523"/>
                  </a:lnTo>
                  <a:lnTo>
                    <a:pt x="3102864" y="72897"/>
                  </a:lnTo>
                  <a:lnTo>
                    <a:pt x="3102864" y="655573"/>
                  </a:lnTo>
                  <a:lnTo>
                    <a:pt x="3097135" y="683948"/>
                  </a:lnTo>
                  <a:lnTo>
                    <a:pt x="3081512" y="707120"/>
                  </a:lnTo>
                  <a:lnTo>
                    <a:pt x="3058340" y="722743"/>
                  </a:lnTo>
                  <a:lnTo>
                    <a:pt x="3029966" y="728471"/>
                  </a:lnTo>
                  <a:lnTo>
                    <a:pt x="72898" y="728471"/>
                  </a:lnTo>
                  <a:lnTo>
                    <a:pt x="44523" y="722743"/>
                  </a:lnTo>
                  <a:lnTo>
                    <a:pt x="21351" y="707120"/>
                  </a:lnTo>
                  <a:lnTo>
                    <a:pt x="5728" y="683948"/>
                  </a:lnTo>
                  <a:lnTo>
                    <a:pt x="0" y="655573"/>
                  </a:lnTo>
                  <a:lnTo>
                    <a:pt x="0" y="72897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4886325" y="2994405"/>
            <a:ext cx="2699385" cy="72644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ctr" marL="6350">
              <a:lnSpc>
                <a:spcPct val="100000"/>
              </a:lnSpc>
              <a:spcBef>
                <a:spcPts val="700"/>
              </a:spcBef>
            </a:pPr>
            <a:r>
              <a:rPr dirty="0" sz="1800" spc="-10" b="1">
                <a:latin typeface="Calibri"/>
                <a:cs typeface="Calibri"/>
              </a:rPr>
              <a:t>Stree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Nidhi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dirty="0" sz="1800" spc="-15">
                <a:latin typeface="Calibri"/>
                <a:cs typeface="Calibri"/>
              </a:rPr>
              <a:t>(Federation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MSs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and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TLFs)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593850" y="4023105"/>
            <a:ext cx="3618865" cy="860425"/>
            <a:chOff x="1593850" y="4023105"/>
            <a:chExt cx="3618865" cy="860425"/>
          </a:xfrm>
        </p:grpSpPr>
        <p:sp>
          <p:nvSpPr>
            <p:cNvPr id="15" name="object 15"/>
            <p:cNvSpPr/>
            <p:nvPr/>
          </p:nvSpPr>
          <p:spPr>
            <a:xfrm>
              <a:off x="1600200" y="4029455"/>
              <a:ext cx="3477895" cy="725805"/>
            </a:xfrm>
            <a:custGeom>
              <a:avLst/>
              <a:gdLst/>
              <a:ahLst/>
              <a:cxnLst/>
              <a:rect l="l" t="t" r="r" b="b"/>
              <a:pathLst>
                <a:path w="3477895" h="725804">
                  <a:moveTo>
                    <a:pt x="3405251" y="0"/>
                  </a:moveTo>
                  <a:lnTo>
                    <a:pt x="72517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7"/>
                  </a:lnTo>
                  <a:lnTo>
                    <a:pt x="0" y="652907"/>
                  </a:lnTo>
                  <a:lnTo>
                    <a:pt x="5705" y="681114"/>
                  </a:lnTo>
                  <a:lnTo>
                    <a:pt x="21256" y="704167"/>
                  </a:lnTo>
                  <a:lnTo>
                    <a:pt x="44309" y="719718"/>
                  </a:lnTo>
                  <a:lnTo>
                    <a:pt x="72517" y="725424"/>
                  </a:lnTo>
                  <a:lnTo>
                    <a:pt x="3405251" y="725424"/>
                  </a:lnTo>
                  <a:lnTo>
                    <a:pt x="3433458" y="719718"/>
                  </a:lnTo>
                  <a:lnTo>
                    <a:pt x="3456511" y="704167"/>
                  </a:lnTo>
                  <a:lnTo>
                    <a:pt x="3472062" y="681114"/>
                  </a:lnTo>
                  <a:lnTo>
                    <a:pt x="3477767" y="652907"/>
                  </a:lnTo>
                  <a:lnTo>
                    <a:pt x="3477767" y="72517"/>
                  </a:lnTo>
                  <a:lnTo>
                    <a:pt x="3472062" y="44309"/>
                  </a:lnTo>
                  <a:lnTo>
                    <a:pt x="3456511" y="21256"/>
                  </a:lnTo>
                  <a:lnTo>
                    <a:pt x="3433458" y="5705"/>
                  </a:lnTo>
                  <a:lnTo>
                    <a:pt x="340525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600200" y="4029455"/>
              <a:ext cx="3477895" cy="725805"/>
            </a:xfrm>
            <a:custGeom>
              <a:avLst/>
              <a:gdLst/>
              <a:ahLst/>
              <a:cxnLst/>
              <a:rect l="l" t="t" r="r" b="b"/>
              <a:pathLst>
                <a:path w="3477895" h="725804">
                  <a:moveTo>
                    <a:pt x="0" y="72517"/>
                  </a:moveTo>
                  <a:lnTo>
                    <a:pt x="5705" y="44309"/>
                  </a:lnTo>
                  <a:lnTo>
                    <a:pt x="21256" y="21256"/>
                  </a:lnTo>
                  <a:lnTo>
                    <a:pt x="44309" y="5705"/>
                  </a:lnTo>
                  <a:lnTo>
                    <a:pt x="72517" y="0"/>
                  </a:lnTo>
                  <a:lnTo>
                    <a:pt x="3405251" y="0"/>
                  </a:lnTo>
                  <a:lnTo>
                    <a:pt x="3433458" y="5705"/>
                  </a:lnTo>
                  <a:lnTo>
                    <a:pt x="3456511" y="21256"/>
                  </a:lnTo>
                  <a:lnTo>
                    <a:pt x="3472062" y="44309"/>
                  </a:lnTo>
                  <a:lnTo>
                    <a:pt x="3477767" y="72517"/>
                  </a:lnTo>
                  <a:lnTo>
                    <a:pt x="3477767" y="652907"/>
                  </a:lnTo>
                  <a:lnTo>
                    <a:pt x="3472062" y="681114"/>
                  </a:lnTo>
                  <a:lnTo>
                    <a:pt x="3456511" y="704167"/>
                  </a:lnTo>
                  <a:lnTo>
                    <a:pt x="3433458" y="719718"/>
                  </a:lnTo>
                  <a:lnTo>
                    <a:pt x="3405251" y="725424"/>
                  </a:lnTo>
                  <a:lnTo>
                    <a:pt x="72517" y="725424"/>
                  </a:lnTo>
                  <a:lnTo>
                    <a:pt x="44309" y="719718"/>
                  </a:lnTo>
                  <a:lnTo>
                    <a:pt x="21256" y="704167"/>
                  </a:lnTo>
                  <a:lnTo>
                    <a:pt x="5705" y="681114"/>
                  </a:lnTo>
                  <a:lnTo>
                    <a:pt x="0" y="652907"/>
                  </a:lnTo>
                  <a:lnTo>
                    <a:pt x="0" y="72517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728215" y="4148327"/>
              <a:ext cx="3477895" cy="728980"/>
            </a:xfrm>
            <a:custGeom>
              <a:avLst/>
              <a:gdLst/>
              <a:ahLst/>
              <a:cxnLst/>
              <a:rect l="l" t="t" r="r" b="b"/>
              <a:pathLst>
                <a:path w="3477895" h="728979">
                  <a:moveTo>
                    <a:pt x="3404870" y="0"/>
                  </a:moveTo>
                  <a:lnTo>
                    <a:pt x="72897" y="0"/>
                  </a:lnTo>
                  <a:lnTo>
                    <a:pt x="44523" y="5728"/>
                  </a:lnTo>
                  <a:lnTo>
                    <a:pt x="21351" y="21351"/>
                  </a:lnTo>
                  <a:lnTo>
                    <a:pt x="5728" y="44523"/>
                  </a:lnTo>
                  <a:lnTo>
                    <a:pt x="0" y="72898"/>
                  </a:lnTo>
                  <a:lnTo>
                    <a:pt x="0" y="655574"/>
                  </a:lnTo>
                  <a:lnTo>
                    <a:pt x="5728" y="683948"/>
                  </a:lnTo>
                  <a:lnTo>
                    <a:pt x="21351" y="707120"/>
                  </a:lnTo>
                  <a:lnTo>
                    <a:pt x="44523" y="722743"/>
                  </a:lnTo>
                  <a:lnTo>
                    <a:pt x="72897" y="728472"/>
                  </a:lnTo>
                  <a:lnTo>
                    <a:pt x="3404870" y="728472"/>
                  </a:lnTo>
                  <a:lnTo>
                    <a:pt x="3433244" y="722743"/>
                  </a:lnTo>
                  <a:lnTo>
                    <a:pt x="3456416" y="707120"/>
                  </a:lnTo>
                  <a:lnTo>
                    <a:pt x="3472039" y="683948"/>
                  </a:lnTo>
                  <a:lnTo>
                    <a:pt x="3477768" y="655574"/>
                  </a:lnTo>
                  <a:lnTo>
                    <a:pt x="3477768" y="72898"/>
                  </a:lnTo>
                  <a:lnTo>
                    <a:pt x="3472039" y="44523"/>
                  </a:lnTo>
                  <a:lnTo>
                    <a:pt x="3456416" y="21351"/>
                  </a:lnTo>
                  <a:lnTo>
                    <a:pt x="3433244" y="5728"/>
                  </a:lnTo>
                  <a:lnTo>
                    <a:pt x="340487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728215" y="4148327"/>
              <a:ext cx="3477895" cy="728980"/>
            </a:xfrm>
            <a:custGeom>
              <a:avLst/>
              <a:gdLst/>
              <a:ahLst/>
              <a:cxnLst/>
              <a:rect l="l" t="t" r="r" b="b"/>
              <a:pathLst>
                <a:path w="3477895" h="728979">
                  <a:moveTo>
                    <a:pt x="0" y="72898"/>
                  </a:moveTo>
                  <a:lnTo>
                    <a:pt x="5728" y="44523"/>
                  </a:lnTo>
                  <a:lnTo>
                    <a:pt x="21351" y="21351"/>
                  </a:lnTo>
                  <a:lnTo>
                    <a:pt x="44523" y="5728"/>
                  </a:lnTo>
                  <a:lnTo>
                    <a:pt x="72897" y="0"/>
                  </a:lnTo>
                  <a:lnTo>
                    <a:pt x="3404870" y="0"/>
                  </a:lnTo>
                  <a:lnTo>
                    <a:pt x="3433244" y="5728"/>
                  </a:lnTo>
                  <a:lnTo>
                    <a:pt x="3456416" y="21351"/>
                  </a:lnTo>
                  <a:lnTo>
                    <a:pt x="3472039" y="44523"/>
                  </a:lnTo>
                  <a:lnTo>
                    <a:pt x="3477768" y="72898"/>
                  </a:lnTo>
                  <a:lnTo>
                    <a:pt x="3477768" y="655574"/>
                  </a:lnTo>
                  <a:lnTo>
                    <a:pt x="3472039" y="683948"/>
                  </a:lnTo>
                  <a:lnTo>
                    <a:pt x="3456416" y="707120"/>
                  </a:lnTo>
                  <a:lnTo>
                    <a:pt x="3433244" y="722743"/>
                  </a:lnTo>
                  <a:lnTo>
                    <a:pt x="3404870" y="728472"/>
                  </a:lnTo>
                  <a:lnTo>
                    <a:pt x="72897" y="728472"/>
                  </a:lnTo>
                  <a:lnTo>
                    <a:pt x="44523" y="722743"/>
                  </a:lnTo>
                  <a:lnTo>
                    <a:pt x="21351" y="707120"/>
                  </a:lnTo>
                  <a:lnTo>
                    <a:pt x="5728" y="683948"/>
                  </a:lnTo>
                  <a:lnTo>
                    <a:pt x="0" y="655574"/>
                  </a:lnTo>
                  <a:lnTo>
                    <a:pt x="0" y="72898"/>
                  </a:lnTo>
                  <a:close/>
                </a:path>
              </a:pathLst>
            </a:custGeom>
            <a:ln w="12191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2286380" y="4085371"/>
            <a:ext cx="2361565" cy="727710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05"/>
              </a:spcBef>
            </a:pPr>
            <a:r>
              <a:rPr dirty="0" sz="1800" spc="-5" b="1">
                <a:latin typeface="Calibri"/>
                <a:cs typeface="Calibri"/>
              </a:rPr>
              <a:t>Mandal</a:t>
            </a:r>
            <a:r>
              <a:rPr dirty="0" sz="1800" spc="-3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Samakhyas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(MS)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dirty="0" sz="1800" spc="-15">
                <a:latin typeface="Calibri"/>
                <a:cs typeface="Calibri"/>
              </a:rPr>
              <a:t>(Federation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VOs)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594103" y="5081015"/>
            <a:ext cx="3618229" cy="859790"/>
            <a:chOff x="1594103" y="5081015"/>
            <a:chExt cx="3618229" cy="859790"/>
          </a:xfrm>
        </p:grpSpPr>
        <p:sp>
          <p:nvSpPr>
            <p:cNvPr id="21" name="object 21"/>
            <p:cNvSpPr/>
            <p:nvPr/>
          </p:nvSpPr>
          <p:spPr>
            <a:xfrm>
              <a:off x="1600199" y="5087111"/>
              <a:ext cx="3477895" cy="725805"/>
            </a:xfrm>
            <a:custGeom>
              <a:avLst/>
              <a:gdLst/>
              <a:ahLst/>
              <a:cxnLst/>
              <a:rect l="l" t="t" r="r" b="b"/>
              <a:pathLst>
                <a:path w="3477895" h="725804">
                  <a:moveTo>
                    <a:pt x="3405251" y="0"/>
                  </a:moveTo>
                  <a:lnTo>
                    <a:pt x="72517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7"/>
                  </a:lnTo>
                  <a:lnTo>
                    <a:pt x="0" y="652881"/>
                  </a:lnTo>
                  <a:lnTo>
                    <a:pt x="5705" y="681120"/>
                  </a:lnTo>
                  <a:lnTo>
                    <a:pt x="21256" y="704178"/>
                  </a:lnTo>
                  <a:lnTo>
                    <a:pt x="44309" y="719723"/>
                  </a:lnTo>
                  <a:lnTo>
                    <a:pt x="72517" y="725424"/>
                  </a:lnTo>
                  <a:lnTo>
                    <a:pt x="3405251" y="725424"/>
                  </a:lnTo>
                  <a:lnTo>
                    <a:pt x="3433458" y="719723"/>
                  </a:lnTo>
                  <a:lnTo>
                    <a:pt x="3456511" y="704178"/>
                  </a:lnTo>
                  <a:lnTo>
                    <a:pt x="3472062" y="681120"/>
                  </a:lnTo>
                  <a:lnTo>
                    <a:pt x="3477767" y="652881"/>
                  </a:lnTo>
                  <a:lnTo>
                    <a:pt x="3477767" y="72517"/>
                  </a:lnTo>
                  <a:lnTo>
                    <a:pt x="3472062" y="44309"/>
                  </a:lnTo>
                  <a:lnTo>
                    <a:pt x="3456511" y="21256"/>
                  </a:lnTo>
                  <a:lnTo>
                    <a:pt x="3433458" y="5705"/>
                  </a:lnTo>
                  <a:lnTo>
                    <a:pt x="340525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600199" y="5087111"/>
              <a:ext cx="3477895" cy="725805"/>
            </a:xfrm>
            <a:custGeom>
              <a:avLst/>
              <a:gdLst/>
              <a:ahLst/>
              <a:cxnLst/>
              <a:rect l="l" t="t" r="r" b="b"/>
              <a:pathLst>
                <a:path w="3477895" h="725804">
                  <a:moveTo>
                    <a:pt x="0" y="72517"/>
                  </a:moveTo>
                  <a:lnTo>
                    <a:pt x="5705" y="44309"/>
                  </a:lnTo>
                  <a:lnTo>
                    <a:pt x="21256" y="21256"/>
                  </a:lnTo>
                  <a:lnTo>
                    <a:pt x="44309" y="5705"/>
                  </a:lnTo>
                  <a:lnTo>
                    <a:pt x="72517" y="0"/>
                  </a:lnTo>
                  <a:lnTo>
                    <a:pt x="3405251" y="0"/>
                  </a:lnTo>
                  <a:lnTo>
                    <a:pt x="3433458" y="5705"/>
                  </a:lnTo>
                  <a:lnTo>
                    <a:pt x="3456511" y="21256"/>
                  </a:lnTo>
                  <a:lnTo>
                    <a:pt x="3472062" y="44309"/>
                  </a:lnTo>
                  <a:lnTo>
                    <a:pt x="3477767" y="72517"/>
                  </a:lnTo>
                  <a:lnTo>
                    <a:pt x="3477767" y="652881"/>
                  </a:lnTo>
                  <a:lnTo>
                    <a:pt x="3472062" y="681120"/>
                  </a:lnTo>
                  <a:lnTo>
                    <a:pt x="3456511" y="704178"/>
                  </a:lnTo>
                  <a:lnTo>
                    <a:pt x="3433458" y="719723"/>
                  </a:lnTo>
                  <a:lnTo>
                    <a:pt x="3405251" y="725424"/>
                  </a:lnTo>
                  <a:lnTo>
                    <a:pt x="72517" y="725424"/>
                  </a:lnTo>
                  <a:lnTo>
                    <a:pt x="44309" y="719723"/>
                  </a:lnTo>
                  <a:lnTo>
                    <a:pt x="21256" y="704178"/>
                  </a:lnTo>
                  <a:lnTo>
                    <a:pt x="5705" y="681120"/>
                  </a:lnTo>
                  <a:lnTo>
                    <a:pt x="0" y="652881"/>
                  </a:lnTo>
                  <a:lnTo>
                    <a:pt x="0" y="72517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728215" y="5209031"/>
              <a:ext cx="3477895" cy="725805"/>
            </a:xfrm>
            <a:custGeom>
              <a:avLst/>
              <a:gdLst/>
              <a:ahLst/>
              <a:cxnLst/>
              <a:rect l="l" t="t" r="r" b="b"/>
              <a:pathLst>
                <a:path w="3477895" h="725804">
                  <a:moveTo>
                    <a:pt x="3405251" y="0"/>
                  </a:moveTo>
                  <a:lnTo>
                    <a:pt x="72516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7"/>
                  </a:lnTo>
                  <a:lnTo>
                    <a:pt x="0" y="652881"/>
                  </a:lnTo>
                  <a:lnTo>
                    <a:pt x="5705" y="681120"/>
                  </a:lnTo>
                  <a:lnTo>
                    <a:pt x="21256" y="704178"/>
                  </a:lnTo>
                  <a:lnTo>
                    <a:pt x="44309" y="719723"/>
                  </a:lnTo>
                  <a:lnTo>
                    <a:pt x="72516" y="725424"/>
                  </a:lnTo>
                  <a:lnTo>
                    <a:pt x="3405251" y="725424"/>
                  </a:lnTo>
                  <a:lnTo>
                    <a:pt x="3433458" y="719723"/>
                  </a:lnTo>
                  <a:lnTo>
                    <a:pt x="3456511" y="704178"/>
                  </a:lnTo>
                  <a:lnTo>
                    <a:pt x="3472062" y="681120"/>
                  </a:lnTo>
                  <a:lnTo>
                    <a:pt x="3477768" y="652881"/>
                  </a:lnTo>
                  <a:lnTo>
                    <a:pt x="3477768" y="72517"/>
                  </a:lnTo>
                  <a:lnTo>
                    <a:pt x="3472062" y="44309"/>
                  </a:lnTo>
                  <a:lnTo>
                    <a:pt x="3456511" y="21256"/>
                  </a:lnTo>
                  <a:lnTo>
                    <a:pt x="3433458" y="5705"/>
                  </a:lnTo>
                  <a:lnTo>
                    <a:pt x="3405251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728215" y="5209031"/>
              <a:ext cx="3477895" cy="725805"/>
            </a:xfrm>
            <a:custGeom>
              <a:avLst/>
              <a:gdLst/>
              <a:ahLst/>
              <a:cxnLst/>
              <a:rect l="l" t="t" r="r" b="b"/>
              <a:pathLst>
                <a:path w="3477895" h="725804">
                  <a:moveTo>
                    <a:pt x="0" y="72517"/>
                  </a:moveTo>
                  <a:lnTo>
                    <a:pt x="5705" y="44309"/>
                  </a:lnTo>
                  <a:lnTo>
                    <a:pt x="21256" y="21256"/>
                  </a:lnTo>
                  <a:lnTo>
                    <a:pt x="44309" y="5705"/>
                  </a:lnTo>
                  <a:lnTo>
                    <a:pt x="72516" y="0"/>
                  </a:lnTo>
                  <a:lnTo>
                    <a:pt x="3405251" y="0"/>
                  </a:lnTo>
                  <a:lnTo>
                    <a:pt x="3433458" y="5705"/>
                  </a:lnTo>
                  <a:lnTo>
                    <a:pt x="3456511" y="21256"/>
                  </a:lnTo>
                  <a:lnTo>
                    <a:pt x="3472062" y="44309"/>
                  </a:lnTo>
                  <a:lnTo>
                    <a:pt x="3477768" y="72517"/>
                  </a:lnTo>
                  <a:lnTo>
                    <a:pt x="3477768" y="652881"/>
                  </a:lnTo>
                  <a:lnTo>
                    <a:pt x="3472062" y="681120"/>
                  </a:lnTo>
                  <a:lnTo>
                    <a:pt x="3456511" y="704178"/>
                  </a:lnTo>
                  <a:lnTo>
                    <a:pt x="3433458" y="719723"/>
                  </a:lnTo>
                  <a:lnTo>
                    <a:pt x="3405251" y="725424"/>
                  </a:lnTo>
                  <a:lnTo>
                    <a:pt x="72516" y="725424"/>
                  </a:lnTo>
                  <a:lnTo>
                    <a:pt x="44309" y="719723"/>
                  </a:lnTo>
                  <a:lnTo>
                    <a:pt x="21256" y="704178"/>
                  </a:lnTo>
                  <a:lnTo>
                    <a:pt x="5705" y="681120"/>
                  </a:lnTo>
                  <a:lnTo>
                    <a:pt x="0" y="652881"/>
                  </a:lnTo>
                  <a:lnTo>
                    <a:pt x="0" y="72517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/>
          <p:nvPr/>
        </p:nvSpPr>
        <p:spPr>
          <a:xfrm>
            <a:off x="2219070" y="5144211"/>
            <a:ext cx="2497455" cy="72707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dirty="0" sz="1800" spc="-10" b="1">
                <a:latin typeface="Calibri"/>
                <a:cs typeface="Calibri"/>
              </a:rPr>
              <a:t>Village Organization (VOs)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dirty="0" sz="1800" spc="-15">
                <a:latin typeface="Calibri"/>
                <a:cs typeface="Calibri"/>
              </a:rPr>
              <a:t>(Federation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SHGs)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594103" y="6138671"/>
            <a:ext cx="3618229" cy="634365"/>
            <a:chOff x="1594103" y="6138671"/>
            <a:chExt cx="3618229" cy="634365"/>
          </a:xfrm>
        </p:grpSpPr>
        <p:sp>
          <p:nvSpPr>
            <p:cNvPr id="27" name="object 27"/>
            <p:cNvSpPr/>
            <p:nvPr/>
          </p:nvSpPr>
          <p:spPr>
            <a:xfrm>
              <a:off x="1600199" y="6144767"/>
              <a:ext cx="3477895" cy="502920"/>
            </a:xfrm>
            <a:custGeom>
              <a:avLst/>
              <a:gdLst/>
              <a:ahLst/>
              <a:cxnLst/>
              <a:rect l="l" t="t" r="r" b="b"/>
              <a:pathLst>
                <a:path w="3477895" h="502920">
                  <a:moveTo>
                    <a:pt x="3427476" y="0"/>
                  </a:moveTo>
                  <a:lnTo>
                    <a:pt x="50292" y="0"/>
                  </a:lnTo>
                  <a:lnTo>
                    <a:pt x="30700" y="3952"/>
                  </a:lnTo>
                  <a:lnTo>
                    <a:pt x="14716" y="14730"/>
                  </a:lnTo>
                  <a:lnTo>
                    <a:pt x="3946" y="30716"/>
                  </a:lnTo>
                  <a:lnTo>
                    <a:pt x="0" y="50291"/>
                  </a:lnTo>
                  <a:lnTo>
                    <a:pt x="0" y="452627"/>
                  </a:lnTo>
                  <a:lnTo>
                    <a:pt x="3946" y="472203"/>
                  </a:lnTo>
                  <a:lnTo>
                    <a:pt x="14716" y="488189"/>
                  </a:lnTo>
                  <a:lnTo>
                    <a:pt x="30700" y="498967"/>
                  </a:lnTo>
                  <a:lnTo>
                    <a:pt x="50292" y="502919"/>
                  </a:lnTo>
                  <a:lnTo>
                    <a:pt x="3427476" y="502919"/>
                  </a:lnTo>
                  <a:lnTo>
                    <a:pt x="3447067" y="498967"/>
                  </a:lnTo>
                  <a:lnTo>
                    <a:pt x="3463051" y="488189"/>
                  </a:lnTo>
                  <a:lnTo>
                    <a:pt x="3473821" y="472203"/>
                  </a:lnTo>
                  <a:lnTo>
                    <a:pt x="3477767" y="452627"/>
                  </a:lnTo>
                  <a:lnTo>
                    <a:pt x="3477767" y="50291"/>
                  </a:lnTo>
                  <a:lnTo>
                    <a:pt x="3473821" y="30716"/>
                  </a:lnTo>
                  <a:lnTo>
                    <a:pt x="3463051" y="14730"/>
                  </a:lnTo>
                  <a:lnTo>
                    <a:pt x="3447067" y="3952"/>
                  </a:lnTo>
                  <a:lnTo>
                    <a:pt x="342747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600199" y="6144767"/>
              <a:ext cx="3477895" cy="502920"/>
            </a:xfrm>
            <a:custGeom>
              <a:avLst/>
              <a:gdLst/>
              <a:ahLst/>
              <a:cxnLst/>
              <a:rect l="l" t="t" r="r" b="b"/>
              <a:pathLst>
                <a:path w="3477895" h="502920">
                  <a:moveTo>
                    <a:pt x="0" y="50291"/>
                  </a:moveTo>
                  <a:lnTo>
                    <a:pt x="3946" y="30716"/>
                  </a:lnTo>
                  <a:lnTo>
                    <a:pt x="14716" y="14730"/>
                  </a:lnTo>
                  <a:lnTo>
                    <a:pt x="30700" y="3952"/>
                  </a:lnTo>
                  <a:lnTo>
                    <a:pt x="50292" y="0"/>
                  </a:lnTo>
                  <a:lnTo>
                    <a:pt x="3427476" y="0"/>
                  </a:lnTo>
                  <a:lnTo>
                    <a:pt x="3447067" y="3952"/>
                  </a:lnTo>
                  <a:lnTo>
                    <a:pt x="3463051" y="14730"/>
                  </a:lnTo>
                  <a:lnTo>
                    <a:pt x="3473821" y="30716"/>
                  </a:lnTo>
                  <a:lnTo>
                    <a:pt x="3477767" y="50291"/>
                  </a:lnTo>
                  <a:lnTo>
                    <a:pt x="3477767" y="452627"/>
                  </a:lnTo>
                  <a:lnTo>
                    <a:pt x="3473821" y="472203"/>
                  </a:lnTo>
                  <a:lnTo>
                    <a:pt x="3463051" y="488189"/>
                  </a:lnTo>
                  <a:lnTo>
                    <a:pt x="3447067" y="498967"/>
                  </a:lnTo>
                  <a:lnTo>
                    <a:pt x="3427476" y="502919"/>
                  </a:lnTo>
                  <a:lnTo>
                    <a:pt x="50292" y="502919"/>
                  </a:lnTo>
                  <a:lnTo>
                    <a:pt x="30700" y="498967"/>
                  </a:lnTo>
                  <a:lnTo>
                    <a:pt x="14716" y="488189"/>
                  </a:lnTo>
                  <a:lnTo>
                    <a:pt x="3946" y="472203"/>
                  </a:lnTo>
                  <a:lnTo>
                    <a:pt x="0" y="452627"/>
                  </a:lnTo>
                  <a:lnTo>
                    <a:pt x="0" y="50291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728215" y="6266687"/>
              <a:ext cx="3477895" cy="500380"/>
            </a:xfrm>
            <a:custGeom>
              <a:avLst/>
              <a:gdLst/>
              <a:ahLst/>
              <a:cxnLst/>
              <a:rect l="l" t="t" r="r" b="b"/>
              <a:pathLst>
                <a:path w="3477895" h="500379">
                  <a:moveTo>
                    <a:pt x="3427729" y="0"/>
                  </a:moveTo>
                  <a:lnTo>
                    <a:pt x="50037" y="0"/>
                  </a:lnTo>
                  <a:lnTo>
                    <a:pt x="30539" y="3927"/>
                  </a:lnTo>
                  <a:lnTo>
                    <a:pt x="14636" y="14639"/>
                  </a:lnTo>
                  <a:lnTo>
                    <a:pt x="3925" y="30528"/>
                  </a:lnTo>
                  <a:lnTo>
                    <a:pt x="0" y="49987"/>
                  </a:lnTo>
                  <a:lnTo>
                    <a:pt x="0" y="449884"/>
                  </a:lnTo>
                  <a:lnTo>
                    <a:pt x="3925" y="469341"/>
                  </a:lnTo>
                  <a:lnTo>
                    <a:pt x="14636" y="485230"/>
                  </a:lnTo>
                  <a:lnTo>
                    <a:pt x="30539" y="495943"/>
                  </a:lnTo>
                  <a:lnTo>
                    <a:pt x="50037" y="499872"/>
                  </a:lnTo>
                  <a:lnTo>
                    <a:pt x="3427729" y="499872"/>
                  </a:lnTo>
                  <a:lnTo>
                    <a:pt x="3447228" y="495943"/>
                  </a:lnTo>
                  <a:lnTo>
                    <a:pt x="3463131" y="485230"/>
                  </a:lnTo>
                  <a:lnTo>
                    <a:pt x="3473842" y="469341"/>
                  </a:lnTo>
                  <a:lnTo>
                    <a:pt x="3477768" y="449884"/>
                  </a:lnTo>
                  <a:lnTo>
                    <a:pt x="3477768" y="49987"/>
                  </a:lnTo>
                  <a:lnTo>
                    <a:pt x="3473842" y="30528"/>
                  </a:lnTo>
                  <a:lnTo>
                    <a:pt x="3463131" y="14639"/>
                  </a:lnTo>
                  <a:lnTo>
                    <a:pt x="3447228" y="3927"/>
                  </a:lnTo>
                  <a:lnTo>
                    <a:pt x="342772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1728215" y="6266687"/>
              <a:ext cx="3477895" cy="500380"/>
            </a:xfrm>
            <a:custGeom>
              <a:avLst/>
              <a:gdLst/>
              <a:ahLst/>
              <a:cxnLst/>
              <a:rect l="l" t="t" r="r" b="b"/>
              <a:pathLst>
                <a:path w="3477895" h="500379">
                  <a:moveTo>
                    <a:pt x="0" y="49987"/>
                  </a:moveTo>
                  <a:lnTo>
                    <a:pt x="3925" y="30528"/>
                  </a:lnTo>
                  <a:lnTo>
                    <a:pt x="14636" y="14639"/>
                  </a:lnTo>
                  <a:lnTo>
                    <a:pt x="30539" y="3927"/>
                  </a:lnTo>
                  <a:lnTo>
                    <a:pt x="50037" y="0"/>
                  </a:lnTo>
                  <a:lnTo>
                    <a:pt x="3427729" y="0"/>
                  </a:lnTo>
                  <a:lnTo>
                    <a:pt x="3447228" y="3927"/>
                  </a:lnTo>
                  <a:lnTo>
                    <a:pt x="3463131" y="14639"/>
                  </a:lnTo>
                  <a:lnTo>
                    <a:pt x="3473842" y="30528"/>
                  </a:lnTo>
                  <a:lnTo>
                    <a:pt x="3477768" y="49987"/>
                  </a:lnTo>
                  <a:lnTo>
                    <a:pt x="3477768" y="449884"/>
                  </a:lnTo>
                  <a:lnTo>
                    <a:pt x="3473842" y="469341"/>
                  </a:lnTo>
                  <a:lnTo>
                    <a:pt x="3463131" y="485230"/>
                  </a:lnTo>
                  <a:lnTo>
                    <a:pt x="3447228" y="495943"/>
                  </a:lnTo>
                  <a:lnTo>
                    <a:pt x="3427729" y="499872"/>
                  </a:lnTo>
                  <a:lnTo>
                    <a:pt x="50037" y="499872"/>
                  </a:lnTo>
                  <a:lnTo>
                    <a:pt x="30539" y="495943"/>
                  </a:lnTo>
                  <a:lnTo>
                    <a:pt x="14636" y="485230"/>
                  </a:lnTo>
                  <a:lnTo>
                    <a:pt x="3925" y="469341"/>
                  </a:lnTo>
                  <a:lnTo>
                    <a:pt x="0" y="449884"/>
                  </a:lnTo>
                  <a:lnTo>
                    <a:pt x="0" y="49987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1741630" y="6341160"/>
            <a:ext cx="34512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265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SHGs</a:t>
            </a:r>
            <a:r>
              <a:rPr dirty="0" sz="1800" spc="-3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in </a:t>
            </a:r>
            <a:r>
              <a:rPr dirty="0" sz="1800" spc="-10" b="1">
                <a:latin typeface="Calibri"/>
                <a:cs typeface="Calibri"/>
              </a:rPr>
              <a:t>Villages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083808" y="4017264"/>
            <a:ext cx="4508500" cy="859790"/>
            <a:chOff x="6083808" y="4017264"/>
            <a:chExt cx="4508500" cy="859790"/>
          </a:xfrm>
        </p:grpSpPr>
        <p:sp>
          <p:nvSpPr>
            <p:cNvPr id="33" name="object 33"/>
            <p:cNvSpPr/>
            <p:nvPr/>
          </p:nvSpPr>
          <p:spPr>
            <a:xfrm>
              <a:off x="6089904" y="4023360"/>
              <a:ext cx="4371340" cy="725805"/>
            </a:xfrm>
            <a:custGeom>
              <a:avLst/>
              <a:gdLst/>
              <a:ahLst/>
              <a:cxnLst/>
              <a:rect l="l" t="t" r="r" b="b"/>
              <a:pathLst>
                <a:path w="4371340" h="725804">
                  <a:moveTo>
                    <a:pt x="4298315" y="0"/>
                  </a:moveTo>
                  <a:lnTo>
                    <a:pt x="72517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6"/>
                  </a:lnTo>
                  <a:lnTo>
                    <a:pt x="0" y="652907"/>
                  </a:lnTo>
                  <a:lnTo>
                    <a:pt x="5705" y="681114"/>
                  </a:lnTo>
                  <a:lnTo>
                    <a:pt x="21256" y="704167"/>
                  </a:lnTo>
                  <a:lnTo>
                    <a:pt x="44309" y="719718"/>
                  </a:lnTo>
                  <a:lnTo>
                    <a:pt x="72517" y="725423"/>
                  </a:lnTo>
                  <a:lnTo>
                    <a:pt x="4298315" y="725423"/>
                  </a:lnTo>
                  <a:lnTo>
                    <a:pt x="4326522" y="719718"/>
                  </a:lnTo>
                  <a:lnTo>
                    <a:pt x="4349575" y="704167"/>
                  </a:lnTo>
                  <a:lnTo>
                    <a:pt x="4365126" y="681114"/>
                  </a:lnTo>
                  <a:lnTo>
                    <a:pt x="4370832" y="652907"/>
                  </a:lnTo>
                  <a:lnTo>
                    <a:pt x="4370832" y="72516"/>
                  </a:lnTo>
                  <a:lnTo>
                    <a:pt x="4365126" y="44309"/>
                  </a:lnTo>
                  <a:lnTo>
                    <a:pt x="4349575" y="21256"/>
                  </a:lnTo>
                  <a:lnTo>
                    <a:pt x="4326522" y="5705"/>
                  </a:lnTo>
                  <a:lnTo>
                    <a:pt x="429831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089904" y="4023360"/>
              <a:ext cx="4371340" cy="725805"/>
            </a:xfrm>
            <a:custGeom>
              <a:avLst/>
              <a:gdLst/>
              <a:ahLst/>
              <a:cxnLst/>
              <a:rect l="l" t="t" r="r" b="b"/>
              <a:pathLst>
                <a:path w="4371340" h="725804">
                  <a:moveTo>
                    <a:pt x="0" y="72516"/>
                  </a:moveTo>
                  <a:lnTo>
                    <a:pt x="5705" y="44309"/>
                  </a:lnTo>
                  <a:lnTo>
                    <a:pt x="21256" y="21256"/>
                  </a:lnTo>
                  <a:lnTo>
                    <a:pt x="44309" y="5705"/>
                  </a:lnTo>
                  <a:lnTo>
                    <a:pt x="72517" y="0"/>
                  </a:lnTo>
                  <a:lnTo>
                    <a:pt x="4298315" y="0"/>
                  </a:lnTo>
                  <a:lnTo>
                    <a:pt x="4326522" y="5705"/>
                  </a:lnTo>
                  <a:lnTo>
                    <a:pt x="4349575" y="21256"/>
                  </a:lnTo>
                  <a:lnTo>
                    <a:pt x="4365126" y="44309"/>
                  </a:lnTo>
                  <a:lnTo>
                    <a:pt x="4370832" y="72516"/>
                  </a:lnTo>
                  <a:lnTo>
                    <a:pt x="4370832" y="652907"/>
                  </a:lnTo>
                  <a:lnTo>
                    <a:pt x="4365126" y="681114"/>
                  </a:lnTo>
                  <a:lnTo>
                    <a:pt x="4349575" y="704167"/>
                  </a:lnTo>
                  <a:lnTo>
                    <a:pt x="4326522" y="719718"/>
                  </a:lnTo>
                  <a:lnTo>
                    <a:pt x="4298315" y="725423"/>
                  </a:lnTo>
                  <a:lnTo>
                    <a:pt x="72517" y="725423"/>
                  </a:lnTo>
                  <a:lnTo>
                    <a:pt x="44309" y="719718"/>
                  </a:lnTo>
                  <a:lnTo>
                    <a:pt x="21256" y="704167"/>
                  </a:lnTo>
                  <a:lnTo>
                    <a:pt x="5705" y="681114"/>
                  </a:lnTo>
                  <a:lnTo>
                    <a:pt x="0" y="652907"/>
                  </a:lnTo>
                  <a:lnTo>
                    <a:pt x="0" y="7251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6214872" y="4142232"/>
              <a:ext cx="4371340" cy="728980"/>
            </a:xfrm>
            <a:custGeom>
              <a:avLst/>
              <a:gdLst/>
              <a:ahLst/>
              <a:cxnLst/>
              <a:rect l="l" t="t" r="r" b="b"/>
              <a:pathLst>
                <a:path w="4371340" h="728979">
                  <a:moveTo>
                    <a:pt x="4297933" y="0"/>
                  </a:moveTo>
                  <a:lnTo>
                    <a:pt x="72898" y="0"/>
                  </a:lnTo>
                  <a:lnTo>
                    <a:pt x="44523" y="5728"/>
                  </a:lnTo>
                  <a:lnTo>
                    <a:pt x="21351" y="21351"/>
                  </a:lnTo>
                  <a:lnTo>
                    <a:pt x="5728" y="44523"/>
                  </a:lnTo>
                  <a:lnTo>
                    <a:pt x="0" y="72898"/>
                  </a:lnTo>
                  <a:lnTo>
                    <a:pt x="0" y="655574"/>
                  </a:lnTo>
                  <a:lnTo>
                    <a:pt x="5728" y="683948"/>
                  </a:lnTo>
                  <a:lnTo>
                    <a:pt x="21351" y="707120"/>
                  </a:lnTo>
                  <a:lnTo>
                    <a:pt x="44523" y="722743"/>
                  </a:lnTo>
                  <a:lnTo>
                    <a:pt x="72898" y="728472"/>
                  </a:lnTo>
                  <a:lnTo>
                    <a:pt x="4297933" y="728472"/>
                  </a:lnTo>
                  <a:lnTo>
                    <a:pt x="4326308" y="722743"/>
                  </a:lnTo>
                  <a:lnTo>
                    <a:pt x="4349480" y="707120"/>
                  </a:lnTo>
                  <a:lnTo>
                    <a:pt x="4365103" y="683948"/>
                  </a:lnTo>
                  <a:lnTo>
                    <a:pt x="4370832" y="655574"/>
                  </a:lnTo>
                  <a:lnTo>
                    <a:pt x="4370832" y="72898"/>
                  </a:lnTo>
                  <a:lnTo>
                    <a:pt x="4365103" y="44523"/>
                  </a:lnTo>
                  <a:lnTo>
                    <a:pt x="4349480" y="21351"/>
                  </a:lnTo>
                  <a:lnTo>
                    <a:pt x="4326308" y="5728"/>
                  </a:lnTo>
                  <a:lnTo>
                    <a:pt x="429793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6214872" y="4142232"/>
              <a:ext cx="4371340" cy="728980"/>
            </a:xfrm>
            <a:custGeom>
              <a:avLst/>
              <a:gdLst/>
              <a:ahLst/>
              <a:cxnLst/>
              <a:rect l="l" t="t" r="r" b="b"/>
              <a:pathLst>
                <a:path w="4371340" h="728979">
                  <a:moveTo>
                    <a:pt x="0" y="72898"/>
                  </a:moveTo>
                  <a:lnTo>
                    <a:pt x="5728" y="44523"/>
                  </a:lnTo>
                  <a:lnTo>
                    <a:pt x="21351" y="21351"/>
                  </a:lnTo>
                  <a:lnTo>
                    <a:pt x="44523" y="5728"/>
                  </a:lnTo>
                  <a:lnTo>
                    <a:pt x="72898" y="0"/>
                  </a:lnTo>
                  <a:lnTo>
                    <a:pt x="4297933" y="0"/>
                  </a:lnTo>
                  <a:lnTo>
                    <a:pt x="4326308" y="5728"/>
                  </a:lnTo>
                  <a:lnTo>
                    <a:pt x="4349480" y="21351"/>
                  </a:lnTo>
                  <a:lnTo>
                    <a:pt x="4365103" y="44523"/>
                  </a:lnTo>
                  <a:lnTo>
                    <a:pt x="4370832" y="72898"/>
                  </a:lnTo>
                  <a:lnTo>
                    <a:pt x="4370832" y="655574"/>
                  </a:lnTo>
                  <a:lnTo>
                    <a:pt x="4365103" y="683948"/>
                  </a:lnTo>
                  <a:lnTo>
                    <a:pt x="4349480" y="707120"/>
                  </a:lnTo>
                  <a:lnTo>
                    <a:pt x="4326308" y="722743"/>
                  </a:lnTo>
                  <a:lnTo>
                    <a:pt x="4297933" y="728472"/>
                  </a:lnTo>
                  <a:lnTo>
                    <a:pt x="72898" y="728472"/>
                  </a:lnTo>
                  <a:lnTo>
                    <a:pt x="44523" y="722743"/>
                  </a:lnTo>
                  <a:lnTo>
                    <a:pt x="21351" y="707120"/>
                  </a:lnTo>
                  <a:lnTo>
                    <a:pt x="5728" y="683948"/>
                  </a:lnTo>
                  <a:lnTo>
                    <a:pt x="0" y="655574"/>
                  </a:lnTo>
                  <a:lnTo>
                    <a:pt x="0" y="72898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6986143" y="4080280"/>
            <a:ext cx="2840990" cy="72644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z="1800" spc="-40" b="1">
                <a:latin typeface="Calibri"/>
                <a:cs typeface="Calibri"/>
              </a:rPr>
              <a:t>Town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Level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Federations</a:t>
            </a:r>
            <a:r>
              <a:rPr dirty="0" sz="1800" spc="1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(TLFs)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dirty="0" sz="1800" spc="-20">
                <a:latin typeface="Calibri"/>
                <a:cs typeface="Calibri"/>
              </a:rPr>
              <a:t>Federation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15">
                <a:latin typeface="Calibri"/>
                <a:cs typeface="Calibri"/>
              </a:rPr>
              <a:t> SLFs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083808" y="5074920"/>
            <a:ext cx="4508500" cy="859790"/>
            <a:chOff x="6083808" y="5074920"/>
            <a:chExt cx="4508500" cy="859790"/>
          </a:xfrm>
        </p:grpSpPr>
        <p:sp>
          <p:nvSpPr>
            <p:cNvPr id="39" name="object 39"/>
            <p:cNvSpPr/>
            <p:nvPr/>
          </p:nvSpPr>
          <p:spPr>
            <a:xfrm>
              <a:off x="6089904" y="5081016"/>
              <a:ext cx="4371340" cy="725805"/>
            </a:xfrm>
            <a:custGeom>
              <a:avLst/>
              <a:gdLst/>
              <a:ahLst/>
              <a:cxnLst/>
              <a:rect l="l" t="t" r="r" b="b"/>
              <a:pathLst>
                <a:path w="4371340" h="725804">
                  <a:moveTo>
                    <a:pt x="4298315" y="0"/>
                  </a:moveTo>
                  <a:lnTo>
                    <a:pt x="72517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6"/>
                  </a:lnTo>
                  <a:lnTo>
                    <a:pt x="0" y="652881"/>
                  </a:lnTo>
                  <a:lnTo>
                    <a:pt x="5705" y="681120"/>
                  </a:lnTo>
                  <a:lnTo>
                    <a:pt x="21256" y="704178"/>
                  </a:lnTo>
                  <a:lnTo>
                    <a:pt x="44309" y="719723"/>
                  </a:lnTo>
                  <a:lnTo>
                    <a:pt x="72517" y="725423"/>
                  </a:lnTo>
                  <a:lnTo>
                    <a:pt x="4298315" y="725423"/>
                  </a:lnTo>
                  <a:lnTo>
                    <a:pt x="4326522" y="719723"/>
                  </a:lnTo>
                  <a:lnTo>
                    <a:pt x="4349575" y="704178"/>
                  </a:lnTo>
                  <a:lnTo>
                    <a:pt x="4365126" y="681120"/>
                  </a:lnTo>
                  <a:lnTo>
                    <a:pt x="4370832" y="652881"/>
                  </a:lnTo>
                  <a:lnTo>
                    <a:pt x="4370832" y="72516"/>
                  </a:lnTo>
                  <a:lnTo>
                    <a:pt x="4365126" y="44309"/>
                  </a:lnTo>
                  <a:lnTo>
                    <a:pt x="4349575" y="21256"/>
                  </a:lnTo>
                  <a:lnTo>
                    <a:pt x="4326522" y="5705"/>
                  </a:lnTo>
                  <a:lnTo>
                    <a:pt x="429831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6089904" y="5081016"/>
              <a:ext cx="4371340" cy="725805"/>
            </a:xfrm>
            <a:custGeom>
              <a:avLst/>
              <a:gdLst/>
              <a:ahLst/>
              <a:cxnLst/>
              <a:rect l="l" t="t" r="r" b="b"/>
              <a:pathLst>
                <a:path w="4371340" h="725804">
                  <a:moveTo>
                    <a:pt x="0" y="72516"/>
                  </a:moveTo>
                  <a:lnTo>
                    <a:pt x="5705" y="44309"/>
                  </a:lnTo>
                  <a:lnTo>
                    <a:pt x="21256" y="21256"/>
                  </a:lnTo>
                  <a:lnTo>
                    <a:pt x="44309" y="5705"/>
                  </a:lnTo>
                  <a:lnTo>
                    <a:pt x="72517" y="0"/>
                  </a:lnTo>
                  <a:lnTo>
                    <a:pt x="4298315" y="0"/>
                  </a:lnTo>
                  <a:lnTo>
                    <a:pt x="4326522" y="5705"/>
                  </a:lnTo>
                  <a:lnTo>
                    <a:pt x="4349575" y="21256"/>
                  </a:lnTo>
                  <a:lnTo>
                    <a:pt x="4365126" y="44309"/>
                  </a:lnTo>
                  <a:lnTo>
                    <a:pt x="4370832" y="72516"/>
                  </a:lnTo>
                  <a:lnTo>
                    <a:pt x="4370832" y="652881"/>
                  </a:lnTo>
                  <a:lnTo>
                    <a:pt x="4365126" y="681120"/>
                  </a:lnTo>
                  <a:lnTo>
                    <a:pt x="4349575" y="704178"/>
                  </a:lnTo>
                  <a:lnTo>
                    <a:pt x="4326522" y="719723"/>
                  </a:lnTo>
                  <a:lnTo>
                    <a:pt x="4298315" y="725423"/>
                  </a:lnTo>
                  <a:lnTo>
                    <a:pt x="72517" y="725423"/>
                  </a:lnTo>
                  <a:lnTo>
                    <a:pt x="44309" y="719723"/>
                  </a:lnTo>
                  <a:lnTo>
                    <a:pt x="21256" y="704178"/>
                  </a:lnTo>
                  <a:lnTo>
                    <a:pt x="5705" y="681120"/>
                  </a:lnTo>
                  <a:lnTo>
                    <a:pt x="0" y="652881"/>
                  </a:lnTo>
                  <a:lnTo>
                    <a:pt x="0" y="7251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214872" y="5202936"/>
              <a:ext cx="4371340" cy="725805"/>
            </a:xfrm>
            <a:custGeom>
              <a:avLst/>
              <a:gdLst/>
              <a:ahLst/>
              <a:cxnLst/>
              <a:rect l="l" t="t" r="r" b="b"/>
              <a:pathLst>
                <a:path w="4371340" h="725804">
                  <a:moveTo>
                    <a:pt x="4298314" y="0"/>
                  </a:moveTo>
                  <a:lnTo>
                    <a:pt x="72516" y="0"/>
                  </a:lnTo>
                  <a:lnTo>
                    <a:pt x="44309" y="5705"/>
                  </a:lnTo>
                  <a:lnTo>
                    <a:pt x="21256" y="21256"/>
                  </a:lnTo>
                  <a:lnTo>
                    <a:pt x="5705" y="44309"/>
                  </a:lnTo>
                  <a:lnTo>
                    <a:pt x="0" y="72516"/>
                  </a:lnTo>
                  <a:lnTo>
                    <a:pt x="0" y="652881"/>
                  </a:lnTo>
                  <a:lnTo>
                    <a:pt x="5705" y="681120"/>
                  </a:lnTo>
                  <a:lnTo>
                    <a:pt x="21256" y="704178"/>
                  </a:lnTo>
                  <a:lnTo>
                    <a:pt x="44309" y="719723"/>
                  </a:lnTo>
                  <a:lnTo>
                    <a:pt x="72516" y="725423"/>
                  </a:lnTo>
                  <a:lnTo>
                    <a:pt x="4298314" y="725423"/>
                  </a:lnTo>
                  <a:lnTo>
                    <a:pt x="4326522" y="719723"/>
                  </a:lnTo>
                  <a:lnTo>
                    <a:pt x="4349575" y="704178"/>
                  </a:lnTo>
                  <a:lnTo>
                    <a:pt x="4365126" y="681120"/>
                  </a:lnTo>
                  <a:lnTo>
                    <a:pt x="4370832" y="652881"/>
                  </a:lnTo>
                  <a:lnTo>
                    <a:pt x="4370832" y="72516"/>
                  </a:lnTo>
                  <a:lnTo>
                    <a:pt x="4365126" y="44309"/>
                  </a:lnTo>
                  <a:lnTo>
                    <a:pt x="4349575" y="21256"/>
                  </a:lnTo>
                  <a:lnTo>
                    <a:pt x="4326522" y="5705"/>
                  </a:lnTo>
                  <a:lnTo>
                    <a:pt x="429831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6214872" y="5202936"/>
              <a:ext cx="4371340" cy="725805"/>
            </a:xfrm>
            <a:custGeom>
              <a:avLst/>
              <a:gdLst/>
              <a:ahLst/>
              <a:cxnLst/>
              <a:rect l="l" t="t" r="r" b="b"/>
              <a:pathLst>
                <a:path w="4371340" h="725804">
                  <a:moveTo>
                    <a:pt x="0" y="72516"/>
                  </a:moveTo>
                  <a:lnTo>
                    <a:pt x="5705" y="44309"/>
                  </a:lnTo>
                  <a:lnTo>
                    <a:pt x="21256" y="21256"/>
                  </a:lnTo>
                  <a:lnTo>
                    <a:pt x="44309" y="5705"/>
                  </a:lnTo>
                  <a:lnTo>
                    <a:pt x="72516" y="0"/>
                  </a:lnTo>
                  <a:lnTo>
                    <a:pt x="4298314" y="0"/>
                  </a:lnTo>
                  <a:lnTo>
                    <a:pt x="4326522" y="5705"/>
                  </a:lnTo>
                  <a:lnTo>
                    <a:pt x="4349575" y="21256"/>
                  </a:lnTo>
                  <a:lnTo>
                    <a:pt x="4365126" y="44309"/>
                  </a:lnTo>
                  <a:lnTo>
                    <a:pt x="4370832" y="72516"/>
                  </a:lnTo>
                  <a:lnTo>
                    <a:pt x="4370832" y="652881"/>
                  </a:lnTo>
                  <a:lnTo>
                    <a:pt x="4365126" y="681120"/>
                  </a:lnTo>
                  <a:lnTo>
                    <a:pt x="4349575" y="704178"/>
                  </a:lnTo>
                  <a:lnTo>
                    <a:pt x="4326522" y="719723"/>
                  </a:lnTo>
                  <a:lnTo>
                    <a:pt x="4298314" y="725423"/>
                  </a:lnTo>
                  <a:lnTo>
                    <a:pt x="72516" y="725423"/>
                  </a:lnTo>
                  <a:lnTo>
                    <a:pt x="44309" y="719723"/>
                  </a:lnTo>
                  <a:lnTo>
                    <a:pt x="21256" y="704178"/>
                  </a:lnTo>
                  <a:lnTo>
                    <a:pt x="5705" y="681120"/>
                  </a:lnTo>
                  <a:lnTo>
                    <a:pt x="0" y="652881"/>
                  </a:lnTo>
                  <a:lnTo>
                    <a:pt x="0" y="72516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/>
          <p:cNvSpPr txBox="1"/>
          <p:nvPr/>
        </p:nvSpPr>
        <p:spPr>
          <a:xfrm>
            <a:off x="7007479" y="5138825"/>
            <a:ext cx="2798445" cy="72644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dirty="0" sz="1800" spc="-5" b="1">
                <a:latin typeface="Calibri"/>
                <a:cs typeface="Calibri"/>
              </a:rPr>
              <a:t>Slum</a:t>
            </a:r>
            <a:r>
              <a:rPr dirty="0" sz="180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Level</a:t>
            </a:r>
            <a:r>
              <a:rPr dirty="0" sz="1800" spc="-3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Federations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(SLFs)</a:t>
            </a:r>
            <a:endParaRPr sz="1800">
              <a:latin typeface="Calibri"/>
              <a:cs typeface="Calibri"/>
            </a:endParaRPr>
          </a:p>
          <a:p>
            <a:pPr algn="ctr" marR="4445">
              <a:lnSpc>
                <a:spcPct val="100000"/>
              </a:lnSpc>
              <a:spcBef>
                <a:spcPts val="600"/>
              </a:spcBef>
            </a:pPr>
            <a:r>
              <a:rPr dirty="0" sz="1800" spc="-15">
                <a:latin typeface="Calibri"/>
                <a:cs typeface="Calibri"/>
              </a:rPr>
              <a:t>(Federation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SHGs)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6083808" y="6132576"/>
            <a:ext cx="4508500" cy="615950"/>
            <a:chOff x="6083808" y="6132576"/>
            <a:chExt cx="4508500" cy="615950"/>
          </a:xfrm>
        </p:grpSpPr>
        <p:sp>
          <p:nvSpPr>
            <p:cNvPr id="45" name="object 45"/>
            <p:cNvSpPr/>
            <p:nvPr/>
          </p:nvSpPr>
          <p:spPr>
            <a:xfrm>
              <a:off x="6089904" y="6138672"/>
              <a:ext cx="4371340" cy="481965"/>
            </a:xfrm>
            <a:custGeom>
              <a:avLst/>
              <a:gdLst/>
              <a:ahLst/>
              <a:cxnLst/>
              <a:rect l="l" t="t" r="r" b="b"/>
              <a:pathLst>
                <a:path w="4371340" h="481965">
                  <a:moveTo>
                    <a:pt x="4322699" y="0"/>
                  </a:moveTo>
                  <a:lnTo>
                    <a:pt x="48133" y="0"/>
                  </a:lnTo>
                  <a:lnTo>
                    <a:pt x="29414" y="3784"/>
                  </a:lnTo>
                  <a:lnTo>
                    <a:pt x="14112" y="14106"/>
                  </a:lnTo>
                  <a:lnTo>
                    <a:pt x="3788" y="29414"/>
                  </a:lnTo>
                  <a:lnTo>
                    <a:pt x="0" y="48158"/>
                  </a:lnTo>
                  <a:lnTo>
                    <a:pt x="0" y="433425"/>
                  </a:lnTo>
                  <a:lnTo>
                    <a:pt x="3788" y="452169"/>
                  </a:lnTo>
                  <a:lnTo>
                    <a:pt x="14112" y="467477"/>
                  </a:lnTo>
                  <a:lnTo>
                    <a:pt x="29414" y="477799"/>
                  </a:lnTo>
                  <a:lnTo>
                    <a:pt x="48133" y="481583"/>
                  </a:lnTo>
                  <a:lnTo>
                    <a:pt x="4322699" y="481583"/>
                  </a:lnTo>
                  <a:lnTo>
                    <a:pt x="4341417" y="477799"/>
                  </a:lnTo>
                  <a:lnTo>
                    <a:pt x="4356719" y="467477"/>
                  </a:lnTo>
                  <a:lnTo>
                    <a:pt x="4367043" y="452169"/>
                  </a:lnTo>
                  <a:lnTo>
                    <a:pt x="4370832" y="433425"/>
                  </a:lnTo>
                  <a:lnTo>
                    <a:pt x="4370832" y="48158"/>
                  </a:lnTo>
                  <a:lnTo>
                    <a:pt x="4367043" y="29414"/>
                  </a:lnTo>
                  <a:lnTo>
                    <a:pt x="4356719" y="14106"/>
                  </a:lnTo>
                  <a:lnTo>
                    <a:pt x="4341417" y="3784"/>
                  </a:lnTo>
                  <a:lnTo>
                    <a:pt x="432269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6089904" y="6138672"/>
              <a:ext cx="4371340" cy="481965"/>
            </a:xfrm>
            <a:custGeom>
              <a:avLst/>
              <a:gdLst/>
              <a:ahLst/>
              <a:cxnLst/>
              <a:rect l="l" t="t" r="r" b="b"/>
              <a:pathLst>
                <a:path w="4371340" h="481965">
                  <a:moveTo>
                    <a:pt x="0" y="48158"/>
                  </a:moveTo>
                  <a:lnTo>
                    <a:pt x="3788" y="29414"/>
                  </a:lnTo>
                  <a:lnTo>
                    <a:pt x="14112" y="14106"/>
                  </a:lnTo>
                  <a:lnTo>
                    <a:pt x="29414" y="3784"/>
                  </a:lnTo>
                  <a:lnTo>
                    <a:pt x="48133" y="0"/>
                  </a:lnTo>
                  <a:lnTo>
                    <a:pt x="4322699" y="0"/>
                  </a:lnTo>
                  <a:lnTo>
                    <a:pt x="4341417" y="3784"/>
                  </a:lnTo>
                  <a:lnTo>
                    <a:pt x="4356719" y="14106"/>
                  </a:lnTo>
                  <a:lnTo>
                    <a:pt x="4367043" y="29414"/>
                  </a:lnTo>
                  <a:lnTo>
                    <a:pt x="4370832" y="48158"/>
                  </a:lnTo>
                  <a:lnTo>
                    <a:pt x="4370832" y="433425"/>
                  </a:lnTo>
                  <a:lnTo>
                    <a:pt x="4367043" y="452169"/>
                  </a:lnTo>
                  <a:lnTo>
                    <a:pt x="4356719" y="467477"/>
                  </a:lnTo>
                  <a:lnTo>
                    <a:pt x="4341417" y="477799"/>
                  </a:lnTo>
                  <a:lnTo>
                    <a:pt x="4322699" y="481583"/>
                  </a:lnTo>
                  <a:lnTo>
                    <a:pt x="48133" y="481583"/>
                  </a:lnTo>
                  <a:lnTo>
                    <a:pt x="29414" y="477799"/>
                  </a:lnTo>
                  <a:lnTo>
                    <a:pt x="14112" y="467477"/>
                  </a:lnTo>
                  <a:lnTo>
                    <a:pt x="3788" y="452169"/>
                  </a:lnTo>
                  <a:lnTo>
                    <a:pt x="0" y="433425"/>
                  </a:lnTo>
                  <a:lnTo>
                    <a:pt x="0" y="48158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6214872" y="6260592"/>
              <a:ext cx="4371340" cy="481965"/>
            </a:xfrm>
            <a:custGeom>
              <a:avLst/>
              <a:gdLst/>
              <a:ahLst/>
              <a:cxnLst/>
              <a:rect l="l" t="t" r="r" b="b"/>
              <a:pathLst>
                <a:path w="4371340" h="481965">
                  <a:moveTo>
                    <a:pt x="4322699" y="0"/>
                  </a:moveTo>
                  <a:lnTo>
                    <a:pt x="48132" y="0"/>
                  </a:lnTo>
                  <a:lnTo>
                    <a:pt x="29414" y="3784"/>
                  </a:lnTo>
                  <a:lnTo>
                    <a:pt x="14112" y="14106"/>
                  </a:lnTo>
                  <a:lnTo>
                    <a:pt x="3788" y="29414"/>
                  </a:lnTo>
                  <a:lnTo>
                    <a:pt x="0" y="48158"/>
                  </a:lnTo>
                  <a:lnTo>
                    <a:pt x="0" y="433425"/>
                  </a:lnTo>
                  <a:lnTo>
                    <a:pt x="3788" y="452169"/>
                  </a:lnTo>
                  <a:lnTo>
                    <a:pt x="14112" y="467476"/>
                  </a:lnTo>
                  <a:lnTo>
                    <a:pt x="29414" y="477797"/>
                  </a:lnTo>
                  <a:lnTo>
                    <a:pt x="48132" y="481582"/>
                  </a:lnTo>
                  <a:lnTo>
                    <a:pt x="4322699" y="481582"/>
                  </a:lnTo>
                  <a:lnTo>
                    <a:pt x="4341417" y="477797"/>
                  </a:lnTo>
                  <a:lnTo>
                    <a:pt x="4356719" y="467476"/>
                  </a:lnTo>
                  <a:lnTo>
                    <a:pt x="4367043" y="452169"/>
                  </a:lnTo>
                  <a:lnTo>
                    <a:pt x="4370832" y="433425"/>
                  </a:lnTo>
                  <a:lnTo>
                    <a:pt x="4370832" y="48158"/>
                  </a:lnTo>
                  <a:lnTo>
                    <a:pt x="4367043" y="29414"/>
                  </a:lnTo>
                  <a:lnTo>
                    <a:pt x="4356719" y="14106"/>
                  </a:lnTo>
                  <a:lnTo>
                    <a:pt x="4341417" y="3784"/>
                  </a:lnTo>
                  <a:lnTo>
                    <a:pt x="432269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6214872" y="6260592"/>
              <a:ext cx="4371340" cy="481965"/>
            </a:xfrm>
            <a:custGeom>
              <a:avLst/>
              <a:gdLst/>
              <a:ahLst/>
              <a:cxnLst/>
              <a:rect l="l" t="t" r="r" b="b"/>
              <a:pathLst>
                <a:path w="4371340" h="481965">
                  <a:moveTo>
                    <a:pt x="0" y="48158"/>
                  </a:moveTo>
                  <a:lnTo>
                    <a:pt x="3788" y="29414"/>
                  </a:lnTo>
                  <a:lnTo>
                    <a:pt x="14112" y="14106"/>
                  </a:lnTo>
                  <a:lnTo>
                    <a:pt x="29414" y="3784"/>
                  </a:lnTo>
                  <a:lnTo>
                    <a:pt x="48132" y="0"/>
                  </a:lnTo>
                  <a:lnTo>
                    <a:pt x="4322699" y="0"/>
                  </a:lnTo>
                  <a:lnTo>
                    <a:pt x="4341417" y="3784"/>
                  </a:lnTo>
                  <a:lnTo>
                    <a:pt x="4356719" y="14106"/>
                  </a:lnTo>
                  <a:lnTo>
                    <a:pt x="4367043" y="29414"/>
                  </a:lnTo>
                  <a:lnTo>
                    <a:pt x="4370832" y="48158"/>
                  </a:lnTo>
                  <a:lnTo>
                    <a:pt x="4370832" y="433425"/>
                  </a:lnTo>
                  <a:lnTo>
                    <a:pt x="4367043" y="452169"/>
                  </a:lnTo>
                  <a:lnTo>
                    <a:pt x="4356719" y="467476"/>
                  </a:lnTo>
                  <a:lnTo>
                    <a:pt x="4341417" y="477797"/>
                  </a:lnTo>
                  <a:lnTo>
                    <a:pt x="4322699" y="481582"/>
                  </a:lnTo>
                  <a:lnTo>
                    <a:pt x="48132" y="481582"/>
                  </a:lnTo>
                  <a:lnTo>
                    <a:pt x="29414" y="477797"/>
                  </a:lnTo>
                  <a:lnTo>
                    <a:pt x="14112" y="467476"/>
                  </a:lnTo>
                  <a:lnTo>
                    <a:pt x="3788" y="452169"/>
                  </a:lnTo>
                  <a:lnTo>
                    <a:pt x="0" y="433425"/>
                  </a:lnTo>
                  <a:lnTo>
                    <a:pt x="0" y="48158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/>
          <p:cNvSpPr txBox="1"/>
          <p:nvPr/>
        </p:nvSpPr>
        <p:spPr>
          <a:xfrm>
            <a:off x="6228024" y="6325615"/>
            <a:ext cx="434467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1158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SHGs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in</a:t>
            </a:r>
            <a:r>
              <a:rPr dirty="0" sz="1800" spc="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Urban</a:t>
            </a:r>
            <a:r>
              <a:rPr dirty="0" sz="1800" spc="-2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areas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01236" y="1314068"/>
            <a:ext cx="8129270" cy="361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00" i="1">
                <a:latin typeface="Calibri"/>
                <a:cs typeface="Calibri"/>
              </a:rPr>
              <a:t>Stree</a:t>
            </a:r>
            <a:r>
              <a:rPr dirty="0" sz="2200" spc="185" i="1">
                <a:latin typeface="Calibri"/>
                <a:cs typeface="Calibri"/>
              </a:rPr>
              <a:t> </a:t>
            </a:r>
            <a:r>
              <a:rPr dirty="0" sz="2200" spc="-5" i="1">
                <a:latin typeface="Calibri"/>
                <a:cs typeface="Calibri"/>
              </a:rPr>
              <a:t>Nidhi</a:t>
            </a:r>
            <a:r>
              <a:rPr dirty="0" sz="2200" spc="180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Credit</a:t>
            </a:r>
            <a:r>
              <a:rPr dirty="0" sz="2200" spc="210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Co-operative</a:t>
            </a:r>
            <a:r>
              <a:rPr dirty="0" sz="2200" spc="190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Federation</a:t>
            </a:r>
            <a:r>
              <a:rPr dirty="0" sz="2200" spc="175" i="1">
                <a:latin typeface="Calibri"/>
                <a:cs typeface="Calibri"/>
              </a:rPr>
              <a:t> </a:t>
            </a:r>
            <a:r>
              <a:rPr dirty="0" sz="2200" spc="-25" i="1">
                <a:latin typeface="Calibri"/>
                <a:cs typeface="Calibri"/>
              </a:rPr>
              <a:t>Ltd.</a:t>
            </a:r>
            <a:r>
              <a:rPr dirty="0" sz="2200" spc="204" i="1">
                <a:latin typeface="Calibri"/>
                <a:cs typeface="Calibri"/>
              </a:rPr>
              <a:t> </a:t>
            </a:r>
            <a:r>
              <a:rPr dirty="0" sz="2200" spc="-5" i="1">
                <a:latin typeface="Calibri"/>
                <a:cs typeface="Calibri"/>
              </a:rPr>
              <a:t>of</a:t>
            </a:r>
            <a:r>
              <a:rPr dirty="0" sz="2200" spc="175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Andhra</a:t>
            </a:r>
            <a:r>
              <a:rPr dirty="0" sz="2200" spc="180" i="1">
                <a:latin typeface="Calibri"/>
                <a:cs typeface="Calibri"/>
              </a:rPr>
              <a:t> </a:t>
            </a:r>
            <a:r>
              <a:rPr dirty="0" sz="2200" spc="-5" i="1">
                <a:latin typeface="Calibri"/>
                <a:cs typeface="Calibri"/>
              </a:rPr>
              <a:t>Pradesh</a:t>
            </a:r>
            <a:r>
              <a:rPr dirty="0" sz="2200" spc="180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and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53059" y="1314068"/>
            <a:ext cx="11528425" cy="1368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193040" algn="l"/>
              </a:tabLst>
            </a:pPr>
            <a:r>
              <a:rPr dirty="0" sz="2200" spc="5" i="1">
                <a:latin typeface="Calibri"/>
                <a:cs typeface="Calibri"/>
              </a:rPr>
              <a:t>NCDC</a:t>
            </a:r>
            <a:r>
              <a:rPr dirty="0" sz="2200" spc="150" i="1">
                <a:latin typeface="Calibri"/>
                <a:cs typeface="Calibri"/>
              </a:rPr>
              <a:t> </a:t>
            </a:r>
            <a:r>
              <a:rPr dirty="0" sz="2200" spc="-15" i="1">
                <a:latin typeface="Calibri"/>
                <a:cs typeface="Calibri"/>
              </a:rPr>
              <a:t>has</a:t>
            </a:r>
            <a:r>
              <a:rPr dirty="0" sz="2200" spc="190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provided</a:t>
            </a:r>
            <a:r>
              <a:rPr dirty="0" sz="2200" spc="165" i="1">
                <a:latin typeface="Calibri"/>
                <a:cs typeface="Calibri"/>
              </a:rPr>
              <a:t> </a:t>
            </a:r>
            <a:r>
              <a:rPr dirty="0" sz="2200" spc="-10" i="1">
                <a:latin typeface="Calibri"/>
                <a:cs typeface="Calibri"/>
              </a:rPr>
              <a:t>loan</a:t>
            </a:r>
            <a:r>
              <a:rPr dirty="0" sz="2200" spc="155" i="1">
                <a:latin typeface="Calibri"/>
                <a:cs typeface="Calibri"/>
              </a:rPr>
              <a:t> </a:t>
            </a:r>
            <a:r>
              <a:rPr dirty="0" sz="2200" spc="-20" i="1">
                <a:latin typeface="Calibri"/>
                <a:cs typeface="Calibri"/>
              </a:rPr>
              <a:t>to</a:t>
            </a:r>
            <a:endParaRPr sz="22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</a:pPr>
            <a:r>
              <a:rPr dirty="0" sz="2200" spc="-25" i="1">
                <a:latin typeface="Calibri"/>
                <a:cs typeface="Calibri"/>
              </a:rPr>
              <a:t>Telangana:</a:t>
            </a:r>
            <a:endParaRPr sz="2200">
              <a:latin typeface="Calibri"/>
              <a:cs typeface="Calibri"/>
            </a:endParaRPr>
          </a:p>
          <a:p>
            <a:pPr lvl="1" marL="615950" indent="-23812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615950" algn="l"/>
                <a:tab pos="616585" algn="l"/>
              </a:tabLst>
            </a:pPr>
            <a:r>
              <a:rPr dirty="0" sz="2200" spc="-5" i="1">
                <a:latin typeface="Calibri"/>
                <a:cs typeface="Calibri"/>
              </a:rPr>
              <a:t>Andhra</a:t>
            </a:r>
            <a:r>
              <a:rPr dirty="0" sz="2200" spc="-2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Pradesh:</a:t>
            </a:r>
            <a:r>
              <a:rPr dirty="0" sz="2200" spc="-8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Rs.3100.00</a:t>
            </a:r>
            <a:r>
              <a:rPr dirty="0" sz="2200" spc="-5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crore</a:t>
            </a:r>
            <a:r>
              <a:rPr dirty="0" sz="2200" spc="-60" i="1">
                <a:latin typeface="Calibri"/>
                <a:cs typeface="Calibri"/>
              </a:rPr>
              <a:t> </a:t>
            </a:r>
            <a:r>
              <a:rPr dirty="0" sz="2200" spc="-5" i="1">
                <a:latin typeface="Calibri"/>
                <a:cs typeface="Calibri"/>
              </a:rPr>
              <a:t>benefitting</a:t>
            </a:r>
            <a:r>
              <a:rPr dirty="0" sz="2200" spc="-2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9.46</a:t>
            </a:r>
            <a:r>
              <a:rPr dirty="0" sz="2200" spc="-3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lakh</a:t>
            </a:r>
            <a:r>
              <a:rPr dirty="0" sz="2200" spc="-2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SHGs</a:t>
            </a:r>
            <a:r>
              <a:rPr dirty="0" sz="2200" spc="-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(7.66</a:t>
            </a:r>
            <a:r>
              <a:rPr dirty="0" sz="2200" spc="-5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lakh</a:t>
            </a:r>
            <a:r>
              <a:rPr dirty="0" sz="2200" spc="-1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in</a:t>
            </a:r>
            <a:r>
              <a:rPr dirty="0" sz="2200" spc="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rural</a:t>
            </a:r>
            <a:r>
              <a:rPr dirty="0" sz="2200" spc="-35" i="1">
                <a:latin typeface="Calibri"/>
                <a:cs typeface="Calibri"/>
              </a:rPr>
              <a:t> </a:t>
            </a:r>
            <a:r>
              <a:rPr dirty="0" sz="2200" spc="5" i="1">
                <a:latin typeface="Calibri"/>
                <a:cs typeface="Calibri"/>
              </a:rPr>
              <a:t>&amp;</a:t>
            </a:r>
            <a:r>
              <a:rPr dirty="0" sz="2200" spc="-1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1.80</a:t>
            </a:r>
            <a:r>
              <a:rPr dirty="0" sz="2200" spc="-2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in</a:t>
            </a:r>
            <a:r>
              <a:rPr dirty="0" sz="2200" spc="495" i="1">
                <a:latin typeface="Calibri"/>
                <a:cs typeface="Calibri"/>
              </a:rPr>
              <a:t> </a:t>
            </a:r>
            <a:r>
              <a:rPr dirty="0" sz="2200" spc="-5" i="1">
                <a:latin typeface="Calibri"/>
                <a:cs typeface="Calibri"/>
              </a:rPr>
              <a:t>urban)</a:t>
            </a:r>
            <a:endParaRPr sz="2200">
              <a:latin typeface="Calibri"/>
              <a:cs typeface="Calibri"/>
            </a:endParaRPr>
          </a:p>
          <a:p>
            <a:pPr lvl="1" marL="552450" indent="-174625">
              <a:lnSpc>
                <a:spcPct val="100000"/>
              </a:lnSpc>
              <a:buFont typeface="Arial MT"/>
              <a:buChar char="•"/>
              <a:tabLst>
                <a:tab pos="553085" algn="l"/>
              </a:tabLst>
            </a:pPr>
            <a:r>
              <a:rPr dirty="0" sz="2200" spc="-25" i="1">
                <a:latin typeface="Calibri"/>
                <a:cs typeface="Calibri"/>
              </a:rPr>
              <a:t>Telangana:</a:t>
            </a:r>
            <a:r>
              <a:rPr dirty="0" sz="2200" spc="-3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Rs.1200.00</a:t>
            </a:r>
            <a:r>
              <a:rPr dirty="0" sz="2200" spc="-8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crore</a:t>
            </a:r>
            <a:r>
              <a:rPr dirty="0" sz="2200" spc="-3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benefitting</a:t>
            </a:r>
            <a:r>
              <a:rPr dirty="0" sz="2200" spc="-3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6.26</a:t>
            </a:r>
            <a:r>
              <a:rPr dirty="0" sz="2200" spc="-5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lakh SHGs</a:t>
            </a:r>
            <a:r>
              <a:rPr dirty="0" sz="2200" spc="-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(4.45</a:t>
            </a:r>
            <a:r>
              <a:rPr dirty="0" sz="2200" spc="-5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lakh</a:t>
            </a:r>
            <a:r>
              <a:rPr dirty="0" sz="2200" spc="-20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in</a:t>
            </a:r>
            <a:r>
              <a:rPr dirty="0" sz="2200" spc="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rural</a:t>
            </a:r>
            <a:r>
              <a:rPr dirty="0" sz="2200" spc="-55" i="1">
                <a:latin typeface="Calibri"/>
                <a:cs typeface="Calibri"/>
              </a:rPr>
              <a:t> </a:t>
            </a:r>
            <a:r>
              <a:rPr dirty="0" sz="2200" spc="5" i="1">
                <a:latin typeface="Calibri"/>
                <a:cs typeface="Calibri"/>
              </a:rPr>
              <a:t>&amp;</a:t>
            </a:r>
            <a:r>
              <a:rPr dirty="0" sz="2200" spc="1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1.81</a:t>
            </a:r>
            <a:r>
              <a:rPr dirty="0" sz="2200" spc="-25" i="1">
                <a:latin typeface="Calibri"/>
                <a:cs typeface="Calibri"/>
              </a:rPr>
              <a:t> </a:t>
            </a:r>
            <a:r>
              <a:rPr dirty="0" sz="2200" i="1">
                <a:latin typeface="Calibri"/>
                <a:cs typeface="Calibri"/>
              </a:rPr>
              <a:t>in</a:t>
            </a:r>
            <a:r>
              <a:rPr dirty="0" sz="2200" spc="-25" i="1">
                <a:latin typeface="Calibri"/>
                <a:cs typeface="Calibri"/>
              </a:rPr>
              <a:t> </a:t>
            </a:r>
            <a:r>
              <a:rPr dirty="0" sz="2200" spc="-5" i="1">
                <a:latin typeface="Calibri"/>
                <a:cs typeface="Calibri"/>
              </a:rPr>
              <a:t>urban)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4509261" y="52527"/>
            <a:ext cx="3178175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0" b="1">
                <a:latin typeface="Calibri"/>
                <a:cs typeface="Calibri"/>
              </a:rPr>
              <a:t>STREE</a:t>
            </a:r>
            <a:r>
              <a:rPr dirty="0" sz="4800" spc="-114" b="1">
                <a:latin typeface="Calibri"/>
                <a:cs typeface="Calibri"/>
              </a:rPr>
              <a:t> </a:t>
            </a:r>
            <a:r>
              <a:rPr dirty="0" sz="4800" spc="-5" b="1">
                <a:latin typeface="Calibri"/>
                <a:cs typeface="Calibri"/>
              </a:rPr>
              <a:t>NIDHI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161794" y="808989"/>
            <a:ext cx="786257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0" b="1">
                <a:latin typeface="Calibri"/>
                <a:cs typeface="Calibri"/>
              </a:rPr>
              <a:t>Jointly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promoted</a:t>
            </a:r>
            <a:r>
              <a:rPr dirty="0" sz="2000" spc="-3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by Community</a:t>
            </a:r>
            <a:r>
              <a:rPr dirty="0" sz="2000" spc="-1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&amp;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Govt.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of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Andhra</a:t>
            </a:r>
            <a:r>
              <a:rPr dirty="0" sz="200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Pradesh</a:t>
            </a:r>
            <a:r>
              <a:rPr dirty="0" sz="2000" spc="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and</a:t>
            </a:r>
            <a:r>
              <a:rPr dirty="0" sz="2000" spc="15" b="1">
                <a:latin typeface="Calibri"/>
                <a:cs typeface="Calibri"/>
              </a:rPr>
              <a:t> </a:t>
            </a:r>
            <a:r>
              <a:rPr dirty="0" sz="2000" spc="-30" b="1">
                <a:latin typeface="Calibri"/>
                <a:cs typeface="Calibri"/>
              </a:rPr>
              <a:t>Telangana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2689" y="509092"/>
            <a:ext cx="7248525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60"/>
              <a:t>Working</a:t>
            </a:r>
            <a:r>
              <a:rPr dirty="0" spc="-145"/>
              <a:t> </a:t>
            </a:r>
            <a:r>
              <a:rPr dirty="0" spc="-30"/>
              <a:t>Capital</a:t>
            </a:r>
            <a:r>
              <a:rPr dirty="0" spc="-135"/>
              <a:t> </a:t>
            </a:r>
            <a:r>
              <a:rPr dirty="0" spc="-35"/>
              <a:t>for</a:t>
            </a:r>
            <a:r>
              <a:rPr dirty="0" spc="-165"/>
              <a:t> </a:t>
            </a:r>
            <a:r>
              <a:rPr dirty="0" spc="-55"/>
              <a:t>Procurement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9993" y="1503045"/>
            <a:ext cx="10866120" cy="274828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68935" marR="6350" indent="-35687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68935" algn="l"/>
                <a:tab pos="369570" algn="l"/>
                <a:tab pos="1225550" algn="l"/>
                <a:tab pos="2433320" algn="l"/>
                <a:tab pos="3292475" algn="l"/>
                <a:tab pos="3792854" algn="l"/>
                <a:tab pos="4585335" algn="l"/>
                <a:tab pos="5332095" algn="l"/>
                <a:tab pos="6179820" algn="l"/>
                <a:tab pos="6792595" algn="l"/>
                <a:tab pos="7417434" algn="l"/>
                <a:tab pos="8121650" algn="l"/>
                <a:tab pos="9890125" algn="l"/>
                <a:tab pos="10582275" algn="l"/>
              </a:tabLst>
            </a:pP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 spc="5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C	</a:t>
            </a:r>
            <a:r>
              <a:rPr dirty="0" sz="2400" spc="5">
                <a:latin typeface="Calibri"/>
                <a:cs typeface="Calibri"/>
              </a:rPr>
              <a:t>p</a:t>
            </a:r>
            <a:r>
              <a:rPr dirty="0" sz="2400" spc="-70">
                <a:latin typeface="Calibri"/>
                <a:cs typeface="Calibri"/>
              </a:rPr>
              <a:t>r</a:t>
            </a:r>
            <a:r>
              <a:rPr dirty="0" sz="2400" spc="-5">
                <a:latin typeface="Calibri"/>
                <a:cs typeface="Calibri"/>
              </a:rPr>
              <a:t>ovi</a:t>
            </a:r>
            <a:r>
              <a:rPr dirty="0" sz="2400" spc="10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es	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 spc="-25">
                <a:latin typeface="Calibri"/>
                <a:cs typeface="Calibri"/>
              </a:rPr>
              <a:t>r</a:t>
            </a:r>
            <a:r>
              <a:rPr dirty="0" sz="2400" spc="-20">
                <a:latin typeface="Calibri"/>
                <a:cs typeface="Calibri"/>
              </a:rPr>
              <a:t>e</a:t>
            </a:r>
            <a:r>
              <a:rPr dirty="0" sz="2400" spc="5">
                <a:latin typeface="Calibri"/>
                <a:cs typeface="Calibri"/>
              </a:rPr>
              <a:t>d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>
                <a:latin typeface="Calibri"/>
                <a:cs typeface="Calibri"/>
              </a:rPr>
              <a:t>t	</a:t>
            </a:r>
            <a:r>
              <a:rPr dirty="0" sz="2400" spc="-60">
                <a:latin typeface="Calibri"/>
                <a:cs typeface="Calibri"/>
              </a:rPr>
              <a:t>f</a:t>
            </a:r>
            <a:r>
              <a:rPr dirty="0" sz="2400" spc="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r	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 spc="5">
                <a:latin typeface="Calibri"/>
                <a:cs typeface="Calibri"/>
              </a:rPr>
              <a:t>h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rt	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-2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m	</a:t>
            </a:r>
            <a:r>
              <a:rPr dirty="0" sz="2400" spc="-15">
                <a:latin typeface="Calibri"/>
                <a:cs typeface="Calibri"/>
              </a:rPr>
              <a:t>M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>
                <a:latin typeface="Calibri"/>
                <a:cs typeface="Calibri"/>
              </a:rPr>
              <a:t>P	a</a:t>
            </a:r>
            <a:r>
              <a:rPr dirty="0" sz="2400" spc="-10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d	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 spc="-20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n	</a:t>
            </a:r>
            <a:r>
              <a:rPr dirty="0" sz="2400" spc="5">
                <a:latin typeface="Calibri"/>
                <a:cs typeface="Calibri"/>
              </a:rPr>
              <a:t>M</a:t>
            </a:r>
            <a:r>
              <a:rPr dirty="0" sz="2400" spc="-5">
                <a:latin typeface="Calibri"/>
                <a:cs typeface="Calibri"/>
              </a:rPr>
              <a:t>S</a:t>
            </a:r>
            <a:r>
              <a:rPr dirty="0" sz="2400">
                <a:latin typeface="Calibri"/>
                <a:cs typeface="Calibri"/>
              </a:rPr>
              <a:t>P	</a:t>
            </a:r>
            <a:r>
              <a:rPr dirty="0" sz="2400" spc="10">
                <a:latin typeface="Calibri"/>
                <a:cs typeface="Calibri"/>
              </a:rPr>
              <a:t>p</a:t>
            </a:r>
            <a:r>
              <a:rPr dirty="0" sz="2400" spc="-45">
                <a:latin typeface="Calibri"/>
                <a:cs typeface="Calibri"/>
              </a:rPr>
              <a:t>r</a:t>
            </a:r>
            <a:r>
              <a:rPr dirty="0" sz="2400" spc="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c</a:t>
            </a:r>
            <a:r>
              <a:rPr dirty="0" sz="2400" spc="-15">
                <a:latin typeface="Calibri"/>
                <a:cs typeface="Calibri"/>
              </a:rPr>
              <a:t>u</a:t>
            </a:r>
            <a:r>
              <a:rPr dirty="0" sz="2400" spc="-25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10">
                <a:latin typeface="Calibri"/>
                <a:cs typeface="Calibri"/>
              </a:rPr>
              <a:t>m</a:t>
            </a:r>
            <a:r>
              <a:rPr dirty="0" sz="2400" spc="-20">
                <a:latin typeface="Calibri"/>
                <a:cs typeface="Calibri"/>
              </a:rPr>
              <a:t>e</a:t>
            </a:r>
            <a:r>
              <a:rPr dirty="0" sz="2400" spc="-1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t	</a:t>
            </a:r>
            <a:r>
              <a:rPr dirty="0" sz="2400" spc="-15">
                <a:latin typeface="Calibri"/>
                <a:cs typeface="Calibri"/>
              </a:rPr>
              <a:t>w</a:t>
            </a:r>
            <a:r>
              <a:rPr dirty="0" sz="2400" spc="-25">
                <a:latin typeface="Calibri"/>
                <a:cs typeface="Calibri"/>
              </a:rPr>
              <a:t>i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h	</a:t>
            </a:r>
            <a:r>
              <a:rPr dirty="0" sz="2400" spc="5">
                <a:latin typeface="Calibri"/>
                <a:cs typeface="Calibri"/>
              </a:rPr>
              <a:t>or  </a:t>
            </a:r>
            <a:r>
              <a:rPr dirty="0" sz="2400">
                <a:latin typeface="Calibri"/>
                <a:cs typeface="Calibri"/>
              </a:rPr>
              <a:t>without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Government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Guarantees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through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State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Government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also.</a:t>
            </a:r>
            <a:endParaRPr sz="2400">
              <a:latin typeface="Calibri"/>
              <a:cs typeface="Calibri"/>
            </a:endParaRPr>
          </a:p>
          <a:p>
            <a:pPr marL="368935" indent="-35687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368935" algn="l"/>
                <a:tab pos="369570" algn="l"/>
              </a:tabLst>
            </a:pPr>
            <a:r>
              <a:rPr dirty="0" sz="2400" spc="-5">
                <a:latin typeface="Calibri"/>
                <a:cs typeface="Calibri"/>
              </a:rPr>
              <a:t>In</a:t>
            </a:r>
            <a:r>
              <a:rPr dirty="0" sz="2400" spc="-10">
                <a:latin typeface="Calibri"/>
                <a:cs typeface="Calibri"/>
              </a:rPr>
              <a:t> last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financial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year,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NCDC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has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disbursed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Rs.30,000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crore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for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MSP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operations.</a:t>
            </a:r>
            <a:endParaRPr sz="2400">
              <a:latin typeface="Calibri"/>
              <a:cs typeface="Calibri"/>
            </a:endParaRPr>
          </a:p>
          <a:p>
            <a:pPr marL="368935" marR="5080" indent="-356870">
              <a:lnSpc>
                <a:spcPts val="2590"/>
              </a:lnSpc>
              <a:spcBef>
                <a:spcPts val="1050"/>
              </a:spcBef>
              <a:buFont typeface="Arial MT"/>
              <a:buChar char="•"/>
              <a:tabLst>
                <a:tab pos="368935" algn="l"/>
                <a:tab pos="369570" algn="l"/>
                <a:tab pos="975994" algn="l"/>
              </a:tabLst>
            </a:pPr>
            <a:r>
              <a:rPr dirty="0" sz="2400" spc="-5">
                <a:latin typeface="Calibri"/>
                <a:cs typeface="Calibri"/>
              </a:rPr>
              <a:t>In</a:t>
            </a:r>
            <a:r>
              <a:rPr dirty="0" sz="2400" spc="16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case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of</a:t>
            </a:r>
            <a:r>
              <a:rPr dirty="0" sz="2400" spc="1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non-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availability</a:t>
            </a:r>
            <a:r>
              <a:rPr dirty="0" sz="2400" spc="1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1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Government</a:t>
            </a:r>
            <a:r>
              <a:rPr dirty="0" sz="2400" spc="1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guarantees,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hypothecation</a:t>
            </a:r>
            <a:r>
              <a:rPr dirty="0" sz="2400" spc="15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of</a:t>
            </a:r>
            <a:r>
              <a:rPr dirty="0" sz="2400" spc="1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receivables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	</a:t>
            </a:r>
            <a:r>
              <a:rPr dirty="0" sz="2400" spc="-10">
                <a:latin typeface="Calibri"/>
                <a:cs typeface="Calibri"/>
              </a:rPr>
              <a:t>escrow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mechanism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 </a:t>
            </a:r>
            <a:r>
              <a:rPr dirty="0" sz="2400" spc="-5">
                <a:latin typeface="Calibri"/>
                <a:cs typeface="Calibri"/>
              </a:rPr>
              <a:t>receipt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 </a:t>
            </a:r>
            <a:r>
              <a:rPr dirty="0" sz="2400" spc="-5">
                <a:latin typeface="Calibri"/>
                <a:cs typeface="Calibri"/>
              </a:rPr>
              <a:t>sale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proceeds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are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accepted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security.</a:t>
            </a:r>
            <a:endParaRPr sz="2400">
              <a:latin typeface="Calibri"/>
              <a:cs typeface="Calibri"/>
            </a:endParaRPr>
          </a:p>
          <a:p>
            <a:pPr marL="368935" marR="8255" indent="-356870">
              <a:lnSpc>
                <a:spcPts val="2590"/>
              </a:lnSpc>
              <a:spcBef>
                <a:spcPts val="1015"/>
              </a:spcBef>
              <a:buFont typeface="Arial MT"/>
              <a:buChar char="•"/>
              <a:tabLst>
                <a:tab pos="368935" algn="l"/>
                <a:tab pos="369570" algn="l"/>
                <a:tab pos="1265555" algn="l"/>
                <a:tab pos="2362835" algn="l"/>
                <a:tab pos="3561079" algn="l"/>
                <a:tab pos="4859655" algn="l"/>
                <a:tab pos="5575935" algn="l"/>
                <a:tab pos="6420485" algn="l"/>
                <a:tab pos="7960359" algn="l"/>
                <a:tab pos="8841740" algn="l"/>
                <a:tab pos="9832340" algn="l"/>
                <a:tab pos="10435590" algn="l"/>
              </a:tabLst>
            </a:pPr>
            <a:r>
              <a:rPr dirty="0" sz="2400" spc="-160">
                <a:latin typeface="Calibri"/>
                <a:cs typeface="Calibri"/>
              </a:rPr>
              <a:t>P</a:t>
            </a:r>
            <a:r>
              <a:rPr dirty="0" sz="2400" spc="-25">
                <a:latin typeface="Calibri"/>
                <a:cs typeface="Calibri"/>
              </a:rPr>
              <a:t>A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S	</a:t>
            </a:r>
            <a:r>
              <a:rPr dirty="0" sz="2400" spc="5">
                <a:latin typeface="Calibri"/>
                <a:cs typeface="Calibri"/>
              </a:rPr>
              <a:t>h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>
                <a:latin typeface="Calibri"/>
                <a:cs typeface="Calibri"/>
              </a:rPr>
              <a:t>vi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>
                <a:latin typeface="Calibri"/>
                <a:cs typeface="Calibri"/>
              </a:rPr>
              <a:t>g	</a:t>
            </a:r>
            <a:r>
              <a:rPr dirty="0" sz="2400" spc="-55">
                <a:latin typeface="Calibri"/>
                <a:cs typeface="Calibri"/>
              </a:rPr>
              <a:t>s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 spc="-4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25">
                <a:latin typeface="Calibri"/>
                <a:cs typeface="Calibri"/>
              </a:rPr>
              <a:t>g</a:t>
            </a:r>
            <a:r>
              <a:rPr dirty="0" sz="2400">
                <a:latin typeface="Calibri"/>
                <a:cs typeface="Calibri"/>
              </a:rPr>
              <a:t>e	</a:t>
            </a:r>
            <a:r>
              <a:rPr dirty="0" sz="2400" spc="-40">
                <a:latin typeface="Calibri"/>
                <a:cs typeface="Calibri"/>
              </a:rPr>
              <a:t>f</a:t>
            </a:r>
            <a:r>
              <a:rPr dirty="0" sz="2400">
                <a:latin typeface="Calibri"/>
                <a:cs typeface="Calibri"/>
              </a:rPr>
              <a:t>acil</a:t>
            </a:r>
            <a:r>
              <a:rPr dirty="0" sz="2400" spc="-30">
                <a:latin typeface="Calibri"/>
                <a:cs typeface="Calibri"/>
              </a:rPr>
              <a:t>i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ies	</a:t>
            </a:r>
            <a:r>
              <a:rPr dirty="0" sz="2400" spc="-35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an	</a:t>
            </a:r>
            <a:r>
              <a:rPr dirty="0" sz="2400" spc="-50">
                <a:latin typeface="Calibri"/>
                <a:cs typeface="Calibri"/>
              </a:rPr>
              <a:t>a</a:t>
            </a:r>
            <a:r>
              <a:rPr dirty="0" sz="2400" spc="-30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ail	assi</a:t>
            </a:r>
            <a:r>
              <a:rPr dirty="0" sz="2400" spc="-55">
                <a:latin typeface="Calibri"/>
                <a:cs typeface="Calibri"/>
              </a:rPr>
              <a:t>s</a:t>
            </a:r>
            <a:r>
              <a:rPr dirty="0" sz="2400" spc="-15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0">
                <a:latin typeface="Calibri"/>
                <a:cs typeface="Calibri"/>
              </a:rPr>
              <a:t>n</a:t>
            </a:r>
            <a:r>
              <a:rPr dirty="0" sz="2400" spc="-10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e	</a:t>
            </a:r>
            <a:r>
              <a:rPr dirty="0" sz="2400" spc="5">
                <a:latin typeface="Calibri"/>
                <a:cs typeface="Calibri"/>
              </a:rPr>
              <a:t>f</a:t>
            </a:r>
            <a:r>
              <a:rPr dirty="0" sz="2400" spc="-70">
                <a:latin typeface="Calibri"/>
                <a:cs typeface="Calibri"/>
              </a:rPr>
              <a:t>r</a:t>
            </a:r>
            <a:r>
              <a:rPr dirty="0" sz="2400" spc="-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m	</a:t>
            </a:r>
            <a:r>
              <a:rPr dirty="0" sz="2400" spc="5">
                <a:latin typeface="Calibri"/>
                <a:cs typeface="Calibri"/>
              </a:rPr>
              <a:t>N</a:t>
            </a:r>
            <a:r>
              <a:rPr dirty="0" sz="2400" spc="-35">
                <a:latin typeface="Calibri"/>
                <a:cs typeface="Calibri"/>
              </a:rPr>
              <a:t>C</a:t>
            </a:r>
            <a:r>
              <a:rPr dirty="0" sz="2400" spc="5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C	</a:t>
            </a:r>
            <a:r>
              <a:rPr dirty="0" sz="2400" spc="5">
                <a:latin typeface="Calibri"/>
                <a:cs typeface="Calibri"/>
              </a:rPr>
              <a:t>o</a:t>
            </a:r>
            <a:r>
              <a:rPr dirty="0" sz="2400">
                <a:latin typeface="Calibri"/>
                <a:cs typeface="Calibri"/>
              </a:rPr>
              <a:t>n	</a:t>
            </a:r>
            <a:r>
              <a:rPr dirty="0" sz="2400" spc="5">
                <a:latin typeface="Calibri"/>
                <a:cs typeface="Calibri"/>
              </a:rPr>
              <a:t>t</a:t>
            </a:r>
            <a:r>
              <a:rPr dirty="0" sz="2400" spc="-15">
                <a:latin typeface="Calibri"/>
                <a:cs typeface="Calibri"/>
              </a:rPr>
              <a:t>h</a:t>
            </a:r>
            <a:r>
              <a:rPr dirty="0" sz="2400">
                <a:latin typeface="Calibri"/>
                <a:cs typeface="Calibri"/>
              </a:rPr>
              <a:t>e  </a:t>
            </a:r>
            <a:r>
              <a:rPr dirty="0" sz="2400" spc="-5">
                <a:latin typeface="Calibri"/>
                <a:cs typeface="Calibri"/>
              </a:rPr>
              <a:t>hypothecation/pledge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of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stocks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available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the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godowns.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95"/>
              </a:spcBef>
            </a:pPr>
            <a:r>
              <a:rPr dirty="0" spc="-35"/>
              <a:t>Exposure</a:t>
            </a:r>
            <a:r>
              <a:rPr dirty="0" spc="-135"/>
              <a:t> </a:t>
            </a:r>
            <a:r>
              <a:rPr dirty="0" spc="-30"/>
              <a:t>to</a:t>
            </a:r>
            <a:r>
              <a:rPr dirty="0" spc="-110"/>
              <a:t> </a:t>
            </a:r>
            <a:r>
              <a:rPr dirty="0" spc="-35"/>
              <a:t>Apex</a:t>
            </a:r>
            <a:r>
              <a:rPr dirty="0" spc="-110"/>
              <a:t> </a:t>
            </a:r>
            <a:r>
              <a:rPr dirty="0" spc="-35"/>
              <a:t>Banks</a:t>
            </a:r>
            <a:r>
              <a:rPr dirty="0" spc="-114"/>
              <a:t> </a:t>
            </a:r>
            <a:r>
              <a:rPr dirty="0" spc="-15"/>
              <a:t>and</a:t>
            </a:r>
            <a:r>
              <a:rPr dirty="0" spc="-125"/>
              <a:t> </a:t>
            </a:r>
            <a:r>
              <a:rPr dirty="0" spc="-25"/>
              <a:t>DCCBs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3975" rIns="0" bIns="0" rtlCol="0" vert="horz">
            <a:spAutoFit/>
          </a:bodyPr>
          <a:lstStyle/>
          <a:p>
            <a:pPr marL="374015" marR="8255" indent="-35687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74650" algn="l"/>
                <a:tab pos="375285" algn="l"/>
                <a:tab pos="1219200" algn="l"/>
                <a:tab pos="2383790" algn="l"/>
                <a:tab pos="3975100" algn="l"/>
                <a:tab pos="4832350" algn="l"/>
                <a:tab pos="5222240" algn="l"/>
                <a:tab pos="6029960" algn="l"/>
                <a:tab pos="6911340" algn="l"/>
                <a:tab pos="7399020" algn="l"/>
                <a:tab pos="8124825" algn="l"/>
                <a:tab pos="8905240" algn="l"/>
                <a:tab pos="9636760" algn="l"/>
              </a:tabLst>
            </a:pPr>
            <a:r>
              <a:rPr dirty="0" spc="5"/>
              <a:t>N</a:t>
            </a:r>
            <a:r>
              <a:rPr dirty="0" spc="-10"/>
              <a:t>C</a:t>
            </a:r>
            <a:r>
              <a:rPr dirty="0" spc="5"/>
              <a:t>D</a:t>
            </a:r>
            <a:r>
              <a:rPr dirty="0"/>
              <a:t>C	</a:t>
            </a:r>
            <a:r>
              <a:rPr dirty="0" spc="5"/>
              <a:t>f</a:t>
            </a:r>
            <a:r>
              <a:rPr dirty="0" spc="-25"/>
              <a:t>i</a:t>
            </a:r>
            <a:r>
              <a:rPr dirty="0" spc="5"/>
              <a:t>n</a:t>
            </a:r>
            <a:r>
              <a:rPr dirty="0"/>
              <a:t>a</a:t>
            </a:r>
            <a:r>
              <a:rPr dirty="0" spc="10"/>
              <a:t>n</a:t>
            </a:r>
            <a:r>
              <a:rPr dirty="0" spc="-10"/>
              <a:t>c</a:t>
            </a:r>
            <a:r>
              <a:rPr dirty="0"/>
              <a:t>es	</a:t>
            </a:r>
            <a:r>
              <a:rPr dirty="0" spc="-35"/>
              <a:t>c</a:t>
            </a:r>
            <a:r>
              <a:rPr dirty="0" spc="-20"/>
              <a:t>o</a:t>
            </a:r>
            <a:r>
              <a:rPr dirty="0" spc="-5"/>
              <a:t>o</a:t>
            </a:r>
            <a:r>
              <a:rPr dirty="0" spc="15"/>
              <a:t>p</a:t>
            </a:r>
            <a:r>
              <a:rPr dirty="0"/>
              <a:t>e</a:t>
            </a:r>
            <a:r>
              <a:rPr dirty="0" spc="-40"/>
              <a:t>r</a:t>
            </a:r>
            <a:r>
              <a:rPr dirty="0" spc="-50"/>
              <a:t>a</a:t>
            </a:r>
            <a:r>
              <a:rPr dirty="0" spc="-15"/>
              <a:t>t</a:t>
            </a:r>
            <a:r>
              <a:rPr dirty="0"/>
              <a:t>i</a:t>
            </a:r>
            <a:r>
              <a:rPr dirty="0" spc="-30"/>
              <a:t>v</a:t>
            </a:r>
            <a:r>
              <a:rPr dirty="0"/>
              <a:t>e	</a:t>
            </a:r>
            <a:r>
              <a:rPr dirty="0" spc="5"/>
              <a:t>b</a:t>
            </a:r>
            <a:r>
              <a:rPr dirty="0"/>
              <a:t>a</a:t>
            </a:r>
            <a:r>
              <a:rPr dirty="0" spc="10"/>
              <a:t>n</a:t>
            </a:r>
            <a:r>
              <a:rPr dirty="0" spc="-35"/>
              <a:t>k</a:t>
            </a:r>
            <a:r>
              <a:rPr dirty="0"/>
              <a:t>s	</a:t>
            </a:r>
            <a:r>
              <a:rPr dirty="0" spc="5"/>
              <a:t>o</a:t>
            </a:r>
            <a:r>
              <a:rPr dirty="0"/>
              <a:t>f	</a:t>
            </a:r>
            <a:r>
              <a:rPr dirty="0" spc="-30"/>
              <a:t>s</a:t>
            </a:r>
            <a:r>
              <a:rPr dirty="0" spc="-5"/>
              <a:t>o</a:t>
            </a:r>
            <a:r>
              <a:rPr dirty="0" spc="5"/>
              <a:t>m</a:t>
            </a:r>
            <a:r>
              <a:rPr dirty="0"/>
              <a:t>e	</a:t>
            </a:r>
            <a:r>
              <a:rPr dirty="0" spc="-25"/>
              <a:t>S</a:t>
            </a:r>
            <a:r>
              <a:rPr dirty="0" spc="-15"/>
              <a:t>t</a:t>
            </a:r>
            <a:r>
              <a:rPr dirty="0" spc="-50"/>
              <a:t>a</a:t>
            </a:r>
            <a:r>
              <a:rPr dirty="0" spc="-40"/>
              <a:t>t</a:t>
            </a:r>
            <a:r>
              <a:rPr dirty="0"/>
              <a:t>es	</a:t>
            </a:r>
            <a:r>
              <a:rPr dirty="0" spc="-40"/>
              <a:t>f</a:t>
            </a:r>
            <a:r>
              <a:rPr dirty="0" spc="-5"/>
              <a:t>o</a:t>
            </a:r>
            <a:r>
              <a:rPr dirty="0"/>
              <a:t>r	</a:t>
            </a:r>
            <a:r>
              <a:rPr dirty="0" spc="5"/>
              <a:t>th</a:t>
            </a:r>
            <a:r>
              <a:rPr dirty="0"/>
              <a:t>eir	</a:t>
            </a:r>
            <a:r>
              <a:rPr dirty="0" spc="-5"/>
              <a:t>s</a:t>
            </a:r>
            <a:r>
              <a:rPr dirty="0" spc="5"/>
              <a:t>h</a:t>
            </a:r>
            <a:r>
              <a:rPr dirty="0" spc="-20"/>
              <a:t>o</a:t>
            </a:r>
            <a:r>
              <a:rPr dirty="0"/>
              <a:t>rt	</a:t>
            </a:r>
            <a:r>
              <a:rPr dirty="0" spc="-15"/>
              <a:t>t</a:t>
            </a:r>
            <a:r>
              <a:rPr dirty="0"/>
              <a:t>e</a:t>
            </a:r>
            <a:r>
              <a:rPr dirty="0" spc="-20"/>
              <a:t>r</a:t>
            </a:r>
            <a:r>
              <a:rPr dirty="0"/>
              <a:t>m	</a:t>
            </a:r>
            <a:r>
              <a:rPr dirty="0" spc="-10"/>
              <a:t>c</a:t>
            </a:r>
            <a:r>
              <a:rPr dirty="0" spc="-25"/>
              <a:t>r</a:t>
            </a:r>
            <a:r>
              <a:rPr dirty="0"/>
              <a:t>e</a:t>
            </a:r>
            <a:r>
              <a:rPr dirty="0" spc="15"/>
              <a:t>d</a:t>
            </a:r>
            <a:r>
              <a:rPr dirty="0" spc="-25"/>
              <a:t>i</a:t>
            </a:r>
            <a:r>
              <a:rPr dirty="0"/>
              <a:t>t  </a:t>
            </a:r>
            <a:r>
              <a:rPr dirty="0" spc="-5"/>
              <a:t>requirement</a:t>
            </a:r>
            <a:r>
              <a:rPr dirty="0" spc="-75"/>
              <a:t> </a:t>
            </a:r>
            <a:r>
              <a:rPr dirty="0" spc="-5"/>
              <a:t>every </a:t>
            </a:r>
            <a:r>
              <a:rPr dirty="0" spc="-55"/>
              <a:t>year.</a:t>
            </a:r>
          </a:p>
          <a:p>
            <a:pPr marL="374015" indent="-356870">
              <a:lnSpc>
                <a:spcPct val="100000"/>
              </a:lnSpc>
              <a:spcBef>
                <a:spcPts val="665"/>
              </a:spcBef>
              <a:buFont typeface="Arial MT"/>
              <a:buChar char="•"/>
              <a:tabLst>
                <a:tab pos="374650" algn="l"/>
                <a:tab pos="375285" algn="l"/>
              </a:tabLst>
            </a:pPr>
            <a:r>
              <a:rPr dirty="0" spc="-45"/>
              <a:t>Total </a:t>
            </a:r>
            <a:r>
              <a:rPr dirty="0" spc="-5"/>
              <a:t>StCBs</a:t>
            </a:r>
            <a:r>
              <a:rPr dirty="0" spc="-15"/>
              <a:t> </a:t>
            </a:r>
            <a:r>
              <a:rPr dirty="0"/>
              <a:t>:</a:t>
            </a:r>
            <a:r>
              <a:rPr dirty="0" spc="-10"/>
              <a:t> </a:t>
            </a:r>
            <a:r>
              <a:rPr dirty="0"/>
              <a:t>34,</a:t>
            </a:r>
            <a:r>
              <a:rPr dirty="0" spc="-40"/>
              <a:t> </a:t>
            </a:r>
            <a:r>
              <a:rPr dirty="0" spc="-10"/>
              <a:t>DCCBs</a:t>
            </a:r>
            <a:r>
              <a:rPr dirty="0" spc="10"/>
              <a:t> </a:t>
            </a:r>
            <a:r>
              <a:rPr dirty="0"/>
              <a:t>:</a:t>
            </a:r>
            <a:r>
              <a:rPr dirty="0" spc="-10"/>
              <a:t> </a:t>
            </a:r>
            <a:r>
              <a:rPr dirty="0"/>
              <a:t>352,</a:t>
            </a:r>
            <a:r>
              <a:rPr dirty="0" spc="-45"/>
              <a:t> </a:t>
            </a:r>
            <a:r>
              <a:rPr dirty="0" spc="-10"/>
              <a:t>SCARDBs </a:t>
            </a:r>
            <a:r>
              <a:rPr dirty="0"/>
              <a:t>:</a:t>
            </a:r>
            <a:r>
              <a:rPr dirty="0" spc="-10"/>
              <a:t> </a:t>
            </a:r>
            <a:r>
              <a:rPr dirty="0" spc="5"/>
              <a:t>13</a:t>
            </a:r>
          </a:p>
          <a:p>
            <a:pPr marL="374015" indent="-356870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74650" algn="l"/>
                <a:tab pos="375285" algn="l"/>
              </a:tabLst>
            </a:pPr>
            <a:r>
              <a:rPr dirty="0" spc="-5"/>
              <a:t>In </a:t>
            </a:r>
            <a:r>
              <a:rPr dirty="0" spc="-10"/>
              <a:t>last</a:t>
            </a:r>
            <a:r>
              <a:rPr dirty="0"/>
              <a:t> financial</a:t>
            </a:r>
            <a:r>
              <a:rPr dirty="0" spc="-30"/>
              <a:t> </a:t>
            </a:r>
            <a:r>
              <a:rPr dirty="0" spc="-50"/>
              <a:t>year,</a:t>
            </a:r>
            <a:r>
              <a:rPr dirty="0" spc="-15"/>
              <a:t> </a:t>
            </a:r>
            <a:r>
              <a:rPr dirty="0"/>
              <a:t>NCDC</a:t>
            </a:r>
            <a:r>
              <a:rPr dirty="0" spc="-10"/>
              <a:t> </a:t>
            </a:r>
            <a:r>
              <a:rPr dirty="0"/>
              <a:t>has</a:t>
            </a:r>
            <a:r>
              <a:rPr dirty="0" spc="-10"/>
              <a:t> </a:t>
            </a:r>
            <a:r>
              <a:rPr dirty="0" spc="-5"/>
              <a:t>disbursed</a:t>
            </a:r>
            <a:r>
              <a:rPr dirty="0" spc="-20"/>
              <a:t> </a:t>
            </a:r>
            <a:r>
              <a:rPr dirty="0"/>
              <a:t>₹</a:t>
            </a:r>
            <a:r>
              <a:rPr dirty="0" spc="-5"/>
              <a:t> </a:t>
            </a:r>
            <a:r>
              <a:rPr dirty="0" spc="5"/>
              <a:t>3300</a:t>
            </a:r>
            <a:r>
              <a:rPr dirty="0" spc="-60"/>
              <a:t> </a:t>
            </a:r>
            <a:r>
              <a:rPr dirty="0" spc="-20"/>
              <a:t>crore</a:t>
            </a:r>
            <a:r>
              <a:rPr dirty="0" spc="-5"/>
              <a:t> </a:t>
            </a:r>
            <a:r>
              <a:rPr dirty="0" spc="-10"/>
              <a:t>to</a:t>
            </a:r>
            <a:r>
              <a:rPr dirty="0" spc="-5"/>
              <a:t> </a:t>
            </a:r>
            <a:r>
              <a:rPr dirty="0"/>
              <a:t>16</a:t>
            </a:r>
            <a:r>
              <a:rPr dirty="0" spc="-30"/>
              <a:t> </a:t>
            </a:r>
            <a:r>
              <a:rPr dirty="0" spc="-15"/>
              <a:t>cooperative</a:t>
            </a:r>
            <a:r>
              <a:rPr dirty="0" spc="-25"/>
              <a:t> </a:t>
            </a:r>
            <a:r>
              <a:rPr dirty="0" spc="-5"/>
              <a:t>banks.</a:t>
            </a:r>
          </a:p>
          <a:p>
            <a:pPr marL="374015" indent="-356870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374650" algn="l"/>
                <a:tab pos="375285" algn="l"/>
              </a:tabLst>
            </a:pPr>
            <a:r>
              <a:rPr dirty="0" spc="-5"/>
              <a:t>NABARD</a:t>
            </a:r>
            <a:r>
              <a:rPr dirty="0" spc="-35"/>
              <a:t> </a:t>
            </a:r>
            <a:r>
              <a:rPr dirty="0"/>
              <a:t>does</a:t>
            </a:r>
            <a:r>
              <a:rPr dirty="0" spc="-15"/>
              <a:t> </a:t>
            </a:r>
            <a:r>
              <a:rPr dirty="0"/>
              <a:t>not</a:t>
            </a:r>
            <a:r>
              <a:rPr dirty="0" spc="-25"/>
              <a:t> </a:t>
            </a:r>
            <a:r>
              <a:rPr dirty="0" spc="-10"/>
              <a:t>provide</a:t>
            </a:r>
            <a:r>
              <a:rPr dirty="0" spc="-25"/>
              <a:t> </a:t>
            </a:r>
            <a:r>
              <a:rPr dirty="0" spc="-5"/>
              <a:t>assistance</a:t>
            </a:r>
            <a:r>
              <a:rPr dirty="0" spc="-35"/>
              <a:t> </a:t>
            </a:r>
            <a:r>
              <a:rPr dirty="0" spc="-5"/>
              <a:t>directly</a:t>
            </a:r>
            <a:r>
              <a:rPr dirty="0" spc="-25"/>
              <a:t> </a:t>
            </a:r>
            <a:r>
              <a:rPr dirty="0" spc="-10"/>
              <a:t>to</a:t>
            </a:r>
            <a:r>
              <a:rPr dirty="0" spc="-35"/>
              <a:t> </a:t>
            </a:r>
            <a:r>
              <a:rPr dirty="0" spc="-40"/>
              <a:t>PACS.</a:t>
            </a:r>
          </a:p>
          <a:p>
            <a:pPr marL="374015" indent="-356870">
              <a:lnSpc>
                <a:spcPts val="2735"/>
              </a:lnSpc>
              <a:spcBef>
                <a:spcPts val="695"/>
              </a:spcBef>
              <a:buFont typeface="Arial MT"/>
              <a:buChar char="•"/>
              <a:tabLst>
                <a:tab pos="374650" algn="l"/>
                <a:tab pos="375285" algn="l"/>
              </a:tabLst>
            </a:pPr>
            <a:r>
              <a:rPr dirty="0"/>
              <a:t>NCDC</a:t>
            </a:r>
            <a:r>
              <a:rPr dirty="0" spc="229"/>
              <a:t> </a:t>
            </a:r>
            <a:r>
              <a:rPr dirty="0"/>
              <a:t>is</a:t>
            </a:r>
            <a:r>
              <a:rPr dirty="0" spc="225"/>
              <a:t> </a:t>
            </a:r>
            <a:r>
              <a:rPr dirty="0" spc="-15"/>
              <a:t>offering</a:t>
            </a:r>
            <a:r>
              <a:rPr dirty="0" spc="229"/>
              <a:t> </a:t>
            </a:r>
            <a:r>
              <a:rPr dirty="0" spc="-10"/>
              <a:t>competitive</a:t>
            </a:r>
            <a:r>
              <a:rPr dirty="0" spc="240"/>
              <a:t> </a:t>
            </a:r>
            <a:r>
              <a:rPr dirty="0" spc="-25"/>
              <a:t>rate</a:t>
            </a:r>
            <a:r>
              <a:rPr dirty="0" spc="210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 spc="-15"/>
              <a:t>interest</a:t>
            </a:r>
            <a:r>
              <a:rPr dirty="0" spc="235"/>
              <a:t> </a:t>
            </a:r>
            <a:r>
              <a:rPr dirty="0" spc="-10"/>
              <a:t>and</a:t>
            </a:r>
            <a:r>
              <a:rPr dirty="0" spc="240"/>
              <a:t> </a:t>
            </a:r>
            <a:r>
              <a:rPr dirty="0" spc="-15"/>
              <a:t>it</a:t>
            </a:r>
            <a:r>
              <a:rPr dirty="0" spc="240"/>
              <a:t> </a:t>
            </a:r>
            <a:r>
              <a:rPr dirty="0"/>
              <a:t>is</a:t>
            </a:r>
            <a:r>
              <a:rPr dirty="0" spc="225"/>
              <a:t> </a:t>
            </a:r>
            <a:r>
              <a:rPr dirty="0" spc="-5"/>
              <a:t>willing</a:t>
            </a:r>
            <a:r>
              <a:rPr dirty="0" spc="200"/>
              <a:t> </a:t>
            </a:r>
            <a:r>
              <a:rPr dirty="0" spc="-10"/>
              <a:t>to</a:t>
            </a:r>
            <a:r>
              <a:rPr dirty="0" spc="235"/>
              <a:t> </a:t>
            </a:r>
            <a:r>
              <a:rPr dirty="0" spc="-5"/>
              <a:t>fulfil</a:t>
            </a:r>
            <a:r>
              <a:rPr dirty="0" spc="210"/>
              <a:t> </a:t>
            </a:r>
            <a:r>
              <a:rPr dirty="0" spc="5"/>
              <a:t>the</a:t>
            </a:r>
            <a:r>
              <a:rPr dirty="0" spc="210"/>
              <a:t> </a:t>
            </a:r>
            <a:r>
              <a:rPr dirty="0" spc="-5"/>
              <a:t>credit</a:t>
            </a:r>
          </a:p>
          <a:p>
            <a:pPr marL="374015">
              <a:lnSpc>
                <a:spcPts val="2735"/>
              </a:lnSpc>
            </a:pPr>
            <a:r>
              <a:rPr dirty="0" spc="-5"/>
              <a:t>requirements</a:t>
            </a:r>
            <a:r>
              <a:rPr dirty="0" spc="-80"/>
              <a:t> </a:t>
            </a:r>
            <a:r>
              <a:rPr dirty="0"/>
              <a:t>of</a:t>
            </a:r>
            <a:r>
              <a:rPr dirty="0" spc="-5"/>
              <a:t> Coop banks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5"/>
              <a:t> </a:t>
            </a:r>
            <a:r>
              <a:rPr dirty="0" spc="-40"/>
              <a:t>PACS,</a:t>
            </a:r>
            <a:r>
              <a:rPr dirty="0" spc="-25"/>
              <a:t> </a:t>
            </a:r>
            <a:r>
              <a:rPr dirty="0" spc="-5"/>
              <a:t>which</a:t>
            </a:r>
            <a:r>
              <a:rPr dirty="0" spc="5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not</a:t>
            </a:r>
            <a:r>
              <a:rPr dirty="0" spc="-20"/>
              <a:t> </a:t>
            </a:r>
            <a:r>
              <a:rPr dirty="0"/>
              <a:t>being</a:t>
            </a:r>
            <a:r>
              <a:rPr dirty="0" spc="-35"/>
              <a:t> </a:t>
            </a:r>
            <a:r>
              <a:rPr dirty="0" spc="-10"/>
              <a:t>met</a:t>
            </a:r>
            <a:r>
              <a:rPr dirty="0"/>
              <a:t> </a:t>
            </a:r>
            <a:r>
              <a:rPr dirty="0" spc="-5"/>
              <a:t>through</a:t>
            </a:r>
            <a:r>
              <a:rPr dirty="0" spc="-25"/>
              <a:t> </a:t>
            </a:r>
            <a:r>
              <a:rPr dirty="0" spc="-10"/>
              <a:t>NABARD.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2022-12-08T06:10:53Z</dcterms:created>
  <dcterms:modified xsi:type="dcterms:W3CDTF">2022-12-08T06:10:53Z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2022-12-08T00:00:00Z</vt:filetime>
  </property>
</Properties>
</file>